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8" r:id="rId3"/>
    <p:sldId id="262" r:id="rId4"/>
    <p:sldId id="314" r:id="rId5"/>
    <p:sldId id="320" r:id="rId6"/>
    <p:sldId id="316" r:id="rId7"/>
    <p:sldId id="317" r:id="rId8"/>
    <p:sldId id="321" r:id="rId9"/>
    <p:sldId id="269" r:id="rId10"/>
    <p:sldId id="271" r:id="rId11"/>
    <p:sldId id="319" r:id="rId12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4660"/>
  </p:normalViewPr>
  <p:slideViewPr>
    <p:cSldViewPr>
      <p:cViewPr varScale="1">
        <p:scale>
          <a:sx n="87" d="100"/>
          <a:sy n="87" d="100"/>
        </p:scale>
        <p:origin x="14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00C61-4F99-47A3-88CF-16B6CECB4F97}" type="datetimeFigureOut">
              <a:rPr lang="ko-KR" altLang="en-US" smtClean="0"/>
              <a:t>2018-01-08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A5639-FA03-4AA0-A5E4-DE841C0949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1878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45E0F-A96E-48F7-81F7-9AC4E15145E2}" type="slidenum">
              <a:rPr lang="ko-KR" altLang="en-US" smtClean="0"/>
              <a:pPr>
                <a:defRPr/>
              </a:pPr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5366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D9C86-584B-4744-A87E-F56E4CA953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4EB63-E926-4F60-A4C7-0F1A9A56E1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BBFD6-E8BC-4216-8B50-140ED4EDC5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7C809-6A96-4A5B-A9E4-97217BDF37FF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73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37AD3-B544-49A9-9E12-8B7ECB6001C7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662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D707-64B1-46BA-A0A6-516E89835CCF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706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AC2B-EF65-4F2D-8FB2-A3DA84B96671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270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764B-D213-450F-BF0E-C20116ED62F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50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39262-B8BE-4F2F-B5EF-01A5E5F25EA1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10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6D6A1-FEBA-43F6-9436-FB3F62657B9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644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83A77-AEEC-4D1C-A4D9-735939F7CC6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A4617-7DBD-4DC5-BBAE-E2E9A304FC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7429E-B4FA-414E-A732-D6E1B88A667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52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DD208-829C-408C-939F-7B6ADCF149C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09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D657D-887B-478D-ACB5-B3E60474291C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9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BBABB-FA38-4792-B75D-191C22B7AD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52F8F-2292-481E-AE3E-84A8FE2AF4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5B551-FAC3-4692-A1CF-A195F8DAFC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A9977-BEA0-4F6C-B415-ACB4856C27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6D342-779F-4780-8211-52999BE28B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9958C-313D-4ACB-9F19-A324EBD2B7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F7753-A67A-41B8-A8E9-2FDAB17397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A5B34C-20C8-4744-8C7E-16939435892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6" name="TextBox 15"/>
          <p:cNvSpPr txBox="1"/>
          <p:nvPr userDrawn="1"/>
        </p:nvSpPr>
        <p:spPr>
          <a:xfrm>
            <a:off x="7383463" y="6640513"/>
            <a:ext cx="1725612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ko-KR" sz="1000" b="1" i="1">
                <a:solidFill>
                  <a:schemeClr val="bg2"/>
                </a:solidFill>
                <a:latin typeface="Cambria Math" pitchFamily="18" charset="0"/>
                <a:ea typeface="HY헤드라인M" pitchFamily="18" charset="-127"/>
              </a:rPr>
              <a:t>e-Biz Total Solution Provider</a:t>
            </a:r>
          </a:p>
        </p:txBody>
      </p:sp>
      <p:pic>
        <p:nvPicPr>
          <p:cNvPr id="1032" name="Picture 12" descr="Uclick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04025" y="6589713"/>
            <a:ext cx="6477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4238625" y="6597650"/>
            <a:ext cx="404813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900">
                <a:solidFill>
                  <a:srgbClr val="777777"/>
                </a:solidFill>
                <a:latin typeface="Arial" charset="0"/>
                <a:ea typeface="굴림" charset="-127"/>
              </a:defRPr>
            </a:lvl1pPr>
          </a:lstStyle>
          <a:p>
            <a:pPr latinLnBrk="0">
              <a:defRPr/>
            </a:pPr>
            <a:fld id="{9332F468-4B3E-4BD8-A134-29920D30EEB3}" type="slidenum">
              <a:rPr kumimoji="0" lang="en-US" altLang="ko-KR"/>
              <a:pPr latinLnBrk="0">
                <a:defRPr/>
              </a:pPr>
              <a:t>‹#›</a:t>
            </a:fld>
            <a:endParaRPr kumimoji="0" lang="en-US" altLang="ko-KR" dirty="0"/>
          </a:p>
        </p:txBody>
      </p:sp>
      <p:sp>
        <p:nvSpPr>
          <p:cNvPr id="10" name="직사각형 9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rgbClr val="E92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DCE808D-66C6-4748-A885-FD44FB91FF2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31" name="TextBox 15"/>
          <p:cNvSpPr txBox="1">
            <a:spLocks noChangeArrowheads="1"/>
          </p:cNvSpPr>
          <p:nvPr userDrawn="1"/>
        </p:nvSpPr>
        <p:spPr bwMode="auto">
          <a:xfrm>
            <a:off x="7383463" y="6640513"/>
            <a:ext cx="17256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ko-KR" sz="1000" b="1" i="1" smtClean="0">
                <a:solidFill>
                  <a:srgbClr val="808080"/>
                </a:solidFill>
                <a:latin typeface="Cambria Math" pitchFamily="18" charset="0"/>
                <a:ea typeface="HY헤드라인M" pitchFamily="18" charset="-127"/>
              </a:rPr>
              <a:t>e-Biz Total Solution Provider</a:t>
            </a:r>
          </a:p>
        </p:txBody>
      </p:sp>
      <p:pic>
        <p:nvPicPr>
          <p:cNvPr id="1032" name="Picture 12" descr="Uclick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6589713"/>
            <a:ext cx="6477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4238625" y="6597650"/>
            <a:ext cx="404813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900">
                <a:solidFill>
                  <a:srgbClr val="777777"/>
                </a:solidFill>
                <a:latin typeface="Arial" charset="0"/>
                <a:ea typeface="굴림" charset="-127"/>
              </a:defRPr>
            </a:lvl1pPr>
          </a:lstStyle>
          <a:p>
            <a:pPr latinLnBrk="0">
              <a:defRPr/>
            </a:pPr>
            <a:fld id="{FF94CD84-DBA2-473B-8069-808B5648E194}" type="slidenum">
              <a:rPr kumimoji="0" lang="en-US" altLang="ko-KR"/>
              <a:pPr latinLnBrk="0">
                <a:defRPr/>
              </a:pPr>
              <a:t>‹#›</a:t>
            </a:fld>
            <a:endParaRPr kumimoji="0" lang="en-US" altLang="ko-KR" dirty="0"/>
          </a:p>
        </p:txBody>
      </p:sp>
      <p:sp>
        <p:nvSpPr>
          <p:cNvPr id="10" name="직사각형 9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rgbClr val="E92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Line 13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79388" y="836613"/>
            <a:ext cx="8858250" cy="554513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2627313" y="1922463"/>
            <a:ext cx="35290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ko-KR" sz="3200" dirty="0" smtClean="0">
                <a:latin typeface="HY견고딕" pitchFamily="18" charset="-127"/>
                <a:ea typeface="HY견고딕" pitchFamily="18" charset="-127"/>
                <a:cs typeface="Arial" charset="0"/>
              </a:rPr>
              <a:t>2018</a:t>
            </a:r>
            <a:r>
              <a:rPr kumimoji="0" lang="ko-KR" altLang="en-US" sz="3200" dirty="0" smtClean="0">
                <a:latin typeface="HY견고딕" pitchFamily="18" charset="-127"/>
                <a:ea typeface="HY견고딕" pitchFamily="18" charset="-127"/>
                <a:cs typeface="Arial" charset="0"/>
              </a:rPr>
              <a:t>년 </a:t>
            </a:r>
            <a:endParaRPr kumimoji="0" lang="ko-KR" altLang="en-US" sz="3200" dirty="0">
              <a:latin typeface="HY견고딕" pitchFamily="18" charset="-127"/>
              <a:ea typeface="HY견고딕" pitchFamily="18" charset="-127"/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kumimoji="0" lang="ko-KR" altLang="en-US" sz="3200" dirty="0" smtClean="0">
                <a:latin typeface="HY견고딕" pitchFamily="18" charset="-127"/>
                <a:ea typeface="HY견고딕" pitchFamily="18" charset="-127"/>
                <a:cs typeface="Arial" charset="0"/>
              </a:rPr>
              <a:t>사업 </a:t>
            </a:r>
            <a:r>
              <a:rPr kumimoji="0" lang="ko-KR" altLang="en-US" sz="3200" dirty="0" smtClean="0">
                <a:latin typeface="HY견고딕" pitchFamily="18" charset="-127"/>
                <a:ea typeface="HY견고딕" pitchFamily="18" charset="-127"/>
                <a:cs typeface="Arial" charset="0"/>
              </a:rPr>
              <a:t>계획서</a:t>
            </a:r>
            <a:endParaRPr kumimoji="0" lang="ko-KR" altLang="en-US" sz="3200" dirty="0">
              <a:latin typeface="HY견고딕" pitchFamily="18" charset="-127"/>
              <a:ea typeface="HY견고딕" pitchFamily="18" charset="-127"/>
              <a:cs typeface="Arial" charset="0"/>
            </a:endParaRPr>
          </a:p>
        </p:txBody>
      </p:sp>
      <p:sp>
        <p:nvSpPr>
          <p:cNvPr id="2053" name="Text Box 19"/>
          <p:cNvSpPr txBox="1">
            <a:spLocks noChangeArrowheads="1"/>
          </p:cNvSpPr>
          <p:nvPr/>
        </p:nvSpPr>
        <p:spPr bwMode="auto">
          <a:xfrm>
            <a:off x="2806700" y="4768850"/>
            <a:ext cx="35290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ko-KR" sz="1600" dirty="0" smtClean="0">
                <a:latin typeface="HY견고딕" pitchFamily="18" charset="-127"/>
                <a:ea typeface="HY견고딕" pitchFamily="18" charset="-127"/>
                <a:cs typeface="Arial" charset="0"/>
              </a:rPr>
              <a:t>2018. 01. </a:t>
            </a:r>
            <a:r>
              <a:rPr kumimoji="0" lang="en-US" altLang="ko-KR" sz="1600" dirty="0" smtClean="0">
                <a:latin typeface="HY견고딕" pitchFamily="18" charset="-127"/>
                <a:ea typeface="HY견고딕" pitchFamily="18" charset="-127"/>
                <a:cs typeface="Arial" charset="0"/>
              </a:rPr>
              <a:t>10</a:t>
            </a:r>
            <a:endParaRPr kumimoji="0" lang="en-US" altLang="ko-KR" sz="1600" dirty="0" smtClean="0">
              <a:latin typeface="HY견고딕" pitchFamily="18" charset="-127"/>
              <a:ea typeface="HY견고딕" pitchFamily="18" charset="-127"/>
              <a:cs typeface="Arial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9"/>
          <p:cNvSpPr txBox="1">
            <a:spLocks noChangeArrowheads="1"/>
          </p:cNvSpPr>
          <p:nvPr/>
        </p:nvSpPr>
        <p:spPr bwMode="auto">
          <a:xfrm>
            <a:off x="207963" y="188913"/>
            <a:ext cx="4968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8</a:t>
            </a:r>
            <a:r>
              <a:rPr kumimoji="0"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. 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개선 사항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charset="0"/>
            </a:endParaRPr>
          </a:p>
        </p:txBody>
      </p:sp>
      <p:sp>
        <p:nvSpPr>
          <p:cNvPr id="6148" name="Text Box 19"/>
          <p:cNvSpPr txBox="1">
            <a:spLocks noChangeArrowheads="1"/>
          </p:cNvSpPr>
          <p:nvPr/>
        </p:nvSpPr>
        <p:spPr bwMode="auto">
          <a:xfrm>
            <a:off x="6586538" y="171450"/>
            <a:ext cx="22336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kumimoji="0" lang="ko-KR" altLang="en-US" sz="20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charset="0"/>
            </a:endParaRPr>
          </a:p>
        </p:txBody>
      </p:sp>
      <p:graphicFrame>
        <p:nvGraphicFramePr>
          <p:cNvPr id="7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177795"/>
              </p:ext>
            </p:extLst>
          </p:nvPr>
        </p:nvGraphicFramePr>
        <p:xfrm>
          <a:off x="539750" y="981075"/>
          <a:ext cx="8001000" cy="5054177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46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1" i="0" u="none" strike="noStrike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개선 사항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상세 내용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568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인력 운영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기술지원 인원 확보 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수년간 반복되는 문제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기술력 향상 시간 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경력 사원 이동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경력 사원 및 신입사원 확충 어려움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Knowledge System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구축 필요성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개인 능력에 편중되고 인력 이직에 따른 문제점 개선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91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평가 시스템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성과평가에 대한 투명성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측정 가능 목표와 평가 가능한 목표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성과결과에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대한 피드백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달성 시 현실적인 인센티브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007030"/>
                  </a:ext>
                </a:extLst>
              </a:tr>
              <a:tr h="4880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동기부여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오라클 유지보수 지원에 대한 동기부여 필요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신기술 전환에 대한 목표의식과 동기부여 부족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엔지니어가 근무 하고 싶은 환경 조성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18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관리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cs typeface="Tahoma"/>
                        </a:defRPr>
                      </a:lvl9pPr>
                    </a:lstStyle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프로젝트 경비 사용 시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경영팀과의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괴리감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지원을 하고 싶은 의욕이 사라짐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팀 운영 비용 고려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팀 복리 후생비에 대한 정확한 개념 정리가 필요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팀 복리 후생비를 팀 운영비로 사용해야 하는 함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algn="l" font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퇴사를 하는 직원 중 상당수가 </a:t>
                      </a:r>
                      <a:r>
                        <a:rPr lang="ko-KR" alt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경영팀의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경비에 대한 불만이 많음</a:t>
                      </a:r>
                      <a:endParaRPr lang="en-US" altLang="ko-KR" sz="1200" b="0" i="0" u="none" strike="noStrike" baseline="0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2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66688" y="836613"/>
            <a:ext cx="8858250" cy="554513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075" name="Text Box 19"/>
          <p:cNvSpPr txBox="1">
            <a:spLocks noChangeArrowheads="1"/>
          </p:cNvSpPr>
          <p:nvPr/>
        </p:nvSpPr>
        <p:spPr bwMode="auto">
          <a:xfrm>
            <a:off x="2619238" y="1916832"/>
            <a:ext cx="3888432" cy="8720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ko-KR" altLang="en-US" sz="4000" dirty="0" err="1" smtClean="0">
                <a:solidFill>
                  <a:srgbClr val="08015F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lang="ko-KR" altLang="en-US" sz="4000" dirty="0">
              <a:solidFill>
                <a:srgbClr val="08015F"/>
              </a:solidFill>
              <a:latin typeface="HY헤드라인M" pitchFamily="18" charset="-127"/>
              <a:ea typeface="HY헤드라인M" pitchFamily="18" charset="-127"/>
              <a:cs typeface="Arial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TextBox 25"/>
          <p:cNvSpPr txBox="1">
            <a:spLocks noChangeArrowheads="1"/>
          </p:cNvSpPr>
          <p:nvPr/>
        </p:nvSpPr>
        <p:spPr bwMode="auto">
          <a:xfrm>
            <a:off x="7773263" y="1135262"/>
            <a:ext cx="11192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400" b="1" u="sng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총원 </a:t>
            </a:r>
            <a:r>
              <a:rPr lang="en-US" altLang="ko-KR" sz="1400" b="1" u="sng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en-US" altLang="ko-KR" sz="1400" b="1" u="sng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b="1" u="sng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명 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250825" y="165100"/>
            <a:ext cx="62653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200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1. </a:t>
            </a:r>
            <a:r>
              <a:rPr kumimoji="0" lang="ko-KR" altLang="en-US" sz="200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 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조직도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charset="0"/>
            </a:endParaRP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6282657" y="165100"/>
            <a:ext cx="25390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kumimoji="0" lang="ko-KR" altLang="en-US" sz="200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</a:t>
            </a:r>
            <a:r>
              <a:rPr kumimoji="0" lang="ko-KR" altLang="en-US" sz="200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어</a:t>
            </a:r>
            <a:r>
              <a:rPr kumimoji="0" lang="ko-KR" altLang="en-US" sz="200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팀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charset="0"/>
            </a:endParaRPr>
          </a:p>
        </p:txBody>
      </p:sp>
      <p:sp>
        <p:nvSpPr>
          <p:cNvPr id="23" name="직사각형 22"/>
          <p:cNvSpPr/>
          <p:nvPr/>
        </p:nvSpPr>
        <p:spPr bwMode="ltGray">
          <a:xfrm>
            <a:off x="3638402" y="932723"/>
            <a:ext cx="1796936" cy="7575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영업 </a:t>
            </a:r>
            <a:r>
              <a:rPr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본부</a:t>
            </a:r>
            <a:endParaRPr lang="en-US" altLang="ko-KR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971556" y="2276873"/>
            <a:ext cx="7128863" cy="4494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미들웨어팀</a:t>
            </a:r>
            <a:endParaRPr lang="en-US" altLang="ko-KR" sz="1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정인환 팀장</a:t>
            </a:r>
            <a:endParaRPr lang="en-US" altLang="ko-KR" sz="1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970387" y="5143352"/>
            <a:ext cx="7136405" cy="1093960"/>
          </a:xfrm>
          <a:prstGeom prst="rect">
            <a:avLst/>
          </a:prstGeom>
          <a:noFill/>
          <a:ln w="1270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r>
              <a:rPr lang="ko-KR" altLang="en-US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제품</a:t>
            </a:r>
            <a:r>
              <a:rPr lang="en-US" altLang="ko-KR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기술지원</a:t>
            </a:r>
            <a:r>
              <a:rPr lang="en-US" altLang="ko-KR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유지보수</a:t>
            </a:r>
            <a:r>
              <a:rPr lang="en-US" altLang="ko-KR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컨설팅</a:t>
            </a:r>
            <a:endParaRPr lang="en-US" altLang="ko-KR" sz="1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altLang="ko-KR" sz="1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WebLogic, </a:t>
            </a:r>
            <a:r>
              <a:rPr lang="en-US" altLang="ko-KR" sz="1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WebTier</a:t>
            </a:r>
            <a:r>
              <a:rPr lang="en-US" altLang="ko-KR" sz="1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Coherence</a:t>
            </a:r>
            <a:r>
              <a:rPr lang="en-US" altLang="ko-KR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OTD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구성진단</a:t>
            </a:r>
            <a:r>
              <a:rPr lang="en-US" altLang="ko-KR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성능진단</a:t>
            </a:r>
            <a:r>
              <a:rPr lang="en-US" altLang="ko-KR" sz="1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PoC</a:t>
            </a:r>
            <a:r>
              <a:rPr lang="en-US" altLang="ko-KR" sz="1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/BMT/</a:t>
            </a:r>
            <a:r>
              <a:rPr lang="ko-KR" altLang="en-US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긴급장애지원</a:t>
            </a: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343425" y="2940695"/>
            <a:ext cx="1208772" cy="159293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최현수 과장</a:t>
            </a:r>
            <a:endParaRPr lang="ko-KR" altLang="en-US" sz="1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altLang="ko-KR" sz="1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황상연 사원</a:t>
            </a:r>
            <a:endParaRPr lang="en-US" altLang="ko-KR" sz="1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ko-KR" altLang="en-US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971600" y="2796534"/>
            <a:ext cx="7128792" cy="1872140"/>
          </a:xfrm>
          <a:prstGeom prst="rect">
            <a:avLst/>
          </a:prstGeom>
          <a:noFill/>
          <a:ln w="1270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marL="85725" indent="-85725">
              <a:buFont typeface="Arial" panose="020B0604020202020204" pitchFamily="34" charset="0"/>
              <a:buChar char="•"/>
            </a:pPr>
            <a:endParaRPr lang="en-US" altLang="ko-KR" sz="8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203848" y="2948947"/>
            <a:ext cx="1072900" cy="159293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정국회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과장</a:t>
            </a:r>
            <a:endParaRPr lang="ko-KR" altLang="en-US" sz="1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유하나 대리</a:t>
            </a: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547664" y="2958435"/>
            <a:ext cx="1261850" cy="159293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이중학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차장</a:t>
            </a:r>
            <a:endParaRPr lang="ko-KR" altLang="en-US" sz="1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sz="1100" b="1" u="sng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김희근</a:t>
            </a:r>
            <a:r>
              <a:rPr lang="ko-KR" altLang="en-US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대리</a:t>
            </a:r>
            <a:endParaRPr lang="en-US" altLang="ko-KR" sz="1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김성빈</a:t>
            </a:r>
            <a:r>
              <a:rPr lang="ko-KR" altLang="en-US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사원</a:t>
            </a:r>
            <a:endParaRPr lang="ko-KR" altLang="en-US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439888" y="4437112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 </a:t>
            </a:r>
            <a:r>
              <a:rPr lang="ko-KR" altLang="en-US" sz="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명</a:t>
            </a:r>
            <a:r>
              <a:rPr lang="en-US" altLang="ko-KR" sz="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4" name="꺾인 연결선 63"/>
          <p:cNvCxnSpPr>
            <a:stCxn id="39" idx="0"/>
            <a:endCxn id="23" idx="2"/>
          </p:cNvCxnSpPr>
          <p:nvPr/>
        </p:nvCxnSpPr>
        <p:spPr>
          <a:xfrm rot="5400000" flipH="1" flipV="1">
            <a:off x="4243146" y="1983149"/>
            <a:ext cx="586566" cy="882"/>
          </a:xfrm>
          <a:prstGeom prst="bentConnector3">
            <a:avLst>
              <a:gd name="adj1" fmla="val 50000"/>
            </a:avLst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4898888" y="2936137"/>
            <a:ext cx="1072900" cy="159293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윤연상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과장</a:t>
            </a:r>
            <a:endParaRPr lang="ko-KR" altLang="en-US" sz="1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이수지 대리</a:t>
            </a: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01906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250825" y="165100"/>
            <a:ext cx="4537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ko-KR" sz="2000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2</a:t>
            </a:r>
            <a:r>
              <a:rPr kumimoji="0" lang="en-US" altLang="ko-KR" sz="200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. 2017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년 </a:t>
            </a:r>
            <a:r>
              <a:rPr kumimoji="0" lang="ko-KR" altLang="en-US" sz="2000" dirty="0" err="1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빌링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실적</a:t>
            </a:r>
            <a:endParaRPr kumimoji="0" lang="en-US" altLang="ko-KR" sz="2000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3075" name="Text Box 19"/>
          <p:cNvSpPr txBox="1">
            <a:spLocks noChangeArrowheads="1"/>
          </p:cNvSpPr>
          <p:nvPr/>
        </p:nvSpPr>
        <p:spPr bwMode="auto">
          <a:xfrm>
            <a:off x="6588125" y="165100"/>
            <a:ext cx="2233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kumimoji="0"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charset="0"/>
            </a:endParaRPr>
          </a:p>
        </p:txBody>
      </p:sp>
      <p:sp>
        <p:nvSpPr>
          <p:cNvPr id="3165" name="TextBox 36"/>
          <p:cNvSpPr txBox="1">
            <a:spLocks noChangeArrowheads="1"/>
          </p:cNvSpPr>
          <p:nvPr/>
        </p:nvSpPr>
        <p:spPr bwMode="auto">
          <a:xfrm>
            <a:off x="134938" y="620713"/>
            <a:ext cx="8758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빌링 실적 및 가동률 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- 2017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~ 12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월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582704"/>
              </p:ext>
            </p:extLst>
          </p:nvPr>
        </p:nvGraphicFramePr>
        <p:xfrm>
          <a:off x="446384" y="1196752"/>
          <a:ext cx="8086055" cy="4968555"/>
        </p:xfrm>
        <a:graphic>
          <a:graphicData uri="http://schemas.openxmlformats.org/drawingml/2006/table">
            <a:tbl>
              <a:tblPr/>
              <a:tblGrid>
                <a:gridCol w="761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1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83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3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403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빌링금액</a:t>
                      </a:r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빌링시간</a:t>
                      </a:r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지원팀별 실적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직급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7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</a:t>
                      </a:r>
                    </a:p>
                  </a:txBody>
                  <a:tcPr marL="6656" marR="6656" marT="66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달성율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달성율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 외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40,477,500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84%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857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김성우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퇴사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31,635,000 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81%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666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김하제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퇴사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33,015,469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56.4%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김희근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6,732,000 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100%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0%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배성찬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부장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퇴사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35,190,000 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36%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64%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백성욱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부장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팀 </a:t>
                      </a:r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16,728,750 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465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121%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0%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100%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유상현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사원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휴직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6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퇴사</a:t>
                      </a:r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43,503,588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978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79.4%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유하나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63,121,013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97.6%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1,322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107%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윤연상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과장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51,928,663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88.7%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1,186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96.3%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이수지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25,792,500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68%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543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74%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26%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이장승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2017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퇴사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40,496,138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62.6%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879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71.3%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이중학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과장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71,400,000 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114%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1,676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장재형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과장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altLang="ko-K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퇴사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52,987,969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1,131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정국회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과장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42,631,250 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80%</a:t>
                      </a:r>
                      <a:endParaRPr lang="en-US" altLang="ko-KR" sz="900" b="0" i="0" u="none" strike="sng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</a:t>
                      </a:r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898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r>
                        <a:rPr lang="en-US" altLang="ko-KR" sz="900" b="0" i="0" u="none" strike="sng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정의성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퇴사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53,188,325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정인환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이사대우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09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36,009,275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825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최현수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대리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683,555,413 </a:t>
                      </a:r>
                      <a:endParaRPr lang="en-US" altLang="ko-KR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76%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13,522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83%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3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9"/>
          <p:cNvSpPr txBox="1">
            <a:spLocks noChangeArrowheads="1"/>
          </p:cNvSpPr>
          <p:nvPr/>
        </p:nvSpPr>
        <p:spPr bwMode="auto">
          <a:xfrm>
            <a:off x="250825" y="165100"/>
            <a:ext cx="568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3. 2018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년 </a:t>
            </a:r>
            <a:r>
              <a:rPr kumimoji="0" lang="ko-KR" altLang="en-US" sz="2000" dirty="0" err="1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팀목표</a:t>
            </a:r>
            <a:r>
              <a:rPr kumimoji="0"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 및 전략 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4099" name="Text Box 19"/>
          <p:cNvSpPr txBox="1">
            <a:spLocks noChangeArrowheads="1"/>
          </p:cNvSpPr>
          <p:nvPr/>
        </p:nvSpPr>
        <p:spPr bwMode="auto">
          <a:xfrm>
            <a:off x="5795963" y="165100"/>
            <a:ext cx="3025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0" lang="ko-KR" altLang="en-US" sz="200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4100" name="직사각형 7"/>
          <p:cNvSpPr>
            <a:spLocks noChangeArrowheads="1"/>
          </p:cNvSpPr>
          <p:nvPr/>
        </p:nvSpPr>
        <p:spPr bwMode="auto">
          <a:xfrm>
            <a:off x="107950" y="765175"/>
            <a:ext cx="536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* </a:t>
            </a: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2018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ko-KR" altLang="en-US" sz="1400" b="1" dirty="0" err="1" smtClean="0">
                <a:latin typeface="맑은 고딕" pitchFamily="50" charset="-127"/>
                <a:ea typeface="맑은 고딕" pitchFamily="50" charset="-127"/>
              </a:rPr>
              <a:t>미들웨어팀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KPI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404275"/>
              </p:ext>
            </p:extLst>
          </p:nvPr>
        </p:nvGraphicFramePr>
        <p:xfrm>
          <a:off x="179388" y="1113669"/>
          <a:ext cx="8713092" cy="5436822"/>
        </p:xfrm>
        <a:graphic>
          <a:graphicData uri="http://schemas.openxmlformats.org/drawingml/2006/table">
            <a:tbl>
              <a:tblPr/>
              <a:tblGrid>
                <a:gridCol w="2088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4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KPI</a:t>
                      </a:r>
                      <a:endParaRPr kumimoji="1" lang="ko-KR" alt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1442" marR="91442" marT="45714" marB="45714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목표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가중치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내용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5343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가동률</a:t>
                      </a:r>
                    </a:p>
                  </a:txBody>
                  <a:tcPr marL="91442" marR="91442" marT="45714" marB="45714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70%</a:t>
                      </a:r>
                    </a:p>
                  </a:txBody>
                  <a:tcPr marL="9525" marR="9525" marT="9527" marB="0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70</a:t>
                      </a:r>
                    </a:p>
                  </a:txBody>
                  <a:tcPr marL="9525" marR="9525" marT="9527" marB="0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1450" indent="-17145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MA, WA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기술지원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빌링실적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1.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기술력 확대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-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기술지원 제품 확대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및 컨설팅 수행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-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구성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성능 진단 및 컨설팅 수행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- Cloud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마이그레이션 지원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-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Opensource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Software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미들웨어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지원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2.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가동률 증가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-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고객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서비스질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향상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-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지원 실적 투명성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합리성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892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2" marR="91442" marT="45714" marB="45714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지원 제품 강화 및 확대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1. OFM(WebLogic,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WebTier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Coherence, OTD)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2. Cloud(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미들웨어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마이그레이션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3.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Opensource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Software(Tomcat,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Apache)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3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업무효율성 증대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고객 및 영업 피드백</a:t>
                      </a:r>
                    </a:p>
                  </a:txBody>
                  <a:tcPr marL="91442" marR="91442" marT="45714" marB="45714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20%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20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향상 및 팀 업무 협업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지원 업무 통합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스케줄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실적관리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기술문서 관리 및 기술세미나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 수행 실적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기타기여</a:t>
                      </a:r>
                    </a:p>
                  </a:txBody>
                  <a:tcPr marL="91442" marR="91442" marT="45714" marB="45714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10%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10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 프로젝트 기여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PoC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/BMT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수행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신기술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신제품 지원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2028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9"/>
          <p:cNvSpPr txBox="1">
            <a:spLocks noChangeArrowheads="1"/>
          </p:cNvSpPr>
          <p:nvPr/>
        </p:nvSpPr>
        <p:spPr bwMode="auto">
          <a:xfrm>
            <a:off x="250825" y="165100"/>
            <a:ext cx="568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4. 2018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년 </a:t>
            </a:r>
            <a:r>
              <a:rPr kumimoji="0" lang="ko-KR" altLang="en-US" sz="2000" dirty="0" err="1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팀목표</a:t>
            </a:r>
            <a:r>
              <a:rPr kumimoji="0"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 및 전략 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5123" name="Text Box 19"/>
          <p:cNvSpPr txBox="1">
            <a:spLocks noChangeArrowheads="1"/>
          </p:cNvSpPr>
          <p:nvPr/>
        </p:nvSpPr>
        <p:spPr bwMode="auto">
          <a:xfrm>
            <a:off x="5795963" y="165100"/>
            <a:ext cx="3025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0" lang="ko-KR" altLang="en-US" sz="200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graphicFrame>
        <p:nvGraphicFramePr>
          <p:cNvPr id="7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351521"/>
              </p:ext>
            </p:extLst>
          </p:nvPr>
        </p:nvGraphicFramePr>
        <p:xfrm>
          <a:off x="179388" y="1052513"/>
          <a:ext cx="8842375" cy="5370512"/>
        </p:xfrm>
        <a:graphic>
          <a:graphicData uri="http://schemas.openxmlformats.org/drawingml/2006/table">
            <a:tbl>
              <a:tblPr/>
              <a:tblGrid>
                <a:gridCol w="113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운영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중점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과제</a:t>
                      </a:r>
                    </a:p>
                  </a:txBody>
                  <a:tcPr marT="45712" marB="45712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전략 과제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실천 과제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주관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부서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수행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시기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I.</a:t>
                      </a: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가동률</a:t>
                      </a:r>
                    </a:p>
                  </a:txBody>
                  <a:tcPr marT="45712" marB="45712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솔루션 다양화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가동률 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고객 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WebLogic, WebTier –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기술력 고도화</a:t>
                      </a: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성능</a:t>
                      </a:r>
                      <a:r>
                        <a:rPr kumimoji="1" lang="ko-KR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및 구성 진단 프로젝트 활성화</a:t>
                      </a:r>
                      <a:endParaRPr kumimoji="1" lang="en-US" altLang="ko-KR" sz="10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1" lang="ko-KR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Coherence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– </a:t>
                      </a: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Session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및 </a:t>
                      </a: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Data Grid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인프라 지원 범위 확대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(</a:t>
                      </a: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PoC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, BMT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)</a:t>
                      </a:r>
                      <a:endParaRPr lang="en-US" altLang="ko-KR" sz="100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Cloud –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마이그레이션 지원을 통한 기술력 확보 및 활성화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1" lang="ko-KR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지원 실적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–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관리를 위한 공유 시스템 활용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구글 드라이버</a:t>
                      </a:r>
                      <a:r>
                        <a:rPr kumimoji="1" lang="ko-KR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을 통한 실시간 관리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1" lang="ko-KR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고객 관리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–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고객과 신뢰도를 높이고 기술력 및 서비스질 향상하여 기존 고객 이탈 방지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미들웨어팀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1Q~ 4Q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II.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기술 능력향상</a:t>
                      </a:r>
                    </a:p>
                  </a:txBody>
                  <a:tcPr marT="45712" marB="45712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기술 능력 확대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문서 표준화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주요 기술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수행능력 향상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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주요기술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Skill-up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을 통한 기술력 고도화 및 지원 범위 확대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미들웨어팀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1Q~ 4Q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283421"/>
              </p:ext>
            </p:extLst>
          </p:nvPr>
        </p:nvGraphicFramePr>
        <p:xfrm>
          <a:off x="2916238" y="4221163"/>
          <a:ext cx="4824412" cy="20173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152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9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항목</a:t>
                      </a:r>
                      <a:endParaRPr lang="ko-KR" altLang="en-US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24" marR="91424" marT="45711" marB="45711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기대 효과</a:t>
                      </a:r>
                      <a:endParaRPr lang="ko-KR" altLang="en-US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24" marR="91424" marT="45711" marB="45711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028"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Coherence</a:t>
                      </a:r>
                    </a:p>
                  </a:txBody>
                  <a:tcPr marL="91424" marR="91424" marT="45711" marB="4571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Coherence</a:t>
                      </a: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지원 범위 확대를 위한 내부 프로젝트 수행</a:t>
                      </a: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 Gird</a:t>
                      </a: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개발 및 적용</a:t>
                      </a:r>
                      <a:endParaRPr lang="en-US" altLang="ko-KR" sz="100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24" marR="91424" marT="45711" marB="4571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026"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Cloud</a:t>
                      </a:r>
                      <a:endParaRPr lang="ko-KR" altLang="en-US" sz="1000" b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24" marR="91424" marT="45711" marB="4571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Iaas, PaaS </a:t>
                      </a: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기반 기술력 확보</a:t>
                      </a:r>
                      <a:endParaRPr lang="en-US" altLang="ko-KR" sz="100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PoC</a:t>
                      </a: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BMT,</a:t>
                      </a: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마이그레이션 지원을 통한 경험 확보</a:t>
                      </a:r>
                      <a:endParaRPr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24" marR="91424" marT="45711" marB="4571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357"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OSS</a:t>
                      </a:r>
                      <a:endParaRPr lang="ko-KR" altLang="en-US" sz="1000" b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24" marR="91424" marT="45711" marB="4571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OSS </a:t>
                      </a:r>
                      <a:r>
                        <a:rPr lang="ko-KR" altLang="en-US" sz="100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미들웨어</a:t>
                      </a: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기술 준비</a:t>
                      </a: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테스트</a:t>
                      </a: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스터디</a:t>
                      </a: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171450" indent="-171450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프로젝트 및 기술지원을 통한 기술력 향상  </a:t>
                      </a:r>
                      <a:endParaRPr lang="ko-KR" altLang="en-US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24" marR="91424" marT="45711" marB="4571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67" name="직사각형 7"/>
          <p:cNvSpPr>
            <a:spLocks noChangeArrowheads="1"/>
          </p:cNvSpPr>
          <p:nvPr/>
        </p:nvSpPr>
        <p:spPr bwMode="auto">
          <a:xfrm>
            <a:off x="107950" y="688975"/>
            <a:ext cx="536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r>
              <a:rPr lang="en-US" altLang="ko-KR" sz="1400" b="1">
                <a:latin typeface="맑은 고딕" pitchFamily="50" charset="-127"/>
                <a:ea typeface="맑은 고딕" pitchFamily="50" charset="-127"/>
              </a:rPr>
              <a:t>* </a:t>
            </a:r>
            <a:r>
              <a:rPr lang="ko-KR" altLang="en-US" sz="1400" b="1">
                <a:latin typeface="맑은 고딕" pitchFamily="50" charset="-127"/>
                <a:ea typeface="맑은 고딕" pitchFamily="50" charset="-127"/>
              </a:rPr>
              <a:t>팀 목표 및 전략과제</a:t>
            </a:r>
          </a:p>
        </p:txBody>
      </p:sp>
    </p:spTree>
    <p:extLst>
      <p:ext uri="{BB962C8B-B14F-4D97-AF65-F5344CB8AC3E}">
        <p14:creationId xmlns:p14="http://schemas.microsoft.com/office/powerpoint/2010/main" val="181495132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250825" y="165100"/>
            <a:ext cx="45370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5. 2018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년 주요 프로젝트 지원 </a:t>
            </a:r>
            <a:r>
              <a:rPr kumimoji="0"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계획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3075" name="Text Box 19"/>
          <p:cNvSpPr txBox="1">
            <a:spLocks noChangeArrowheads="1"/>
          </p:cNvSpPr>
          <p:nvPr/>
        </p:nvSpPr>
        <p:spPr bwMode="auto">
          <a:xfrm>
            <a:off x="6588125" y="165100"/>
            <a:ext cx="2233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kumimoji="0" lang="ko-KR" altLang="en-US" sz="20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kumimoji="0" lang="en-US" altLang="ko-KR" sz="20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Arial" charset="0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99937"/>
              </p:ext>
            </p:extLst>
          </p:nvPr>
        </p:nvGraphicFramePr>
        <p:xfrm>
          <a:off x="250825" y="836712"/>
          <a:ext cx="8352927" cy="4217229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1384">
                  <a:extLst>
                    <a:ext uri="{9D8B030D-6E8A-4147-A177-3AD203B41FA5}">
                      <a16:colId xmlns:a16="http://schemas.microsoft.com/office/drawing/2014/main" val="2126980122"/>
                    </a:ext>
                  </a:extLst>
                </a:gridCol>
                <a:gridCol w="1569215">
                  <a:extLst>
                    <a:ext uri="{9D8B030D-6E8A-4147-A177-3AD203B41FA5}">
                      <a16:colId xmlns:a16="http://schemas.microsoft.com/office/drawing/2014/main" val="3015801946"/>
                    </a:ext>
                  </a:extLst>
                </a:gridCol>
              </a:tblGrid>
              <a:tr h="18078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고객사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프로젝트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진행 사항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78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LG U+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홈페이지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WebLogic, Coherence*Web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증설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EOS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 표준 버전 업그레이드 수행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전체 시스템 대상 고도화 진행 예정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프로젝트 기간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개월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60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89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고객센터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상담시스템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WebLogic, Coherence*Web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증설 및 업그레이드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30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789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상담시스템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WebLogic, Coherence*Web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967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 전자결제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Coherence*Web 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 </a:t>
                      </a:r>
                      <a:r>
                        <a:rPr lang="ko-KR" altLang="en-US" sz="1000" kern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웹로직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신규 도입 및 업그레이드 지원</a:t>
                      </a:r>
                      <a:endParaRPr lang="en-US" altLang="ko-KR" sz="1000" kern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kern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전자결재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백오피스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오픈 예정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(2017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12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 2018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60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7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아시아나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화물 차세대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차세대 메인 시스템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연계 시스템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WebLogic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신규 도입 지원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20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789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홈페이지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홈페이지 성능 개선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증설 및 업그레이드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성능 지원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25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0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진에어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ERP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SOA, WebLogic,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10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(DB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789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PSS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SOA, WebLogic,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7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서울시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업무관리 시스템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노후화 장비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교체사업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kern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000" kern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Coherence*Web 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(12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오픈 완료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- 2M/M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789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공통관리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시스템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kern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000" kern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Coherence*Web 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</a:t>
                      </a:r>
                      <a:endParaRPr lang="ko-KR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업무관리 서버 교체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단계 사업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사업 진행 예상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023270"/>
                  </a:ext>
                </a:extLst>
              </a:tr>
              <a:tr h="180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TechX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PMP, NGCP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kern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</a:t>
                      </a:r>
                      <a:r>
                        <a:rPr lang="en-US" altLang="ko-KR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kern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신규 설치 및 업그레이드 진행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(10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 업무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altLang="ko-KR" sz="1000" kern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25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필요시 추가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078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한국은행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테스트 환경 구축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WebLogic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신규 설치 및 운영 환경 이관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완료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10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(DB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0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증권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EAI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WebLogic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업그레이드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ACS 28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488898"/>
                  </a:ext>
                </a:extLst>
              </a:tr>
              <a:tr h="18078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한화생명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주전산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업무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WebLogic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업그레이드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(2018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진행 예상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※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Jeus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to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추가 진행 예상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ACS)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H.OF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Jeus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to WLS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마이그레이션 진행</a:t>
                      </a:r>
                      <a:endParaRPr lang="ko-KR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ACS 60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(Tuxedo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592175"/>
                  </a:ext>
                </a:extLst>
              </a:tr>
              <a:tr h="18702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현대캐피탈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현대캐피탈 아메리카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Jeus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환경의 </a:t>
                      </a:r>
                      <a:r>
                        <a:rPr lang="ko-KR" alt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카시오페아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Application, </a:t>
                      </a:r>
                      <a:r>
                        <a:rPr lang="ko-KR" alt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웹로직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서버 마이그레이션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2018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일까지 완료</a:t>
                      </a:r>
                      <a:endParaRPr lang="ko-KR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영업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PoC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수행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2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250825" y="165100"/>
            <a:ext cx="568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6. 2018</a:t>
            </a:r>
            <a:r>
              <a:rPr kumimoji="0" lang="ko-KR" altLang="en-US" sz="20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년 팀 인력 계획</a:t>
            </a:r>
            <a:endParaRPr kumimoji="0" lang="en-US" altLang="ko-KR" sz="2000" dirty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7171" name="Text Box 19"/>
          <p:cNvSpPr txBox="1">
            <a:spLocks noChangeArrowheads="1"/>
          </p:cNvSpPr>
          <p:nvPr/>
        </p:nvSpPr>
        <p:spPr bwMode="auto">
          <a:xfrm>
            <a:off x="5795963" y="165100"/>
            <a:ext cx="3025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kumimoji="0" lang="ko-KR" altLang="en-US" sz="200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kumimoji="0" lang="en-US" altLang="ko-KR" sz="2000" dirty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graphicFrame>
        <p:nvGraphicFramePr>
          <p:cNvPr id="7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356901"/>
              </p:ext>
            </p:extLst>
          </p:nvPr>
        </p:nvGraphicFramePr>
        <p:xfrm>
          <a:off x="179388" y="1052513"/>
          <a:ext cx="8713787" cy="3838757"/>
        </p:xfrm>
        <a:graphic>
          <a:graphicData uri="http://schemas.openxmlformats.org/drawingml/2006/table">
            <a:tbl>
              <a:tblPr/>
              <a:tblGrid>
                <a:gridCol w="113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4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5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솔루션</a:t>
                      </a:r>
                    </a:p>
                  </a:txBody>
                  <a:tcPr marL="91449" marR="91449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인력</a:t>
                      </a:r>
                    </a:p>
                  </a:txBody>
                  <a:tcPr marL="91449" marR="91449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주요역할</a:t>
                      </a:r>
                    </a:p>
                  </a:txBody>
                  <a:tcPr marL="91449" marR="91449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주요 목표</a:t>
                      </a:r>
                    </a:p>
                  </a:txBody>
                  <a:tcPr marL="91449" marR="91449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6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OFM</a:t>
                      </a:r>
                      <a:endParaRPr kumimoji="1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9" marR="91449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이중학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차장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정국회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과장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윤연상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과장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김희근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대리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유하나 대리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이수지 대리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김성빈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사원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이선우 사원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엔지니어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PreSales</a:t>
                      </a:r>
                      <a:endParaRPr lang="ko-KR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유지보수 및 신규 </a:t>
                      </a: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고객사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기술지원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Coherence * Web + WebLogic SE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표준화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- 12c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버전 기준 설치 가이드 및 기술 문서 제공</a:t>
                      </a: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ko-K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PoC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/BMT/</a:t>
                      </a:r>
                      <a:r>
                        <a:rPr lang="en-US" altLang="ko-K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Presles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지원 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고객사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확보를 위한 지원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AWS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Cloud 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기술력 확보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AWS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기본 교육 이수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 - Cloud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기본 기술력 습득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(W Cloud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팀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91449" marR="9144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6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Cloud</a:t>
                      </a:r>
                      <a:endParaRPr kumimoji="1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9" marR="91449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정인환 이사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최현수 과장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황상연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사원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ko-K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OpenSource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Software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준비 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OpenSource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Software : Tomcat, Apache, 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기술 준비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- Cloud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환경 </a:t>
                      </a:r>
                      <a:r>
                        <a:rPr lang="ko-KR" alt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미들웨어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마이그레이션 준비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-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마이그레이션 자동화 툴 준비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경쟁사 차별성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-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마이그레이션 수행 계획 준비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공수 산정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947663"/>
                  </a:ext>
                </a:extLst>
              </a:tr>
            </a:tbl>
          </a:graphicData>
        </a:graphic>
      </p:graphicFrame>
      <p:sp>
        <p:nvSpPr>
          <p:cNvPr id="7204" name="직사각형 7"/>
          <p:cNvSpPr>
            <a:spLocks noChangeArrowheads="1"/>
          </p:cNvSpPr>
          <p:nvPr/>
        </p:nvSpPr>
        <p:spPr bwMode="auto">
          <a:xfrm>
            <a:off x="107950" y="688975"/>
            <a:ext cx="536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b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* </a:t>
            </a:r>
            <a:r>
              <a:rPr lang="ko-KR" altLang="en-US" sz="1400" b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팀 인력계획</a:t>
            </a:r>
          </a:p>
        </p:txBody>
      </p:sp>
    </p:spTree>
    <p:extLst>
      <p:ext uri="{BB962C8B-B14F-4D97-AF65-F5344CB8AC3E}">
        <p14:creationId xmlns:p14="http://schemas.microsoft.com/office/powerpoint/2010/main" val="36125312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50825" y="165100"/>
            <a:ext cx="568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2000" dirty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7. 2018</a:t>
            </a:r>
            <a:r>
              <a:rPr kumimoji="0" lang="ko-KR" altLang="en-US" sz="2000" dirty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년 개인 목표 </a:t>
            </a:r>
            <a:r>
              <a:rPr kumimoji="0" lang="en-US" altLang="ko-KR" sz="2000" dirty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Sill Set</a:t>
            </a:r>
            <a:r>
              <a:rPr kumimoji="0" lang="ko-KR" altLang="en-US" sz="2000" dirty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cs typeface="Arial" pitchFamily="34" charset="0"/>
              </a:rPr>
              <a:t> </a:t>
            </a:r>
            <a:endParaRPr kumimoji="0" lang="en-US" altLang="ko-KR" sz="2000" dirty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sp>
        <p:nvSpPr>
          <p:cNvPr id="9219" name="Text Box 19"/>
          <p:cNvSpPr txBox="1">
            <a:spLocks noChangeArrowheads="1"/>
          </p:cNvSpPr>
          <p:nvPr/>
        </p:nvSpPr>
        <p:spPr bwMode="auto">
          <a:xfrm>
            <a:off x="5795963" y="165100"/>
            <a:ext cx="3025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kumimoji="0" lang="ko-KR" altLang="en-US" sz="200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Arial" charset="0"/>
              </a:rPr>
              <a:t>미들웨어팀</a:t>
            </a:r>
            <a:endParaRPr kumimoji="0" lang="en-US" altLang="ko-KR" sz="2000" dirty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cs typeface="Arial" pitchFamily="34" charset="0"/>
            </a:endParaRPr>
          </a:p>
        </p:txBody>
      </p:sp>
      <p:graphicFrame>
        <p:nvGraphicFramePr>
          <p:cNvPr id="8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705186"/>
              </p:ext>
            </p:extLst>
          </p:nvPr>
        </p:nvGraphicFramePr>
        <p:xfrm>
          <a:off x="187912" y="979290"/>
          <a:ext cx="8704567" cy="3579134"/>
        </p:xfrm>
        <a:graphic>
          <a:graphicData uri="http://schemas.openxmlformats.org/drawingml/2006/table">
            <a:tbl>
              <a:tblPr/>
              <a:tblGrid>
                <a:gridCol w="767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구분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담당자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2017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년 기준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Skill Set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2018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년 목표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Skill SET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07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OFM</a:t>
                      </a:r>
                      <a:endParaRPr kumimoji="1" lang="ko-KR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정인환이사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WebLogic, </a:t>
                      </a:r>
                      <a:r>
                        <a:rPr lang="en-US" altLang="ko-KR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WebTier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Coherence, </a:t>
                      </a:r>
                      <a:r>
                        <a:rPr lang="en-US" altLang="ko-KR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Exalogic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lang="en-US" altLang="ko-KR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Exadata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OSB, EM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Cloud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OpenSourceSoftware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이중학차장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Coherence, OSB, WLI, APIM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20166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OpenSourceSoftware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4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정국회과장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Coherence, EM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Cloud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4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윤연상과장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Coherence, OSB, EM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Cloud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최현수과장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WebTier, Coherence, Exalogic, OSB, EM</a:t>
                      </a:r>
                      <a:endParaRPr lang="en-US" altLang="ko-KR" sz="9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OpenSourceSoftware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김희근대리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WebTier, Coherence, OSB</a:t>
                      </a:r>
                      <a:endParaRPr lang="en-US" altLang="ko-KR" sz="9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Cloud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4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유하나대리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Coherence, EM, OTD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Cloud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이수지대리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Coherence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Cloud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황상연사원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Skill Set +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기술력 강화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OpenSourceSoftware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240786"/>
                  </a:ext>
                </a:extLst>
              </a:tr>
              <a:tr h="251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김성빈사원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입사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341392"/>
                  </a:ext>
                </a:extLst>
              </a:tr>
              <a:tr h="2514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이선우사원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입사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WebLogic,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WebTier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71" name="직사각형 7"/>
          <p:cNvSpPr>
            <a:spLocks noChangeArrowheads="1"/>
          </p:cNvSpPr>
          <p:nvPr/>
        </p:nvSpPr>
        <p:spPr bwMode="auto">
          <a:xfrm>
            <a:off x="107950" y="620713"/>
            <a:ext cx="536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* 2018</a:t>
            </a:r>
            <a:r>
              <a:rPr lang="ko-KR" altLang="en-US" sz="1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년 개인별 목표 </a:t>
            </a:r>
            <a:r>
              <a:rPr lang="en-US" altLang="ko-KR" sz="1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Skill Set</a:t>
            </a:r>
            <a:endParaRPr lang="ko-KR" altLang="en-US" sz="14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086200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1615</Words>
  <Application>Microsoft Office PowerPoint</Application>
  <PresentationFormat>화면 슬라이드 쇼(4:3)</PresentationFormat>
  <Paragraphs>441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HY견고딕</vt:lpstr>
      <vt:lpstr>HY헤드라인M</vt:lpstr>
      <vt:lpstr>굴림</vt:lpstr>
      <vt:lpstr>맑은 고딕</vt:lpstr>
      <vt:lpstr>Arial</vt:lpstr>
      <vt:lpstr>Cambria Math</vt:lpstr>
      <vt:lpstr>Tahoma</vt:lpstr>
      <vt:lpstr>Wingdings</vt:lpstr>
      <vt:lpstr>기본 디자인</vt:lpstr>
      <vt:lpstr>1_기본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yhdoo</dc:creator>
  <cp:lastModifiedBy>meadow</cp:lastModifiedBy>
  <cp:revision>213</cp:revision>
  <dcterms:created xsi:type="dcterms:W3CDTF">2011-01-19T01:53:33Z</dcterms:created>
  <dcterms:modified xsi:type="dcterms:W3CDTF">2018-01-08T06:01:48Z</dcterms:modified>
</cp:coreProperties>
</file>