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</p:sldMasterIdLst>
  <p:notesMasterIdLst>
    <p:notesMasterId r:id="rId32"/>
  </p:notesMasterIdLst>
  <p:sldIdLst>
    <p:sldId id="256" r:id="rId5"/>
    <p:sldId id="257" r:id="rId6"/>
    <p:sldId id="300" r:id="rId7"/>
    <p:sldId id="310" r:id="rId8"/>
    <p:sldId id="328" r:id="rId9"/>
    <p:sldId id="329" r:id="rId10"/>
    <p:sldId id="330" r:id="rId11"/>
    <p:sldId id="308" r:id="rId12"/>
    <p:sldId id="313" r:id="rId13"/>
    <p:sldId id="309" r:id="rId14"/>
    <p:sldId id="331" r:id="rId15"/>
    <p:sldId id="332" r:id="rId16"/>
    <p:sldId id="333" r:id="rId17"/>
    <p:sldId id="314" r:id="rId18"/>
    <p:sldId id="316" r:id="rId19"/>
    <p:sldId id="317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18" r:id="rId30"/>
    <p:sldId id="299" r:id="rId3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83941" autoAdjust="0"/>
  </p:normalViewPr>
  <p:slideViewPr>
    <p:cSldViewPr showGuides="1">
      <p:cViewPr varScale="1">
        <p:scale>
          <a:sx n="84" d="100"/>
          <a:sy n="84" d="100"/>
        </p:scale>
        <p:origin x="-8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Noto Sans CJK KR"/>
              </a:rPr>
              <a:t>슬라이드를 이동하려면 클릭하십시오.</a:t>
            </a: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Noto Sans CJK KR"/>
              </a:rPr>
              <a:t>메모 서식을 편집하려면 클릭하십시오.</a:t>
            </a:r>
          </a:p>
        </p:txBody>
      </p:sp>
      <p:sp>
        <p:nvSpPr>
          <p:cNvPr id="19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Noto Serif CJK KR"/>
              </a:rPr>
              <a:t>&lt;머리글&gt;</a:t>
            </a:r>
          </a:p>
        </p:txBody>
      </p:sp>
      <p:sp>
        <p:nvSpPr>
          <p:cNvPr id="19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Noto Serif CJK KR"/>
              </a:rPr>
              <a:t>&lt;날짜/시간&gt;</a:t>
            </a:r>
          </a:p>
        </p:txBody>
      </p:sp>
      <p:sp>
        <p:nvSpPr>
          <p:cNvPr id="19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Noto Serif CJK KR"/>
              </a:rPr>
              <a:t>&lt;바닥글&gt;</a:t>
            </a:r>
          </a:p>
        </p:txBody>
      </p:sp>
      <p:sp>
        <p:nvSpPr>
          <p:cNvPr id="19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5B264411-AB88-49D6-A28D-30F54120C78A}" type="slidenum">
              <a:rPr lang="en-US" sz="1400" b="0" strike="noStrike" spc="-1">
                <a:latin typeface="Noto Serif CJK KR"/>
              </a:rPr>
              <a:t>‹#›</a:t>
            </a:fld>
            <a:endParaRPr lang="en-US" sz="1400" b="0" strike="noStrike" spc="-1">
              <a:latin typeface="Noto Serif CJK KR"/>
            </a:endParaRPr>
          </a:p>
        </p:txBody>
      </p:sp>
    </p:spTree>
    <p:extLst>
      <p:ext uri="{BB962C8B-B14F-4D97-AF65-F5344CB8AC3E}">
        <p14:creationId xmlns:p14="http://schemas.microsoft.com/office/powerpoint/2010/main" val="234970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osci.kr/pages/viewpage.action?pageId=82055958&amp;focusedCommentId=82057282#comment-82057282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itworld.co.kr/news/107527" TargetMode="External"/><Relationship Id="rId5" Type="http://schemas.openxmlformats.org/officeDocument/2006/relationships/hyperlink" Target="https://jojoldu.tistory.com/355?category=777282" TargetMode="External"/><Relationship Id="rId4" Type="http://schemas.openxmlformats.org/officeDocument/2006/relationships/hyperlink" Target="https://blog.voidmainvoid.net/100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hat.com/ko/topics/devop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</p:spPr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Noto Sans CJK KR"/>
            </a:endParaRPr>
          </a:p>
        </p:txBody>
      </p:sp>
      <p:sp>
        <p:nvSpPr>
          <p:cNvPr id="399" name="CustomShape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EA9B45A-F10F-47BA-861B-EBCFCE5DCBE0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en-US" sz="1200" b="0" strike="noStrike" spc="-1">
              <a:latin typeface="Noto Sans CJK KR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b="1" i="0" dirty="0" smtClean="0">
              <a:solidFill>
                <a:schemeClr val="bg1"/>
              </a:solidFill>
              <a:effectLst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7B48C-772C-EE40-828F-98F6CB44F4EC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64934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특징</a:t>
            </a:r>
            <a:endParaRPr lang="en-US" altLang="ko-KR" b="1" dirty="0" smtClean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b="1" i="0" dirty="0" smtClean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신규 </a:t>
            </a:r>
            <a:r>
              <a:rPr lang="en-US" altLang="ko-KR" b="1" i="0" dirty="0" smtClean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Item</a:t>
            </a:r>
            <a:r>
              <a:rPr lang="en-US" altLang="ko-KR" b="1" i="0" baseline="0" dirty="0" smtClean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b="1" i="0" baseline="0" dirty="0" smtClean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통한 </a:t>
            </a:r>
            <a:endParaRPr lang="en-US" altLang="ko-KR" b="1" i="0" dirty="0" smtClean="0">
              <a:solidFill>
                <a:schemeClr val="bg1"/>
              </a:solidFill>
              <a:effectLst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7B48C-772C-EE40-828F-98F6CB44F4EC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64934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Kubernetes</a:t>
            </a:r>
            <a:r>
              <a:rPr lang="en-US" altLang="ko-KR" dirty="0" smtClean="0"/>
              <a:t> deploy </a:t>
            </a:r>
            <a:r>
              <a:rPr lang="ko-KR" altLang="en-US" dirty="0" smtClean="0"/>
              <a:t>스테이지</a:t>
            </a:r>
          </a:p>
          <a:p>
            <a:r>
              <a:rPr lang="ko-KR" altLang="en-US" dirty="0" smtClean="0"/>
              <a:t>새로 </a:t>
            </a:r>
            <a:r>
              <a:rPr lang="ko-KR" altLang="en-US" dirty="0" err="1" smtClean="0"/>
              <a:t>빌드된</a:t>
            </a:r>
            <a:r>
              <a:rPr lang="ko-KR" altLang="en-US" dirty="0" smtClean="0"/>
              <a:t> 이미지를 </a:t>
            </a:r>
            <a:r>
              <a:rPr lang="ko-KR" altLang="en-US" dirty="0" err="1" smtClean="0"/>
              <a:t>리포지터리의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deployment.yaml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파일에 정의된 설정대로 </a:t>
            </a:r>
            <a:r>
              <a:rPr lang="en-US" altLang="ko-KR" dirty="0" err="1" smtClean="0"/>
              <a:t>kubernetes</a:t>
            </a:r>
            <a:r>
              <a:rPr lang="ko-KR" altLang="en-US" dirty="0" smtClean="0"/>
              <a:t>에 배포한다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배포는 </a:t>
            </a:r>
            <a:r>
              <a:rPr lang="en-US" altLang="ko-KR" dirty="0" err="1" smtClean="0"/>
              <a:t>Kubernetes</a:t>
            </a:r>
            <a:r>
              <a:rPr lang="en-US" altLang="ko-KR" dirty="0" smtClean="0"/>
              <a:t> CD </a:t>
            </a:r>
            <a:r>
              <a:rPr lang="ko-KR" altLang="en-US" dirty="0" err="1" smtClean="0"/>
              <a:t>플러그인을</a:t>
            </a:r>
            <a:r>
              <a:rPr lang="ko-KR" altLang="en-US" dirty="0" smtClean="0"/>
              <a:t> 이용한 스텝과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kubectl</a:t>
            </a:r>
            <a:r>
              <a:rPr lang="en-US" altLang="ko-KR" dirty="0" smtClean="0"/>
              <a:t> rollout </a:t>
            </a:r>
            <a:r>
              <a:rPr lang="ko-KR" altLang="en-US" dirty="0" smtClean="0"/>
              <a:t>명령을 이용한 스텝의 </a:t>
            </a:r>
            <a:r>
              <a:rPr lang="ko-KR" altLang="en-US" dirty="0" err="1" smtClean="0"/>
              <a:t>두번의</a:t>
            </a:r>
            <a:r>
              <a:rPr lang="ko-KR" altLang="en-US" dirty="0" smtClean="0"/>
              <a:t> 스텝으로 구성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err="1" smtClean="0"/>
              <a:t>두번의</a:t>
            </a:r>
            <a:r>
              <a:rPr lang="ko-KR" altLang="en-US" dirty="0" smtClean="0"/>
              <a:t> 스텝으로 배포가 이루어지는 이유는</a:t>
            </a:r>
            <a:r>
              <a:rPr lang="en-US" altLang="ko-KR" dirty="0" smtClean="0"/>
              <a:t>, </a:t>
            </a:r>
          </a:p>
          <a:p>
            <a:pPr marL="228600" indent="-228600">
              <a:buAutoNum type="arabicPeriod"/>
            </a:pPr>
            <a:r>
              <a:rPr lang="ko-KR" altLang="en-US" dirty="0" err="1" smtClean="0"/>
              <a:t>빌드</a:t>
            </a:r>
            <a:r>
              <a:rPr lang="ko-KR" altLang="en-US" dirty="0" smtClean="0"/>
              <a:t> 과정에서 컨테이너 이미지의 변경이 일어나더라도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리포지터리의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deployment.yaml</a:t>
            </a:r>
            <a:r>
              <a:rPr lang="en-US" altLang="ko-KR" dirty="0" smtClean="0"/>
              <a:t> </a:t>
            </a:r>
            <a:r>
              <a:rPr lang="ko-KR" altLang="en-US" dirty="0" smtClean="0"/>
              <a:t>파일의 변경이 일어나지 않으면 </a:t>
            </a:r>
            <a:r>
              <a:rPr lang="en-US" altLang="ko-KR" dirty="0" err="1" smtClean="0"/>
              <a:t>Kubernetes</a:t>
            </a:r>
            <a:r>
              <a:rPr lang="en-US" altLang="ko-KR" dirty="0" smtClean="0"/>
              <a:t> CD </a:t>
            </a:r>
            <a:r>
              <a:rPr lang="ko-KR" altLang="en-US" dirty="0" err="1" smtClean="0"/>
              <a:t>플러그인을</a:t>
            </a:r>
            <a:r>
              <a:rPr lang="ko-KR" altLang="en-US" dirty="0" smtClean="0"/>
              <a:t> 이용한 스텝만으로는 새로 </a:t>
            </a:r>
            <a:r>
              <a:rPr lang="ko-KR" altLang="en-US" dirty="0" err="1" smtClean="0"/>
              <a:t>빌드된</a:t>
            </a:r>
            <a:r>
              <a:rPr lang="ko-KR" altLang="en-US" dirty="0" smtClean="0"/>
              <a:t> 이미지를 이용한 컨테이너의 배포가 일어나지 않기 때문에</a:t>
            </a:r>
            <a:r>
              <a:rPr lang="en-US" altLang="ko-KR" dirty="0" smtClean="0"/>
              <a:t>, </a:t>
            </a:r>
          </a:p>
          <a:p>
            <a:pPr marL="228600" indent="-228600">
              <a:buAutoNum type="arabicPeriod"/>
            </a:pPr>
            <a:endParaRPr lang="en-US" altLang="ko-KR" dirty="0" smtClean="0"/>
          </a:p>
          <a:p>
            <a:pPr marL="228600" indent="-228600">
              <a:buAutoNum type="arabicPeriod"/>
            </a:pPr>
            <a:r>
              <a:rPr lang="en-US" altLang="ko-KR" dirty="0" err="1" smtClean="0"/>
              <a:t>kubectl</a:t>
            </a:r>
            <a:r>
              <a:rPr lang="en-US" altLang="ko-KR" dirty="0" smtClean="0"/>
              <a:t> rollout </a:t>
            </a:r>
            <a:r>
              <a:rPr lang="ko-KR" altLang="en-US" dirty="0" smtClean="0"/>
              <a:t>명령을 이용한 스텝을 이용하여 새로 </a:t>
            </a:r>
            <a:r>
              <a:rPr lang="ko-KR" altLang="en-US" dirty="0" err="1" smtClean="0"/>
              <a:t>빌드된</a:t>
            </a:r>
            <a:r>
              <a:rPr lang="ko-KR" altLang="en-US" dirty="0" smtClean="0"/>
              <a:t> 이미지를 이용한 컨테이너의 배포를 보장하기 위함이다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FDBA-4ABF-4BB8-ADE7-EEFB03EACF0D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2332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FDBA-4ABF-4BB8-ADE7-EEFB03EACF0D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447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FDBA-4ABF-4BB8-ADE7-EEFB03EACF0D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447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FDBA-4ABF-4BB8-ADE7-EEFB03EACF0D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447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FDBA-4ABF-4BB8-ADE7-EEFB03EACF0D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447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특징</a:t>
            </a:r>
            <a:endParaRPr lang="en-US" altLang="ko-KR" b="1" dirty="0" smtClean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b="1" i="0" dirty="0" smtClean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신규 </a:t>
            </a:r>
            <a:r>
              <a:rPr lang="en-US" altLang="ko-KR" b="1" i="0" dirty="0" smtClean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Item</a:t>
            </a:r>
            <a:r>
              <a:rPr lang="en-US" altLang="ko-KR" b="1" i="0" baseline="0" dirty="0" smtClean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ko-KR" altLang="en-US" b="1" i="0" baseline="0" dirty="0" smtClean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통한 </a:t>
            </a:r>
            <a:endParaRPr lang="en-US" altLang="ko-KR" b="1" i="0" dirty="0" smtClean="0">
              <a:solidFill>
                <a:schemeClr val="bg1"/>
              </a:solidFill>
              <a:effectLst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7B48C-772C-EE40-828F-98F6CB44F4EC}" type="slidenum">
              <a:rPr kumimoji="1" lang="ko-KR" altLang="en-US" smtClean="0"/>
              <a:t>26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64934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</p:spPr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altLang="ko-KR" sz="2000" dirty="0" smtClean="0">
                <a:hlinkClick r:id="rId3"/>
              </a:rPr>
              <a:t>https://wiki.osci.kr/pages/viewpage.action?pageId=82055958&amp;focusedCommentId=82057282#comment-82057282</a:t>
            </a:r>
            <a:endParaRPr lang="en-US" altLang="ko-KR" sz="2000" dirty="0" smtClean="0"/>
          </a:p>
          <a:p>
            <a:r>
              <a:rPr lang="en-US" altLang="ko-KR" sz="2000" dirty="0" smtClean="0">
                <a:hlinkClick r:id="rId4"/>
              </a:rPr>
              <a:t>https://blog.voidmainvoid.net/100</a:t>
            </a:r>
            <a:endParaRPr lang="en-US" altLang="ko-KR" sz="2000" dirty="0" smtClean="0"/>
          </a:p>
          <a:p>
            <a:r>
              <a:rPr lang="en-US" altLang="ko-KR" sz="2000" dirty="0" smtClean="0">
                <a:hlinkClick r:id="rId5"/>
              </a:rPr>
              <a:t>https://jojoldu.tistory.com/355?category=777282</a:t>
            </a:r>
            <a:endParaRPr lang="en-US" altLang="ko-KR" sz="2000" dirty="0" smtClean="0"/>
          </a:p>
          <a:p>
            <a:endParaRPr lang="en-US" sz="2000" b="0" strike="noStrike" spc="-1" dirty="0" smtClean="0">
              <a:latin typeface="Noto Sans CJK KR"/>
            </a:endParaRPr>
          </a:p>
          <a:p>
            <a:endParaRPr lang="en-US" sz="2000" b="0" strike="noStrike" spc="-1" dirty="0" smtClean="0">
              <a:latin typeface="Noto Sans CJK KR"/>
            </a:endParaRPr>
          </a:p>
          <a:p>
            <a:r>
              <a:rPr lang="en-US" altLang="ko-KR" sz="2000" smtClean="0">
                <a:hlinkClick r:id="rId6"/>
              </a:rPr>
              <a:t>http://www.itworld.co.kr/news/107527</a:t>
            </a:r>
            <a:endParaRPr lang="en-US" sz="2000" b="0" strike="noStrike" spc="-1" dirty="0">
              <a:latin typeface="Noto Sans CJK KR"/>
            </a:endParaRPr>
          </a:p>
        </p:txBody>
      </p:sp>
      <p:sp>
        <p:nvSpPr>
          <p:cNvPr id="519" name="CustomShape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90456DD-490F-4086-829D-24C1DB9A762A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27</a:t>
            </a:fld>
            <a:endParaRPr lang="en-US" sz="1200" b="0" strike="noStrike" spc="-1">
              <a:latin typeface="Noto Sans CJK KR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3225" cy="3084513"/>
          </a:xfrm>
          <a:prstGeom prst="rect">
            <a:avLst/>
          </a:prstGeom>
        </p:spPr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880" cy="35978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3840">
              <a:lnSpc>
                <a:spcPct val="100000"/>
              </a:lnSpc>
            </a:pPr>
            <a:endParaRPr lang="en-US" sz="2000" b="0" strike="noStrike" spc="-1">
              <a:latin typeface="Noto Sans CJK KR"/>
            </a:endParaRPr>
          </a:p>
          <a:p>
            <a:pPr marL="216000" indent="-213840">
              <a:lnSpc>
                <a:spcPct val="100000"/>
              </a:lnSpc>
            </a:pPr>
            <a:r>
              <a:rPr lang="en-US" sz="2000" b="0" strike="noStrike" spc="-1">
                <a:latin typeface="Times New Roman"/>
              </a:rPr>
              <a:t>우선 쿠버네티스를 이야기 하기 전 Container란 무엇인지 간략하게 소개를 하고 </a:t>
            </a:r>
            <a:endParaRPr lang="en-US" sz="2000" b="0" strike="noStrike" spc="-1">
              <a:latin typeface="Noto Sans CJK KR"/>
            </a:endParaRPr>
          </a:p>
          <a:p>
            <a:pPr marL="216000" indent="-213840">
              <a:lnSpc>
                <a:spcPct val="100000"/>
              </a:lnSpc>
            </a:pPr>
            <a:r>
              <a:rPr lang="en-US" sz="2000" b="0" strike="noStrike" spc="-1">
                <a:latin typeface="Times New Roman"/>
              </a:rPr>
              <a:t>Kubernetes에 대해 이야기를 진행 하도록 하겠습니다.</a:t>
            </a:r>
            <a:endParaRPr lang="en-US" sz="2000" b="0" strike="noStrike" spc="-1">
              <a:latin typeface="Noto Sans CJK KR"/>
            </a:endParaRPr>
          </a:p>
          <a:p>
            <a:pPr marL="216000" indent="-213840">
              <a:lnSpc>
                <a:spcPct val="100000"/>
              </a:lnSpc>
            </a:pPr>
            <a:endParaRPr lang="en-US" sz="2000" b="0" strike="noStrike" spc="-1">
              <a:latin typeface="Noto Sans CJK KR"/>
            </a:endParaRPr>
          </a:p>
          <a:p>
            <a:pPr marL="216000" indent="-213840">
              <a:lnSpc>
                <a:spcPct val="100000"/>
              </a:lnSpc>
            </a:pPr>
            <a:r>
              <a:rPr lang="en-US" sz="2000" b="0" strike="noStrike" spc="-1">
                <a:latin typeface="Times New Roman"/>
              </a:rPr>
              <a:t>6시간 분량으로 준비한 자료이기에</a:t>
            </a:r>
            <a:endParaRPr lang="en-US" sz="2000" b="0" strike="noStrike" spc="-1">
              <a:latin typeface="Noto Sans CJK KR"/>
            </a:endParaRPr>
          </a:p>
          <a:p>
            <a:pPr marL="216000" indent="-213840">
              <a:lnSpc>
                <a:spcPct val="100000"/>
              </a:lnSpc>
            </a:pPr>
            <a:r>
              <a:rPr lang="en-US" sz="2000" b="0" strike="noStrike" spc="-1">
                <a:latin typeface="Times New Roman"/>
              </a:rPr>
              <a:t>오늘은 시간 관계상 많은 부분을 줄여서 진행하도록 하겠습니다.</a:t>
            </a:r>
            <a:endParaRPr lang="en-US" sz="2000" b="0" strike="noStrike" spc="-1">
              <a:latin typeface="Noto Sans CJK KR"/>
            </a:endParaRPr>
          </a:p>
          <a:p>
            <a:pPr marL="216000" indent="-213840">
              <a:lnSpc>
                <a:spcPct val="100000"/>
              </a:lnSpc>
            </a:pPr>
            <a:endParaRPr lang="en-US" sz="2000" b="0" strike="noStrike" spc="-1">
              <a:latin typeface="Noto Sans CJK KR"/>
            </a:endParaRPr>
          </a:p>
          <a:p>
            <a:pPr marL="171360" indent="-16884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lang="en-US" sz="2000" b="0" strike="noStrike" spc="-1">
                <a:latin typeface="Times New Roman"/>
              </a:rPr>
              <a:t>해당내용에서는 컨테이너의 필요성에 대하연 생략하도록 한다.</a:t>
            </a:r>
            <a:endParaRPr lang="en-US" sz="2000" b="0" strike="noStrike" spc="-1">
              <a:latin typeface="Noto Sans CJK KR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latin typeface="Noto Sans CJK KR"/>
            </a:endParaRPr>
          </a:p>
        </p:txBody>
      </p:sp>
      <p:sp>
        <p:nvSpPr>
          <p:cNvPr id="402" name="CustomShape 3"/>
          <p:cNvSpPr/>
          <p:nvPr/>
        </p:nvSpPr>
        <p:spPr>
          <a:xfrm>
            <a:off x="3884760" y="8685360"/>
            <a:ext cx="296928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9068F10-21C6-45FC-BFCE-79FE6CD45236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2</a:t>
            </a:fld>
            <a:endParaRPr lang="en-US" sz="1200" b="0" strike="noStrike" spc="-1">
              <a:latin typeface="Noto Sans CJK KR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보통 애플리케이션의 라이프사이클을 얘기할 때 사용되는 형태이며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기획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요구사항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디자인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개발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검증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운영으로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구분지어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지며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실제 운영 전환 이후에도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Patch, </a:t>
            </a:r>
            <a:r>
              <a:rPr lang="en-US" altLang="ko-K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BugFix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신규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개발 등이 반복적으로 순환하는 형태를 띄고 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B264411-AB88-49D6-A28D-30F54120C78A}" type="slidenum">
              <a:rPr lang="en-US" sz="1400" b="0" strike="noStrike" spc="-1" smtClean="0">
                <a:latin typeface="Noto Serif CJK KR"/>
              </a:rPr>
              <a:t>4</a:t>
            </a:fld>
            <a:endParaRPr lang="en-US" sz="1400" b="0" strike="noStrike" spc="-1">
              <a:latin typeface="Noto Serif CJK KR"/>
            </a:endParaRPr>
          </a:p>
        </p:txBody>
      </p:sp>
    </p:spTree>
    <p:extLst>
      <p:ext uri="{BB962C8B-B14F-4D97-AF65-F5344CB8AC3E}">
        <p14:creationId xmlns:p14="http://schemas.microsoft.com/office/powerpoint/2010/main" val="75051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CI/CD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애플리케이션의 통합 및 테스트 단계에서부터 제공 및 배포에 이르는 애플리케이션의 라이프사이클 전체에 걸쳐 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지속적인 자동화와 지속적인 모니터링을 제공합니다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7B48C-772C-EE40-828F-98F6CB44F4EC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97700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Agile</a:t>
            </a:r>
            <a:r>
              <a:rPr lang="ko-KR" altLang="en-US" dirty="0"/>
              <a:t> </a:t>
            </a:r>
            <a:r>
              <a:rPr lang="en-US" altLang="ko-KR" dirty="0"/>
              <a:t>model</a:t>
            </a:r>
            <a:r>
              <a:rPr lang="ko-KR" altLang="en-US" dirty="0"/>
              <a:t>을 통한 소프트웨어 </a:t>
            </a:r>
            <a:r>
              <a:rPr lang="ko-KR" altLang="en-US" dirty="0" smtClean="0"/>
              <a:t>개발을 </a:t>
            </a:r>
            <a:r>
              <a:rPr lang="ko-KR" altLang="en-US" dirty="0"/>
              <a:t>진행하기 위해서는 주기적 통합을 해야만 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이러한 구축 사례를 일반적으로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"CI/CD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파이프라인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 부르며 </a:t>
            </a:r>
            <a:r>
              <a:rPr lang="ko-KR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개발 및 </a:t>
            </a:r>
            <a:r>
              <a:rPr lang="ko-KR" alt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운영팀의</a:t>
            </a:r>
            <a:r>
              <a:rPr lang="ko-KR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애자일 방식 협력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통해 지원됩니다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7B48C-772C-EE40-828F-98F6CB44F4EC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64934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None/>
            </a:pPr>
            <a:r>
              <a:rPr kumimoji="0" lang="en-US" altLang="ko-KR" sz="1600" kern="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git</a:t>
            </a:r>
            <a:r>
              <a:rPr kumimoji="0" lang="ko-KR" altLang="en-US" sz="16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 소스의 관리를 </a:t>
            </a:r>
            <a:r>
              <a:rPr kumimoji="0" lang="en-US" altLang="ko-KR" sz="16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Branching</a:t>
            </a:r>
            <a:r>
              <a:rPr kumimoji="0" lang="en-US" altLang="ko-KR" sz="1600" kern="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&amp; </a:t>
            </a:r>
            <a:r>
              <a:rPr kumimoji="0" lang="en-US" altLang="ko-KR" sz="16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Merge</a:t>
            </a:r>
            <a:r>
              <a:rPr kumimoji="0" lang="en-US" altLang="ko-KR" sz="1600" kern="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600" kern="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라는 형태</a:t>
            </a:r>
            <a:r>
              <a:rPr kumimoji="0" lang="en-US" altLang="ko-KR" sz="1600" kern="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ko-KR" altLang="en-US" sz="1600" kern="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개념을 가지고 </a:t>
            </a:r>
            <a:r>
              <a:rPr kumimoji="0" lang="ko-KR" altLang="en-US" sz="1600" kern="0" baseline="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서로다른</a:t>
            </a:r>
            <a:r>
              <a:rPr kumimoji="0" lang="ko-KR" altLang="en-US" sz="1600" kern="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개발자들이 각각의 </a:t>
            </a:r>
            <a:r>
              <a:rPr kumimoji="0" lang="ko-KR" altLang="en-US" sz="14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작업환경에서 별도로 작업한 소스들은 </a:t>
            </a:r>
            <a:endParaRPr kumimoji="0" lang="en-US" altLang="ko-KR" sz="1400" kern="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None/>
            </a:pPr>
            <a:r>
              <a:rPr kumimoji="0" lang="ko-KR" altLang="en-US" sz="14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언제든지 </a:t>
            </a:r>
            <a:r>
              <a:rPr kumimoji="0" lang="ko-KR" altLang="en-US" sz="1400" kern="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메인서버로</a:t>
            </a:r>
            <a:r>
              <a:rPr kumimoji="0" lang="ko-KR" altLang="en-US" sz="14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업로드하고 </a:t>
            </a:r>
            <a:r>
              <a:rPr kumimoji="0" lang="en-US" altLang="ko-KR" sz="14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merge</a:t>
            </a:r>
            <a:r>
              <a:rPr kumimoji="0" lang="ko-KR" altLang="en-US" sz="14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가능할 수 있게 만든 소스</a:t>
            </a:r>
            <a:r>
              <a:rPr kumimoji="0" lang="ko-KR" altLang="en-US" sz="1400" kern="0" baseline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버전 관리 소프트 </a:t>
            </a:r>
            <a:r>
              <a:rPr kumimoji="0" lang="ko-KR" altLang="en-US" sz="1400" kern="0" baseline="0" dirty="0" err="1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웨어</a:t>
            </a:r>
            <a:endParaRPr kumimoji="0" lang="en-US" altLang="ko-KR" sz="1400" kern="0" baseline="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0" indent="0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None/>
            </a:pPr>
            <a:r>
              <a:rPr kumimoji="0" lang="en-US" altLang="ko-KR" sz="14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/>
            </a:r>
            <a:br>
              <a:rPr kumimoji="0" lang="en-US" altLang="ko-KR" sz="1400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</a:b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B264411-AB88-49D6-A28D-30F54120C78A}" type="slidenum">
              <a:rPr lang="en-US" sz="1400" b="0" strike="noStrike" spc="-1" smtClean="0">
                <a:latin typeface="Noto Serif CJK KR"/>
              </a:rPr>
              <a:t>7</a:t>
            </a:fld>
            <a:endParaRPr lang="en-US" sz="1400" b="0" strike="noStrike" spc="-1">
              <a:latin typeface="Noto Serif CJK KR"/>
            </a:endParaRPr>
          </a:p>
        </p:txBody>
      </p:sp>
    </p:spTree>
    <p:extLst>
      <p:ext uri="{BB962C8B-B14F-4D97-AF65-F5344CB8AC3E}">
        <p14:creationId xmlns:p14="http://schemas.microsoft.com/office/powerpoint/2010/main" val="210222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Application Container Base Image </a:t>
            </a:r>
            <a:r>
              <a:rPr lang="ko-KR" altLang="en-US" dirty="0" smtClean="0"/>
              <a:t>를 만들기 위한 기본 구성의 예시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5B264411-AB88-49D6-A28D-30F54120C78A}" type="slidenum">
              <a:rPr lang="en-US" sz="1400" b="0" strike="noStrike" spc="-1" smtClean="0">
                <a:latin typeface="Noto Serif CJK KR"/>
              </a:rPr>
              <a:t>9</a:t>
            </a:fld>
            <a:endParaRPr lang="en-US" sz="1400" b="0" strike="noStrike" spc="-1">
              <a:latin typeface="Noto Serif CJK KR"/>
            </a:endParaRPr>
          </a:p>
        </p:txBody>
      </p:sp>
    </p:spTree>
    <p:extLst>
      <p:ext uri="{BB962C8B-B14F-4D97-AF65-F5344CB8AC3E}">
        <p14:creationId xmlns:p14="http://schemas.microsoft.com/office/powerpoint/2010/main" val="1816420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특징</a:t>
            </a:r>
            <a:endParaRPr lang="en-US" altLang="ko-KR" b="1" dirty="0" smtClean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ko-KR" altLang="en-US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자동으로 </a:t>
            </a:r>
            <a:r>
              <a:rPr lang="en-US" altLang="ko-KR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scale In/Out</a:t>
            </a:r>
            <a:r>
              <a:rPr lang="ko-KR" altLang="en-US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수행함으로 유연한 서비스를 제공</a:t>
            </a:r>
            <a:endParaRPr lang="en-US" altLang="ko-KR" b="1" i="0" dirty="0" smtClean="0">
              <a:solidFill>
                <a:schemeClr val="bg1"/>
              </a:solidFill>
              <a:effectLst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container</a:t>
            </a:r>
            <a:r>
              <a:rPr lang="ko-KR" altLang="en-US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b="1" i="0" dirty="0" smtClean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Self-healing</a:t>
            </a:r>
            <a:r>
              <a:rPr lang="ko-KR" altLang="en-US" b="1" i="0" dirty="0" smtClean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을 통한 </a:t>
            </a:r>
            <a:r>
              <a:rPr lang="ko-KR" altLang="en-US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서비스 가용성을 높임</a:t>
            </a:r>
            <a:endParaRPr lang="en-US" altLang="ko-KR" b="1" dirty="0" smtClean="0"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ko-KR" b="1" i="0" dirty="0" smtClean="0">
                <a:solidFill>
                  <a:schemeClr val="bg1"/>
                </a:solidFill>
                <a:effectLst/>
                <a:latin typeface="나눔바른고딕" panose="020B0603020101020101" pitchFamily="50" charset="-127"/>
                <a:ea typeface="나눔바른고딕" panose="020B0603020101020101" pitchFamily="50" charset="-127"/>
              </a:rPr>
              <a:t>Rollback</a:t>
            </a:r>
            <a:r>
              <a:rPr lang="ko-KR" altLang="en-US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좀더 용이하며 적은 </a:t>
            </a:r>
            <a:r>
              <a:rPr lang="ko-KR" altLang="en-US" b="1" dirty="0" err="1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시간내에</a:t>
            </a:r>
            <a:r>
              <a:rPr lang="ko-KR" altLang="en-US" b="1" dirty="0" smtClean="0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복구가 가능</a:t>
            </a:r>
            <a:endParaRPr lang="en-US" altLang="ko-KR" b="1" i="0" dirty="0" smtClean="0">
              <a:solidFill>
                <a:schemeClr val="bg1"/>
              </a:solidFill>
              <a:effectLst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7B48C-772C-EE40-828F-98F6CB44F4EC}" type="slidenum">
              <a:rPr kumimoji="1" lang="ko-KR" altLang="en-US" smtClean="0"/>
              <a:t>10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64934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altLang="ko-KR" b="1" i="0" dirty="0" smtClean="0">
              <a:solidFill>
                <a:schemeClr val="bg1"/>
              </a:solidFill>
              <a:effectLst/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7B48C-772C-EE40-828F-98F6CB44F4EC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6493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간지_N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041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EC17E889-202C-4169-B0EF-C91B6C82B8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3C2210CC-5C0C-4A5A-90D0-A3F6A427FE94}"/>
              </a:ext>
            </a:extLst>
          </p:cNvPr>
          <p:cNvSpPr/>
          <p:nvPr userDrawn="1"/>
        </p:nvSpPr>
        <p:spPr>
          <a:xfrm>
            <a:off x="0" y="0"/>
            <a:ext cx="12192000" cy="759511"/>
          </a:xfrm>
          <a:prstGeom prst="rect">
            <a:avLst/>
          </a:prstGeom>
          <a:solidFill>
            <a:srgbClr val="0F3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EA4C1B9-94BB-4963-A552-C05E68B0CF76}"/>
              </a:ext>
            </a:extLst>
          </p:cNvPr>
          <p:cNvSpPr txBox="1"/>
          <p:nvPr userDrawn="1"/>
        </p:nvSpPr>
        <p:spPr>
          <a:xfrm>
            <a:off x="0" y="6637108"/>
            <a:ext cx="121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b="1" dirty="0" err="1">
                <a:solidFill>
                  <a:srgbClr val="0F3575"/>
                </a:solidFill>
                <a:latin typeface="+mn-ea"/>
                <a:cs typeface="Calibri" pitchFamily="34" charset="0"/>
              </a:rPr>
              <a:t>열린기술공방</a:t>
            </a:r>
            <a:endParaRPr lang="ko-KR" altLang="en-US" sz="800" b="1" dirty="0">
              <a:solidFill>
                <a:srgbClr val="0F3575"/>
              </a:solidFill>
            </a:endParaRPr>
          </a:p>
        </p:txBody>
      </p:sp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8A5245EB-1229-431C-A597-E2FC9E57ECF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BEFFC-AF27-4EBB-8603-661974BF80C6}" type="datetimeFigureOut">
              <a:rPr lang="ko-KR" altLang="en-US" smtClean="0"/>
              <a:t>2020. 2. 17.</a:t>
            </a:fld>
            <a:endParaRPr lang="ko-KR" alt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6424D3E4-D4EC-4BE4-9EB5-F6148D8ABC2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5E3772E4-118D-4564-9AC8-5197B91AFE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E2970-59CD-4D68-8A7A-C373E43F10A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제목 1">
            <a:extLst>
              <a:ext uri="{FF2B5EF4-FFF2-40B4-BE49-F238E27FC236}">
                <a16:creationId xmlns="" xmlns:a16="http://schemas.microsoft.com/office/drawing/2014/main" id="{4EFC3272-1231-4F89-90FB-9DFC65E9C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04" y="-1"/>
            <a:ext cx="9294744" cy="759511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나눔바른고딕" panose="020B060302010102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6994734E-A121-4C02-8740-D54681116F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0053" y="250619"/>
            <a:ext cx="931243" cy="2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69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6"/>
          <p:cNvSpPr/>
          <p:nvPr userDrawn="1"/>
        </p:nvSpPr>
        <p:spPr>
          <a:xfrm>
            <a:off x="0" y="2"/>
            <a:ext cx="12192000" cy="692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3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743209" y="6481259"/>
            <a:ext cx="707292" cy="3635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0" hangingPunct="1">
              <a:defRPr/>
            </a:pPr>
            <a:fld id="{16190FCE-2A33-4D39-9E95-7AFD816533BF}" type="slidenum">
              <a:rPr kumimoji="0" lang="ko-KR" altLang="en-US" sz="900" smtClean="0">
                <a:latin typeface="Calibri" pitchFamily="34" charset="0"/>
                <a:ea typeface="맑은 고딕" pitchFamily="50" charset="-127"/>
                <a:cs typeface="Calibri" pitchFamily="34" charset="0"/>
              </a:rPr>
              <a:pPr algn="ctr" eaLnBrk="1" latinLnBrk="0" hangingPunct="1">
                <a:defRPr/>
              </a:pPr>
              <a:t>‹#›</a:t>
            </a:fld>
            <a:endParaRPr kumimoji="0" lang="en-US" altLang="ko-KR" sz="900" dirty="0" smtClean="0">
              <a:latin typeface="Calibri" pitchFamily="34" charset="0"/>
              <a:ea typeface="맑은 고딕" pitchFamily="50" charset="-127"/>
              <a:cs typeface="Calibri" pitchFamily="34" charset="0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33174" y="0"/>
            <a:ext cx="11439685" cy="692696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산돌고딕 M" pitchFamily="18" charset="-127"/>
                <a:ea typeface="산돌고딕 M" pitchFamily="18" charset="-127"/>
                <a:cs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4464540" y="6669940"/>
            <a:ext cx="3458308" cy="2154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kumimoji="0" lang="en-US" altLang="ko-KR" sz="800" b="1" dirty="0" smtClean="0">
                <a:solidFill>
                  <a:srgbClr val="FF0000"/>
                </a:solidFill>
                <a:latin typeface="Calibri" pitchFamily="34" charset="0"/>
                <a:ea typeface="맑은 고딕" pitchFamily="50" charset="-127"/>
                <a:cs typeface="Calibri" pitchFamily="34" charset="0"/>
              </a:rPr>
              <a:t>- Internal Use Only -</a:t>
            </a:r>
          </a:p>
        </p:txBody>
      </p:sp>
      <p:pic>
        <p:nvPicPr>
          <p:cNvPr id="9" name="Picture 3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264" y="6546291"/>
            <a:ext cx="886252" cy="28448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949349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EC17E889-202C-4169-B0EF-C91B6C82B8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3C2210CC-5C0C-4A5A-90D0-A3F6A427FE94}"/>
              </a:ext>
            </a:extLst>
          </p:cNvPr>
          <p:cNvSpPr/>
          <p:nvPr userDrawn="1"/>
        </p:nvSpPr>
        <p:spPr>
          <a:xfrm>
            <a:off x="0" y="0"/>
            <a:ext cx="12192000" cy="759511"/>
          </a:xfrm>
          <a:prstGeom prst="rect">
            <a:avLst/>
          </a:prstGeom>
          <a:solidFill>
            <a:srgbClr val="0F3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3C6EF842-D4D9-435E-A0BF-FB603C1B90A4}"/>
              </a:ext>
            </a:extLst>
          </p:cNvPr>
          <p:cNvGrpSpPr/>
          <p:nvPr userDrawn="1"/>
        </p:nvGrpSpPr>
        <p:grpSpPr>
          <a:xfrm>
            <a:off x="0" y="112502"/>
            <a:ext cx="12192000" cy="6740050"/>
            <a:chOff x="0" y="112502"/>
            <a:chExt cx="12192000" cy="6740050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xmlns="" id="{1941B79C-B773-4BF0-9087-3405BE7AA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0863" y="112502"/>
              <a:ext cx="1518950" cy="47428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EA4C1B9-94BB-4963-A552-C05E68B0CF76}"/>
                </a:ext>
              </a:extLst>
            </p:cNvPr>
            <p:cNvSpPr txBox="1"/>
            <p:nvPr userDrawn="1"/>
          </p:nvSpPr>
          <p:spPr>
            <a:xfrm>
              <a:off x="0" y="6637108"/>
              <a:ext cx="12192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800" b="1" dirty="0">
                  <a:solidFill>
                    <a:srgbClr val="0F3575"/>
                  </a:solidFill>
                  <a:latin typeface="+mn-ea"/>
                  <a:cs typeface="Calibri" pitchFamily="34" charset="0"/>
                </a:rPr>
                <a:t>- Internal Use Only -</a:t>
              </a:r>
              <a:endParaRPr lang="ko-KR" altLang="en-US" sz="800" b="1" dirty="0">
                <a:solidFill>
                  <a:srgbClr val="0F3575"/>
                </a:solidFill>
              </a:endParaRPr>
            </a:p>
          </p:txBody>
        </p:sp>
      </p:grpSp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8A5245EB-1229-431C-A597-E2FC9E57ECF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EBEFFC-AF27-4EBB-8603-661974BF80C6}" type="datetimeFigureOut">
              <a:rPr lang="ko-KR" altLang="en-US" smtClean="0"/>
              <a:t>2020. 2. 17.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6424D3E4-D4EC-4BE4-9EB5-F6148D8ABC2E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5E3772E4-118D-4564-9AC8-5197B91AFE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4E2970-59CD-4D68-8A7A-C373E43F10AB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xmlns="" id="{4EFC3272-1231-4F89-90FB-9DFC65E9C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04" y="-1"/>
            <a:ext cx="9294744" cy="759511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나눔바른고딕" panose="020B060302010102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810183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간지_N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5664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_간지_W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1946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_Subpag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14">
            <a:extLst>
              <a:ext uri="{FF2B5EF4-FFF2-40B4-BE49-F238E27FC236}">
                <a16:creationId xmlns="" xmlns:a16="http://schemas.microsoft.com/office/drawing/2014/main" id="{4DEB5F1C-894D-476F-AF03-9051BCE1FDCA}"/>
              </a:ext>
            </a:extLst>
          </p:cNvPr>
          <p:cNvSpPr/>
          <p:nvPr userDrawn="1"/>
        </p:nvSpPr>
        <p:spPr>
          <a:xfrm>
            <a:off x="0" y="-1"/>
            <a:ext cx="12192000" cy="817881"/>
          </a:xfrm>
          <a:prstGeom prst="roundRect">
            <a:avLst>
              <a:gd name="adj" fmla="val 1970"/>
            </a:avLst>
          </a:prstGeom>
          <a:gradFill flip="none" rotWithShape="1">
            <a:gsLst>
              <a:gs pos="19000">
                <a:srgbClr val="204392"/>
              </a:gs>
              <a:gs pos="100000">
                <a:srgbClr val="0095E1"/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1433" tIns="45717" rIns="91433" bIns="45717" rtlCol="0" anchor="ctr"/>
          <a:lstStyle/>
          <a:p>
            <a:pPr marL="0" marR="0" lvl="0" indent="0" algn="ctr" defTabSz="9578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="" xmlns:a16="http://schemas.microsoft.com/office/drawing/2014/main" id="{CB47D214-EBC1-476F-8CA3-57E30E60DCE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kumimoji="0" lang="ko-KR" altLang="en-US" sz="2000" b="1" i="0" u="none" strike="noStrike" kern="1200" cap="none" spc="-70" normalizeH="0" baseline="0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defRPr>
            </a:lvl1pPr>
          </a:lstStyle>
          <a:p>
            <a:pPr marL="0" marR="0" lvl="0" indent="0" algn="l" defTabSz="914522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32" name="모서리가 둥근 직사각형 14">
            <a:extLst>
              <a:ext uri="{FF2B5EF4-FFF2-40B4-BE49-F238E27FC236}">
                <a16:creationId xmlns="" xmlns:a16="http://schemas.microsoft.com/office/drawing/2014/main" id="{482A32CE-9EEE-427B-A9DA-7873B26E273B}"/>
              </a:ext>
            </a:extLst>
          </p:cNvPr>
          <p:cNvSpPr/>
          <p:nvPr userDrawn="1"/>
        </p:nvSpPr>
        <p:spPr>
          <a:xfrm>
            <a:off x="0" y="6822712"/>
            <a:ext cx="12192000" cy="45719"/>
          </a:xfrm>
          <a:prstGeom prst="roundRect">
            <a:avLst>
              <a:gd name="adj" fmla="val 1970"/>
            </a:avLst>
          </a:prstGeom>
          <a:solidFill>
            <a:srgbClr val="0095E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3" tIns="45717" rIns="91433" bIns="45717" rtlCol="0" anchor="ctr"/>
          <a:lstStyle/>
          <a:p>
            <a:pPr marL="0" marR="0" lvl="0" indent="0" algn="ctr" defTabSz="95786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36" name="그림 35">
            <a:extLst>
              <a:ext uri="{FF2B5EF4-FFF2-40B4-BE49-F238E27FC236}">
                <a16:creationId xmlns="" xmlns:a16="http://schemas.microsoft.com/office/drawing/2014/main" id="{83032B20-DA8C-468C-9A8F-7D3E6E662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877" y="6368470"/>
            <a:ext cx="1013923" cy="266400"/>
          </a:xfrm>
          <a:prstGeom prst="rect">
            <a:avLst/>
          </a:prstGeom>
        </p:spPr>
      </p:pic>
      <p:sp>
        <p:nvSpPr>
          <p:cNvPr id="10" name="텍스트 개체 틀 39">
            <a:extLst>
              <a:ext uri="{FF2B5EF4-FFF2-40B4-BE49-F238E27FC236}">
                <a16:creationId xmlns="" xmlns:a16="http://schemas.microsoft.com/office/drawing/2014/main" id="{CE0CD45A-A22C-4845-8824-038A29FE67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627" y="1096009"/>
            <a:ext cx="10390677" cy="419100"/>
          </a:xfrm>
          <a:prstGeom prst="rect">
            <a:avLst/>
          </a:prstGeom>
        </p:spPr>
        <p:txBody>
          <a:bodyPr vert="horz" lIns="0" tIns="45717" rIns="91433" bIns="45717" rtlCol="0">
            <a:noAutofit/>
          </a:bodyPr>
          <a:lstStyle>
            <a:lvl1pPr marL="177800" indent="-92075">
              <a:defRPr lang="ko-KR" altLang="en-US" sz="1600" b="1" kern="1200" spc="-120" dirty="0">
                <a:ln>
                  <a:solidFill>
                    <a:srgbClr val="3A474D">
                      <a:alpha val="0"/>
                    </a:srgbClr>
                  </a:solidFill>
                </a:ln>
                <a:solidFill>
                  <a:srgbClr val="204392"/>
                </a:solidFill>
                <a:latin typeface="+mn-ea"/>
                <a:ea typeface="+mn-ea"/>
                <a:cs typeface="+mn-cs"/>
              </a:defRPr>
            </a:lvl1pPr>
          </a:lstStyle>
          <a:p>
            <a:pPr marL="228631" lvl="0" indent="-143991" algn="l" defTabSz="914522" rtl="0" eaLnBrk="1" latinLnBrk="1" hangingPunct="1">
              <a:lnSpc>
                <a:spcPct val="110000"/>
              </a:lnSpc>
              <a:spcBef>
                <a:spcPts val="1000"/>
              </a:spcBef>
              <a:buClr>
                <a:srgbClr val="00AEEF"/>
              </a:buClr>
              <a:buSzPct val="100000"/>
              <a:buFont typeface="Arial" panose="020B0604020202020204" pitchFamily="34" charset="0"/>
              <a:buChar char="•"/>
            </a:pPr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2A75391-DF76-4B35-A5C2-6C2FB6FED7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7911" y="1614623"/>
            <a:ext cx="10184400" cy="2554287"/>
          </a:xfrm>
          <a:prstGeom prst="rect">
            <a:avLst/>
          </a:prstGeom>
        </p:spPr>
        <p:txBody>
          <a:bodyPr lIns="0"/>
          <a:lstStyle>
            <a:lvl1pPr marL="87313" indent="-87313">
              <a:lnSpc>
                <a:spcPct val="120000"/>
              </a:lnSpc>
              <a:buClr>
                <a:srgbClr val="D2D7E0"/>
              </a:buClr>
              <a:defRPr lang="ko-KR" altLang="en-US" sz="1400" b="0" kern="0" spc="-120" dirty="0" smtClean="0">
                <a:ln>
                  <a:solidFill>
                    <a:srgbClr val="3A474D">
                      <a:alpha val="0"/>
                    </a:srgbClr>
                  </a:solidFill>
                </a:ln>
                <a:solidFill>
                  <a:srgbClr val="5E5E5E"/>
                </a:solidFill>
                <a:latin typeface="+mn-ea"/>
                <a:ea typeface="+mn-ea"/>
                <a:cs typeface="+mn-cs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  <a:endParaRPr lang="en-US" altLang="ko-KR" dirty="0"/>
          </a:p>
          <a:p>
            <a:pPr lvl="0"/>
            <a:r>
              <a:rPr lang="ko-KR" altLang="en-US" dirty="0"/>
              <a:t>마스터페이지 텍스트입니다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059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8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9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9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Noto Sans CJK KR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Noto Sans CJK K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Noto Sans CJK KR"/>
              </a:rPr>
              <a:t>제목 텍스트의 서식을 편집하려면 클릭하십시오.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Noto Sans CJK KR"/>
              </a:rPr>
              <a:t>개요 텍스트의 서식을 편집하려면 클릭하십시오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Noto Sans CJK KR"/>
              </a:rPr>
              <a:t>2번째 개요 수준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Noto Sans CJK KR"/>
              </a:rPr>
              <a:t>3번째 개요 수준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Noto Sans CJK KR"/>
              </a:rPr>
              <a:t>4번째 개요 수준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5번째 개요 수준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6번째 개요 수준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7번째 개요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450000" y="493560"/>
            <a:ext cx="324324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b="1" strike="noStrike" spc="-114">
                <a:solidFill>
                  <a:srgbClr val="818EA6"/>
                </a:solidFill>
                <a:latin typeface="Times New Roman"/>
                <a:ea typeface="DejaVu Sans"/>
              </a:rPr>
              <a:t>Contents</a:t>
            </a:r>
            <a:endParaRPr lang="en-US" sz="3200" b="0" strike="noStrike" spc="-1">
              <a:latin typeface="Noto Sans CJK KR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Noto Sans CJK KR"/>
              </a:rPr>
              <a:t>제목 텍스트의 서식을 편집하려면 클릭하십시오.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Noto Sans CJK KR"/>
              </a:rPr>
              <a:t>개요 텍스트의 서식을 편집하려면 클릭하십시오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Noto Sans CJK KR"/>
              </a:rPr>
              <a:t>2번째 개요 수준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Noto Sans CJK KR"/>
              </a:rPr>
              <a:t>3번째 개요 수준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Noto Sans CJK KR"/>
              </a:rPr>
              <a:t>4번째 개요 수준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5번째 개요 수준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6번째 개요 수준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7번째 개요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13" r:id="rId13"/>
    <p:sldLayoutId id="2147483714" r:id="rId14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0" y="0"/>
            <a:ext cx="12189600" cy="815400"/>
          </a:xfrm>
          <a:prstGeom prst="roundRect">
            <a:avLst>
              <a:gd name="adj" fmla="val 1970"/>
            </a:avLst>
          </a:prstGeom>
          <a:gradFill rotWithShape="0">
            <a:gsLst>
              <a:gs pos="0">
                <a:srgbClr val="204392"/>
              </a:gs>
              <a:gs pos="100000">
                <a:srgbClr val="0095E1"/>
              </a:gs>
            </a:gsLst>
            <a:lin ang="0"/>
          </a:gra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2"/>
          <p:cNvSpPr/>
          <p:nvPr/>
        </p:nvSpPr>
        <p:spPr>
          <a:xfrm>
            <a:off x="0" y="6822720"/>
            <a:ext cx="12189600" cy="43200"/>
          </a:xfrm>
          <a:prstGeom prst="roundRect">
            <a:avLst>
              <a:gd name="adj" fmla="val 1970"/>
            </a:avLst>
          </a:prstGeom>
          <a:solidFill>
            <a:srgbClr val="0095E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7" name="그림 35"/>
          <p:cNvPicPr/>
          <p:nvPr/>
        </p:nvPicPr>
        <p:blipFill>
          <a:blip r:embed="rId19"/>
          <a:stretch/>
        </p:blipFill>
        <p:spPr>
          <a:xfrm>
            <a:off x="10847880" y="6368400"/>
            <a:ext cx="1011240" cy="263880"/>
          </a:xfrm>
          <a:prstGeom prst="rect">
            <a:avLst/>
          </a:prstGeom>
          <a:ln>
            <a:noFill/>
          </a:ln>
        </p:spPr>
      </p:pic>
      <p:sp>
        <p:nvSpPr>
          <p:cNvPr id="118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Noto Sans CJK KR"/>
              </a:rPr>
              <a:t>제목 텍스트의 서식을 편집하려면 클릭하십시오.</a:t>
            </a: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Noto Sans CJK KR"/>
              </a:rPr>
              <a:t>개요 텍스트의 서식을 편집하려면 클릭하십시오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Noto Sans CJK KR"/>
              </a:rPr>
              <a:t>2번째 개요 수준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Noto Sans CJK KR"/>
              </a:rPr>
              <a:t>3번째 개요 수준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Noto Sans CJK KR"/>
              </a:rPr>
              <a:t>4번째 개요 수준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5번째 개요 수준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6번째 개요 수준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7번째 개요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Noto Sans CJK KR"/>
              </a:rPr>
              <a:t>제목 텍스트의 서식을 편집하려면 클릭하십시오.</a:t>
            </a: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Noto Sans CJK KR"/>
              </a:rPr>
              <a:t>개요 텍스트의 서식을 편집하려면 클릭하십시오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Noto Sans CJK KR"/>
              </a:rPr>
              <a:t>2번째 개요 수준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Noto Sans CJK KR"/>
              </a:rPr>
              <a:t>3번째 개요 수준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Noto Sans CJK KR"/>
              </a:rPr>
              <a:t>4번째 개요 수준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5번째 개요 수준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6번째 개요 수준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Noto Sans CJK KR"/>
              </a:rPr>
              <a:t>7번째 개요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thenewstack.io/ci-cd-with-kubernetes-tools-and-practice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s://ncube.com/blog/software-development-life-cycle-gui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joetheitguy.com/5-awkward-questions-production-end-devops-pipelin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png"/><Relationship Id="rId4" Type="http://schemas.openxmlformats.org/officeDocument/2006/relationships/hyperlink" Target="https://developers.redhat.com/blog/2017/09/06/continuous-integration-a-typical-proces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580680" y="2061360"/>
            <a:ext cx="7479360" cy="250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20000"/>
              </a:lnSpc>
            </a:pPr>
            <a:endParaRPr lang="en-US" sz="1800" b="0" strike="noStrike" spc="-1" dirty="0">
              <a:latin typeface="Noto Sans CJK KR"/>
            </a:endParaRPr>
          </a:p>
          <a:p>
            <a:pPr>
              <a:lnSpc>
                <a:spcPct val="120000"/>
              </a:lnSpc>
            </a:pPr>
            <a:r>
              <a:rPr lang="en-US" sz="4400" b="1" strike="noStrike" spc="-89" dirty="0" smtClean="0">
                <a:solidFill>
                  <a:srgbClr val="FFFFFF"/>
                </a:solidFill>
                <a:latin typeface="Times New Roman"/>
                <a:ea typeface="DejaVu Sans"/>
              </a:rPr>
              <a:t>CI / CD &amp; Jenkins</a:t>
            </a:r>
            <a:endParaRPr lang="en-US" sz="4400" b="0" strike="noStrike" spc="-1" dirty="0">
              <a:latin typeface="Noto Sans CJK KR"/>
            </a:endParaRPr>
          </a:p>
        </p:txBody>
      </p:sp>
      <p:pic>
        <p:nvPicPr>
          <p:cNvPr id="201" name="그림 14"/>
          <p:cNvPicPr/>
          <p:nvPr/>
        </p:nvPicPr>
        <p:blipFill>
          <a:blip r:embed="rId3"/>
          <a:stretch/>
        </p:blipFill>
        <p:spPr>
          <a:xfrm>
            <a:off x="689400" y="6012360"/>
            <a:ext cx="1449000" cy="378720"/>
          </a:xfrm>
          <a:prstGeom prst="rect">
            <a:avLst/>
          </a:prstGeom>
          <a:ln>
            <a:noFill/>
          </a:ln>
        </p:spPr>
      </p:pic>
      <p:pic>
        <p:nvPicPr>
          <p:cNvPr id="202" name="그림 7"/>
          <p:cNvPicPr/>
          <p:nvPr/>
        </p:nvPicPr>
        <p:blipFill>
          <a:blip r:embed="rId4"/>
          <a:stretch/>
        </p:blipFill>
        <p:spPr>
          <a:xfrm>
            <a:off x="689400" y="727920"/>
            <a:ext cx="2335680" cy="30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="" xmlns:a16="http://schemas.microsoft.com/office/drawing/2014/main" id="{DD433FB7-BF5A-402C-84A8-F61C4091DDE3}"/>
              </a:ext>
            </a:extLst>
          </p:cNvPr>
          <p:cNvSpPr txBox="1">
            <a:spLocks/>
          </p:cNvSpPr>
          <p:nvPr/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CICD for Kubernetes Application</a:t>
            </a:r>
          </a:p>
        </p:txBody>
      </p:sp>
      <p:sp>
        <p:nvSpPr>
          <p:cNvPr id="11" name="텍스트 개체 틀 2">
            <a:extLst>
              <a:ext uri="{FF2B5EF4-FFF2-40B4-BE49-F238E27FC236}">
                <a16:creationId xmlns="" xmlns:a16="http://schemas.microsoft.com/office/drawing/2014/main" id="{418CED30-3FA6-4676-8578-B566583BAEAF}"/>
              </a:ext>
            </a:extLst>
          </p:cNvPr>
          <p:cNvSpPr txBox="1">
            <a:spLocks/>
          </p:cNvSpPr>
          <p:nvPr/>
        </p:nvSpPr>
        <p:spPr>
          <a:xfrm>
            <a:off x="457627" y="1096009"/>
            <a:ext cx="10390677" cy="419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b="1" dirty="0">
              <a:ln>
                <a:solidFill>
                  <a:srgbClr val="3A474D">
                    <a:alpha val="0"/>
                  </a:srgbClr>
                </a:solidFill>
              </a:ln>
              <a:solidFill>
                <a:srgbClr val="00AEEF"/>
              </a:solidFill>
              <a:latin typeface="+mn-ea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="" xmlns:a16="http://schemas.microsoft.com/office/drawing/2014/main" id="{694CDD43-5067-4726-B556-FDE20F2C00B1}"/>
              </a:ext>
            </a:extLst>
          </p:cNvPr>
          <p:cNvGrpSpPr>
            <a:grpSpLocks noChangeAspect="1"/>
          </p:cNvGrpSpPr>
          <p:nvPr/>
        </p:nvGrpSpPr>
        <p:grpSpPr>
          <a:xfrm>
            <a:off x="461554" y="980728"/>
            <a:ext cx="8495178" cy="5645359"/>
            <a:chOff x="3495040" y="1015511"/>
            <a:chExt cx="7843838" cy="5103976"/>
          </a:xfrm>
        </p:grpSpPr>
        <p:pic>
          <p:nvPicPr>
            <p:cNvPr id="9" name="Picture 2">
              <a:extLst>
                <a:ext uri="{FF2B5EF4-FFF2-40B4-BE49-F238E27FC236}">
                  <a16:creationId xmlns="" xmlns:a16="http://schemas.microsoft.com/office/drawing/2014/main" id="{490E9B64-F2AF-4F55-BFB9-C0F024A3C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040" y="1015511"/>
              <a:ext cx="7843838" cy="4826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직사각형 11">
              <a:extLst>
                <a:ext uri="{FF2B5EF4-FFF2-40B4-BE49-F238E27FC236}">
                  <a16:creationId xmlns="" xmlns:a16="http://schemas.microsoft.com/office/drawing/2014/main" id="{9578645F-C940-40E6-BA09-6BE596C914AC}"/>
                </a:ext>
              </a:extLst>
            </p:cNvPr>
            <p:cNvSpPr/>
            <p:nvPr/>
          </p:nvSpPr>
          <p:spPr>
            <a:xfrm>
              <a:off x="3495040" y="5842488"/>
              <a:ext cx="7239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solidFill>
                    <a:srgbClr val="485CC7"/>
                  </a:solidFill>
                  <a:latin typeface="-apple-system"/>
                  <a:hlinkClick r:id="rId4"/>
                </a:rPr>
                <a:t>https://thenewstack.io/ci-cd-with-kubernetes-tools-and-practices/</a:t>
              </a:r>
              <a:endParaRPr lang="ko-KR" alt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520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C0A40248-1467-4799-ABF6-1381BB0B21D9}"/>
              </a:ext>
            </a:extLst>
          </p:cNvPr>
          <p:cNvGrpSpPr/>
          <p:nvPr/>
        </p:nvGrpSpPr>
        <p:grpSpPr>
          <a:xfrm>
            <a:off x="580571" y="2567946"/>
            <a:ext cx="8611773" cy="1173475"/>
            <a:chOff x="580571" y="1737366"/>
            <a:chExt cx="8611773" cy="1173475"/>
          </a:xfrm>
        </p:grpSpPr>
        <p:sp>
          <p:nvSpPr>
            <p:cNvPr id="19" name="제목 1">
              <a:extLst>
                <a:ext uri="{FF2B5EF4-FFF2-40B4-BE49-F238E27FC236}">
                  <a16:creationId xmlns="" xmlns:a16="http://schemas.microsoft.com/office/drawing/2014/main" id="{1C1E33DD-3B28-412C-A14D-6EB5CE085906}"/>
                </a:ext>
              </a:extLst>
            </p:cNvPr>
            <p:cNvSpPr txBox="1">
              <a:spLocks/>
            </p:cNvSpPr>
            <p:nvPr/>
          </p:nvSpPr>
          <p:spPr>
            <a:xfrm>
              <a:off x="580571" y="2076669"/>
              <a:ext cx="8611773" cy="83417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en-US" altLang="ko-KR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Jenkins</a:t>
              </a:r>
              <a:r>
                <a:rPr lang="ko-KR" altLang="en-US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를 통한 </a:t>
              </a:r>
              <a:r>
                <a:rPr lang="ko-KR" altLang="en-US" sz="4000" b="1" spc="-130" dirty="0" err="1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빌드</a:t>
              </a:r>
              <a:r>
                <a:rPr lang="en-US" altLang="ko-KR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, </a:t>
              </a:r>
              <a:r>
                <a:rPr lang="ko-KR" altLang="en-US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배포</a:t>
              </a:r>
              <a:endParaRPr lang="ko-KR" altLang="en-US" sz="4000" b="1" spc="-13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</a:endParaRPr>
            </a:p>
          </p:txBody>
        </p:sp>
        <p:sp>
          <p:nvSpPr>
            <p:cNvPr id="21" name="제목 1">
              <a:extLst>
                <a:ext uri="{FF2B5EF4-FFF2-40B4-BE49-F238E27FC236}">
                  <a16:creationId xmlns="" xmlns:a16="http://schemas.microsoft.com/office/drawing/2014/main" id="{D183BD8D-6EC2-4B97-88D1-141F094D380D}"/>
                </a:ext>
              </a:extLst>
            </p:cNvPr>
            <p:cNvSpPr txBox="1">
              <a:spLocks/>
            </p:cNvSpPr>
            <p:nvPr/>
          </p:nvSpPr>
          <p:spPr>
            <a:xfrm>
              <a:off x="696687" y="1737366"/>
              <a:ext cx="1528353" cy="339302"/>
            </a:xfrm>
            <a:prstGeom prst="rect">
              <a:avLst/>
            </a:prstGeom>
            <a:solidFill>
              <a:srgbClr val="00AEEF"/>
            </a:solidFill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ko-KR" sz="16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CHAPTER </a:t>
              </a:r>
              <a:r>
                <a:rPr lang="en-US" altLang="ko-KR" sz="16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02</a:t>
              </a:r>
              <a:endParaRPr lang="ko-KR" altLang="en-US" sz="16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87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="" xmlns:a16="http://schemas.microsoft.com/office/drawing/2014/main" id="{DD433FB7-BF5A-402C-84A8-F61C4091DDE3}"/>
              </a:ext>
            </a:extLst>
          </p:cNvPr>
          <p:cNvSpPr txBox="1">
            <a:spLocks/>
          </p:cNvSpPr>
          <p:nvPr/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err="1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Docker</a:t>
            </a:r>
            <a:r>
              <a:rPr lang="en-US" altLang="ko-KR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기반 </a:t>
            </a:r>
            <a:r>
              <a:rPr lang="ko-KR" altLang="en-US" sz="2000" b="1" dirty="0" err="1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빌드</a:t>
            </a:r>
            <a:r>
              <a:rPr lang="ko-KR" altLang="en-US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 배포를 위한 필수 플러그인 설치</a:t>
            </a:r>
            <a:endParaRPr lang="en-US" altLang="ko-KR" sz="2000" b="1" dirty="0">
              <a:ln>
                <a:solidFill>
                  <a:sysClr val="window" lastClr="FFFFFF">
                    <a:alpha val="0"/>
                  </a:sysClr>
                </a:solidFill>
              </a:ln>
              <a:solidFill>
                <a:sysClr val="window" lastClr="FFFFFF"/>
              </a:solidFill>
              <a:latin typeface="맑은 고딕" panose="020B0503020000020004" pitchFamily="50" charset="-127"/>
            </a:endParaRPr>
          </a:p>
        </p:txBody>
      </p:sp>
      <p:sp>
        <p:nvSpPr>
          <p:cNvPr id="2" name="AutoShape 4" descr="image2020-1-15_21-32-18.pn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AutoShape 7" descr="스크린샷 2019-08-29 오전 10.45.52.pn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611279" y="1052737"/>
            <a:ext cx="5556730" cy="2824000"/>
            <a:chOff x="611278" y="1515109"/>
            <a:chExt cx="5648325" cy="2562225"/>
          </a:xfrm>
        </p:grpSpPr>
        <p:pic>
          <p:nvPicPr>
            <p:cNvPr id="1024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78" y="1515109"/>
              <a:ext cx="5648325" cy="2562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직사각형 3"/>
            <p:cNvSpPr/>
            <p:nvPr/>
          </p:nvSpPr>
          <p:spPr>
            <a:xfrm>
              <a:off x="611278" y="2796221"/>
              <a:ext cx="1524282" cy="272739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1988840"/>
            <a:ext cx="7448729" cy="299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9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="" xmlns:a16="http://schemas.microsoft.com/office/drawing/2014/main" id="{DD433FB7-BF5A-402C-84A8-F61C4091DDE3}"/>
              </a:ext>
            </a:extLst>
          </p:cNvPr>
          <p:cNvSpPr txBox="1">
            <a:spLocks/>
          </p:cNvSpPr>
          <p:nvPr/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err="1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Docker</a:t>
            </a:r>
            <a:r>
              <a:rPr lang="en-US" altLang="ko-KR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기반 </a:t>
            </a:r>
            <a:r>
              <a:rPr lang="ko-KR" altLang="en-US" sz="2000" b="1" dirty="0" err="1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빌드</a:t>
            </a:r>
            <a:r>
              <a:rPr lang="ko-KR" altLang="en-US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 배포를 위한 필수 플러그인 설치</a:t>
            </a:r>
            <a:endParaRPr lang="en-US" altLang="ko-KR" sz="2000" b="1" dirty="0">
              <a:ln>
                <a:solidFill>
                  <a:sysClr val="window" lastClr="FFFFFF">
                    <a:alpha val="0"/>
                  </a:sysClr>
                </a:solidFill>
              </a:ln>
              <a:solidFill>
                <a:sysClr val="window" lastClr="FFFFFF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1" name="텍스트 개체 틀 2">
            <a:extLst>
              <a:ext uri="{FF2B5EF4-FFF2-40B4-BE49-F238E27FC236}">
                <a16:creationId xmlns="" xmlns:a16="http://schemas.microsoft.com/office/drawing/2014/main" id="{418CED30-3FA6-4676-8578-B566583BAEAF}"/>
              </a:ext>
            </a:extLst>
          </p:cNvPr>
          <p:cNvSpPr txBox="1">
            <a:spLocks/>
          </p:cNvSpPr>
          <p:nvPr/>
        </p:nvSpPr>
        <p:spPr>
          <a:xfrm>
            <a:off x="457627" y="1096009"/>
            <a:ext cx="10390677" cy="419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b="1" dirty="0">
              <a:ln>
                <a:solidFill>
                  <a:srgbClr val="3A474D">
                    <a:alpha val="0"/>
                  </a:srgbClr>
                </a:solidFill>
              </a:ln>
              <a:solidFill>
                <a:srgbClr val="00AEEF"/>
              </a:solidFill>
              <a:latin typeface="+mn-ea"/>
            </a:endParaRPr>
          </a:p>
        </p:txBody>
      </p:sp>
      <p:pic>
        <p:nvPicPr>
          <p:cNvPr id="1026" name="Picture 2" descr="jenkins-new-i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95" y="1265775"/>
            <a:ext cx="34861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2020-1-15_21-32-18.pn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2533521"/>
            <a:ext cx="5760640" cy="39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7" descr="스크린샷 2019-08-29 오전 10.45.52.png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688175" cy="143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1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C0A40248-1467-4799-ABF6-1381BB0B21D9}"/>
              </a:ext>
            </a:extLst>
          </p:cNvPr>
          <p:cNvGrpSpPr/>
          <p:nvPr/>
        </p:nvGrpSpPr>
        <p:grpSpPr>
          <a:xfrm>
            <a:off x="580571" y="2567946"/>
            <a:ext cx="8611773" cy="1173475"/>
            <a:chOff x="580571" y="1737366"/>
            <a:chExt cx="8611773" cy="1173475"/>
          </a:xfrm>
        </p:grpSpPr>
        <p:sp>
          <p:nvSpPr>
            <p:cNvPr id="19" name="제목 1">
              <a:extLst>
                <a:ext uri="{FF2B5EF4-FFF2-40B4-BE49-F238E27FC236}">
                  <a16:creationId xmlns="" xmlns:a16="http://schemas.microsoft.com/office/drawing/2014/main" id="{1C1E33DD-3B28-412C-A14D-6EB5CE085906}"/>
                </a:ext>
              </a:extLst>
            </p:cNvPr>
            <p:cNvSpPr txBox="1">
              <a:spLocks/>
            </p:cNvSpPr>
            <p:nvPr/>
          </p:nvSpPr>
          <p:spPr>
            <a:xfrm>
              <a:off x="580571" y="2076669"/>
              <a:ext cx="8611773" cy="83417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en-US" altLang="ko-KR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Job clone</a:t>
              </a:r>
              <a:endParaRPr lang="ko-KR" altLang="en-US" sz="4000" b="1" spc="-13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</a:endParaRPr>
            </a:p>
          </p:txBody>
        </p:sp>
        <p:sp>
          <p:nvSpPr>
            <p:cNvPr id="21" name="제목 1">
              <a:extLst>
                <a:ext uri="{FF2B5EF4-FFF2-40B4-BE49-F238E27FC236}">
                  <a16:creationId xmlns="" xmlns:a16="http://schemas.microsoft.com/office/drawing/2014/main" id="{D183BD8D-6EC2-4B97-88D1-141F094D380D}"/>
                </a:ext>
              </a:extLst>
            </p:cNvPr>
            <p:cNvSpPr txBox="1">
              <a:spLocks/>
            </p:cNvSpPr>
            <p:nvPr/>
          </p:nvSpPr>
          <p:spPr>
            <a:xfrm>
              <a:off x="696687" y="1737366"/>
              <a:ext cx="1528353" cy="339302"/>
            </a:xfrm>
            <a:prstGeom prst="rect">
              <a:avLst/>
            </a:prstGeom>
            <a:solidFill>
              <a:srgbClr val="00AEEF"/>
            </a:solidFill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ko-KR" sz="16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CHAPTER </a:t>
              </a:r>
              <a:r>
                <a:rPr lang="en-US" altLang="ko-KR" sz="16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02</a:t>
              </a:r>
              <a:endParaRPr lang="ko-KR" altLang="en-US" sz="16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00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="" xmlns:a16="http://schemas.microsoft.com/office/drawing/2014/main" id="{DD433FB7-BF5A-402C-84A8-F61C4091DDE3}"/>
              </a:ext>
            </a:extLst>
          </p:cNvPr>
          <p:cNvSpPr txBox="1">
            <a:spLocks/>
          </p:cNvSpPr>
          <p:nvPr/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복제를 통한 신규 프로젝트 생성</a:t>
            </a:r>
            <a:endParaRPr lang="en-US" altLang="ko-KR" sz="2000" b="1" dirty="0">
              <a:ln>
                <a:solidFill>
                  <a:sysClr val="window" lastClr="FFFFFF">
                    <a:alpha val="0"/>
                  </a:sysClr>
                </a:solidFill>
              </a:ln>
              <a:solidFill>
                <a:sysClr val="window" lastClr="FFFFFF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1" name="텍스트 개체 틀 2">
            <a:extLst>
              <a:ext uri="{FF2B5EF4-FFF2-40B4-BE49-F238E27FC236}">
                <a16:creationId xmlns="" xmlns:a16="http://schemas.microsoft.com/office/drawing/2014/main" id="{418CED30-3FA6-4676-8578-B566583BAEAF}"/>
              </a:ext>
            </a:extLst>
          </p:cNvPr>
          <p:cNvSpPr txBox="1">
            <a:spLocks/>
          </p:cNvSpPr>
          <p:nvPr/>
        </p:nvSpPr>
        <p:spPr>
          <a:xfrm>
            <a:off x="457627" y="1096009"/>
            <a:ext cx="10390677" cy="419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b="1" dirty="0">
              <a:ln>
                <a:solidFill>
                  <a:srgbClr val="3A474D">
                    <a:alpha val="0"/>
                  </a:srgbClr>
                </a:solidFill>
              </a:ln>
              <a:solidFill>
                <a:srgbClr val="00AEEF"/>
              </a:solidFill>
              <a:latin typeface="+mn-ea"/>
            </a:endParaRPr>
          </a:p>
        </p:txBody>
      </p:sp>
      <p:pic>
        <p:nvPicPr>
          <p:cNvPr id="1026" name="Picture 2" descr="jenkins-new-i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548893"/>
            <a:ext cx="34861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enkins-new-project-form-copy-from-exis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1513838"/>
            <a:ext cx="6276975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2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C0A40248-1467-4799-ABF6-1381BB0B21D9}"/>
              </a:ext>
            </a:extLst>
          </p:cNvPr>
          <p:cNvGrpSpPr/>
          <p:nvPr/>
        </p:nvGrpSpPr>
        <p:grpSpPr>
          <a:xfrm>
            <a:off x="580571" y="2567946"/>
            <a:ext cx="8611773" cy="1173475"/>
            <a:chOff x="580571" y="1737366"/>
            <a:chExt cx="8611773" cy="1173475"/>
          </a:xfrm>
        </p:grpSpPr>
        <p:sp>
          <p:nvSpPr>
            <p:cNvPr id="19" name="제목 1">
              <a:extLst>
                <a:ext uri="{FF2B5EF4-FFF2-40B4-BE49-F238E27FC236}">
                  <a16:creationId xmlns="" xmlns:a16="http://schemas.microsoft.com/office/drawing/2014/main" id="{1C1E33DD-3B28-412C-A14D-6EB5CE085906}"/>
                </a:ext>
              </a:extLst>
            </p:cNvPr>
            <p:cNvSpPr txBox="1">
              <a:spLocks/>
            </p:cNvSpPr>
            <p:nvPr/>
          </p:nvSpPr>
          <p:spPr>
            <a:xfrm>
              <a:off x="580571" y="2076669"/>
              <a:ext cx="8611773" cy="83417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en-US" altLang="ko-KR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pipeline </a:t>
              </a:r>
              <a:r>
                <a:rPr lang="ko-KR" altLang="en-US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구</a:t>
              </a:r>
              <a:r>
                <a:rPr lang="ko-KR" altLang="en-US" sz="4000" b="1" spc="-13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성</a:t>
              </a:r>
            </a:p>
          </p:txBody>
        </p:sp>
        <p:sp>
          <p:nvSpPr>
            <p:cNvPr id="21" name="제목 1">
              <a:extLst>
                <a:ext uri="{FF2B5EF4-FFF2-40B4-BE49-F238E27FC236}">
                  <a16:creationId xmlns="" xmlns:a16="http://schemas.microsoft.com/office/drawing/2014/main" id="{D183BD8D-6EC2-4B97-88D1-141F094D380D}"/>
                </a:ext>
              </a:extLst>
            </p:cNvPr>
            <p:cNvSpPr txBox="1">
              <a:spLocks/>
            </p:cNvSpPr>
            <p:nvPr/>
          </p:nvSpPr>
          <p:spPr>
            <a:xfrm>
              <a:off x="696687" y="1737366"/>
              <a:ext cx="1528353" cy="339302"/>
            </a:xfrm>
            <a:prstGeom prst="rect">
              <a:avLst/>
            </a:prstGeom>
            <a:solidFill>
              <a:srgbClr val="00AEEF"/>
            </a:solidFill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ko-KR" sz="16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CHAPTER </a:t>
              </a:r>
              <a:r>
                <a:rPr lang="en-US" altLang="ko-KR" sz="16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03</a:t>
              </a:r>
              <a:endParaRPr lang="ko-KR" altLang="en-US" sz="16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836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C0A40248-1467-4799-ABF6-1381BB0B21D9}"/>
              </a:ext>
            </a:extLst>
          </p:cNvPr>
          <p:cNvGrpSpPr/>
          <p:nvPr/>
        </p:nvGrpSpPr>
        <p:grpSpPr>
          <a:xfrm>
            <a:off x="580571" y="2567946"/>
            <a:ext cx="8476343" cy="1173475"/>
            <a:chOff x="580571" y="1737366"/>
            <a:chExt cx="8476343" cy="1173475"/>
          </a:xfrm>
        </p:grpSpPr>
        <p:sp>
          <p:nvSpPr>
            <p:cNvPr id="19" name="제목 1">
              <a:extLst>
                <a:ext uri="{FF2B5EF4-FFF2-40B4-BE49-F238E27FC236}">
                  <a16:creationId xmlns="" xmlns:a16="http://schemas.microsoft.com/office/drawing/2014/main" id="{1C1E33DD-3B28-412C-A14D-6EB5CE085906}"/>
                </a:ext>
              </a:extLst>
            </p:cNvPr>
            <p:cNvSpPr txBox="1">
              <a:spLocks/>
            </p:cNvSpPr>
            <p:nvPr/>
          </p:nvSpPr>
          <p:spPr>
            <a:xfrm>
              <a:off x="580571" y="2076669"/>
              <a:ext cx="8476343" cy="83417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ko-KR" altLang="en-US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4254B"/>
                  </a:solidFill>
                  <a:latin typeface="+mj-ea"/>
                </a:rPr>
                <a:t>기상청 </a:t>
              </a:r>
              <a:r>
                <a:rPr lang="en-US" altLang="ko-KR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4254B"/>
                  </a:solidFill>
                  <a:latin typeface="+mj-ea"/>
                </a:rPr>
                <a:t>CI/CD </a:t>
              </a:r>
              <a:r>
                <a:rPr lang="ko-KR" altLang="en-US" sz="4000" b="1" spc="-130" dirty="0" err="1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4254B"/>
                  </a:solidFill>
                  <a:latin typeface="+mj-ea"/>
                </a:rPr>
                <a:t>빌드잡</a:t>
              </a:r>
              <a:r>
                <a:rPr lang="en-US" altLang="ko-KR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4254B"/>
                  </a:solidFill>
                  <a:latin typeface="+mj-ea"/>
                </a:rPr>
                <a:t>(</a:t>
              </a:r>
              <a:r>
                <a:rPr lang="ko-KR" altLang="en-US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4254B"/>
                  </a:solidFill>
                  <a:latin typeface="+mj-ea"/>
                </a:rPr>
                <a:t>프로젝트</a:t>
              </a:r>
              <a:r>
                <a:rPr lang="en-US" altLang="ko-KR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4254B"/>
                  </a:solidFill>
                  <a:latin typeface="+mj-ea"/>
                </a:rPr>
                <a:t>)</a:t>
              </a:r>
              <a:r>
                <a:rPr lang="ko-KR" altLang="en-US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14254B"/>
                  </a:solidFill>
                  <a:latin typeface="+mj-ea"/>
                </a:rPr>
                <a:t> 구성</a:t>
              </a:r>
              <a:endParaRPr lang="ko-KR" altLang="en-US" sz="4000" b="1" spc="-13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14254B"/>
                </a:solidFill>
                <a:latin typeface="+mj-ea"/>
              </a:endParaRPr>
            </a:p>
          </p:txBody>
        </p:sp>
        <p:sp>
          <p:nvSpPr>
            <p:cNvPr id="21" name="제목 1">
              <a:extLst>
                <a:ext uri="{FF2B5EF4-FFF2-40B4-BE49-F238E27FC236}">
                  <a16:creationId xmlns="" xmlns:a16="http://schemas.microsoft.com/office/drawing/2014/main" id="{D183BD8D-6EC2-4B97-88D1-141F094D380D}"/>
                </a:ext>
              </a:extLst>
            </p:cNvPr>
            <p:cNvSpPr txBox="1">
              <a:spLocks/>
            </p:cNvSpPr>
            <p:nvPr/>
          </p:nvSpPr>
          <p:spPr>
            <a:xfrm>
              <a:off x="696687" y="1737366"/>
              <a:ext cx="1528353" cy="339302"/>
            </a:xfrm>
            <a:prstGeom prst="rect">
              <a:avLst/>
            </a:prstGeom>
            <a:solidFill>
              <a:srgbClr val="00AEEF"/>
            </a:solidFill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ko-KR" sz="16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CHAPTER 02</a:t>
              </a:r>
              <a:endParaRPr lang="ko-KR" altLang="en-US" sz="16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0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스크린샷이(가) 표시된 사진&#10;&#10;자동 생성된 설명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8" y="1658705"/>
            <a:ext cx="6017260" cy="2366010"/>
          </a:xfrm>
          <a:prstGeom prst="rect">
            <a:avLst/>
          </a:prstGeom>
        </p:spPr>
      </p:pic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09440"/>
              </p:ext>
            </p:extLst>
          </p:nvPr>
        </p:nvGraphicFramePr>
        <p:xfrm>
          <a:off x="657498" y="4169230"/>
          <a:ext cx="8769532" cy="2381539"/>
        </p:xfrm>
        <a:graphic>
          <a:graphicData uri="http://schemas.openxmlformats.org/drawingml/2006/table">
            <a:tbl>
              <a:tblPr firstRow="1" firstCol="1" bandRow="1"/>
              <a:tblGrid>
                <a:gridCol w="1770016"/>
                <a:gridCol w="6999516"/>
              </a:tblGrid>
              <a:tr h="28838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b="1" dirty="0" smtClean="0">
                          <a:effectLst/>
                          <a:latin typeface="바탕체"/>
                          <a:ea typeface="KoPub돋움체 Medium"/>
                          <a:cs typeface="Times New Roman"/>
                        </a:rPr>
                        <a:t>stage</a:t>
                      </a:r>
                      <a:endParaRPr lang="ko-KR" sz="900" dirty="0">
                        <a:effectLst/>
                        <a:latin typeface="바탕체"/>
                        <a:ea typeface="맑은 고딕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o-KR" sz="900" b="1" dirty="0">
                          <a:effectLst/>
                          <a:latin typeface="바탕체"/>
                          <a:ea typeface="KoPub돋움체 Medium"/>
                          <a:cs typeface="Times New Roman"/>
                        </a:rPr>
                        <a:t>설명</a:t>
                      </a:r>
                      <a:endParaRPr lang="ko-KR" sz="900" dirty="0">
                        <a:effectLst/>
                        <a:latin typeface="바탕체"/>
                        <a:ea typeface="맑은 고딕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308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b="1" dirty="0" smtClean="0"/>
                        <a:t>Preparation</a:t>
                      </a:r>
                      <a:endParaRPr lang="ko-KR" sz="900" dirty="0">
                        <a:effectLst/>
                        <a:latin typeface="바탕체"/>
                        <a:ea typeface="맑은 고딕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o-KR" altLang="ko-KR" sz="900" dirty="0" smtClean="0"/>
                        <a:t>파이프라인이 실행되기 시작하는 시점의 현재 시각을 출력</a:t>
                      </a:r>
                      <a:endParaRPr lang="ko-KR" sz="900" dirty="0">
                        <a:effectLst/>
                        <a:latin typeface="바탕체"/>
                        <a:ea typeface="맑은 고딕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855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b="1" dirty="0" smtClean="0"/>
                        <a:t>Checkout</a:t>
                      </a:r>
                      <a:endParaRPr lang="ko-KR" sz="900" dirty="0">
                        <a:effectLst/>
                        <a:latin typeface="바탕체"/>
                        <a:ea typeface="맑은 고딕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900" dirty="0" smtClean="0"/>
                        <a:t>컨테이너 이미지 </a:t>
                      </a:r>
                      <a:r>
                        <a:rPr lang="ko-KR" altLang="ko-KR" sz="900" dirty="0" err="1" smtClean="0"/>
                        <a:t>빌드를</a:t>
                      </a:r>
                      <a:r>
                        <a:rPr lang="ko-KR" altLang="ko-KR" sz="900" dirty="0" smtClean="0"/>
                        <a:t> 위해 </a:t>
                      </a:r>
                      <a:r>
                        <a:rPr lang="en-US" altLang="ko-KR" sz="900" dirty="0" err="1" smtClean="0"/>
                        <a:t>Gitlab</a:t>
                      </a:r>
                      <a:r>
                        <a:rPr lang="en-US" altLang="ko-KR" sz="900" dirty="0" smtClean="0"/>
                        <a:t> </a:t>
                      </a:r>
                      <a:r>
                        <a:rPr lang="ko-KR" altLang="ko-KR" sz="900" dirty="0" smtClean="0"/>
                        <a:t>서버로부터 </a:t>
                      </a:r>
                      <a:r>
                        <a:rPr lang="ko-KR" altLang="ko-KR" sz="900" dirty="0" err="1" smtClean="0"/>
                        <a:t>비주얼맵</a:t>
                      </a:r>
                      <a:r>
                        <a:rPr lang="ko-KR" altLang="ko-KR" sz="900" dirty="0" smtClean="0"/>
                        <a:t> 서비스의 </a:t>
                      </a:r>
                      <a:r>
                        <a:rPr lang="ko-KR" altLang="ko-KR" sz="900" dirty="0" err="1" smtClean="0"/>
                        <a:t>리포지터리</a:t>
                      </a:r>
                      <a:r>
                        <a:rPr lang="ko-KR" altLang="ko-KR" sz="900" dirty="0" smtClean="0"/>
                        <a:t> </a:t>
                      </a:r>
                      <a:r>
                        <a:rPr lang="en-US" altLang="ko-KR" sz="900" dirty="0" smtClean="0"/>
                        <a:t>(http://172.20.86.34/root/homepage_visualmap.git)</a:t>
                      </a:r>
                      <a:r>
                        <a:rPr lang="ko-KR" altLang="ko-KR" sz="900" dirty="0" smtClean="0"/>
                        <a:t>의 </a:t>
                      </a:r>
                      <a:r>
                        <a:rPr lang="en-US" altLang="ko-KR" sz="900" dirty="0" smtClean="0"/>
                        <a:t>master branch</a:t>
                      </a:r>
                      <a:r>
                        <a:rPr lang="ko-KR" altLang="ko-KR" sz="900" dirty="0" smtClean="0"/>
                        <a:t>를 </a:t>
                      </a:r>
                      <a:r>
                        <a:rPr lang="en-US" altLang="ko-KR" sz="900" dirty="0" smtClean="0"/>
                        <a:t>Jenkins </a:t>
                      </a:r>
                      <a:r>
                        <a:rPr lang="ko-KR" altLang="ko-KR" sz="900" dirty="0" smtClean="0"/>
                        <a:t>서버로 복제한다</a:t>
                      </a:r>
                      <a:r>
                        <a:rPr lang="en-US" altLang="ko-KR" sz="900" dirty="0" smtClean="0"/>
                        <a:t>.</a:t>
                      </a:r>
                      <a:endParaRPr lang="ko-KR" altLang="ko-KR" sz="900" dirty="0" smtClean="0"/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6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b="1" dirty="0" smtClean="0"/>
                        <a:t>Build </a:t>
                      </a:r>
                      <a:endParaRPr lang="ko-KR" sz="900" dirty="0">
                        <a:effectLst/>
                        <a:latin typeface="바탕체"/>
                        <a:ea typeface="맑은 고딕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Jenkins </a:t>
                      </a:r>
                      <a:r>
                        <a:rPr lang="ko-KR" altLang="ko-KR" sz="900" dirty="0" smtClean="0"/>
                        <a:t>서버로 복제한 </a:t>
                      </a:r>
                      <a:r>
                        <a:rPr lang="ko-KR" altLang="ko-KR" sz="900" dirty="0" err="1" smtClean="0"/>
                        <a:t>리포지터리의</a:t>
                      </a:r>
                      <a:r>
                        <a:rPr lang="ko-KR" altLang="ko-KR" sz="900" dirty="0" smtClean="0"/>
                        <a:t> 소스코드를 </a:t>
                      </a:r>
                      <a:r>
                        <a:rPr lang="en-US" altLang="ko-KR" sz="900" dirty="0" smtClean="0"/>
                        <a:t>“</a:t>
                      </a:r>
                      <a:r>
                        <a:rPr lang="en-US" altLang="ko-KR" sz="900" dirty="0" err="1" smtClean="0"/>
                        <a:t>mvn</a:t>
                      </a:r>
                      <a:r>
                        <a:rPr lang="en-US" altLang="ko-KR" sz="900" dirty="0" smtClean="0"/>
                        <a:t> clean package” </a:t>
                      </a:r>
                      <a:r>
                        <a:rPr lang="ko-KR" altLang="ko-KR" sz="900" dirty="0" smtClean="0"/>
                        <a:t>명령을 이용해 컴파일하고 </a:t>
                      </a:r>
                      <a:r>
                        <a:rPr lang="en-US" altLang="ko-KR" sz="900" dirty="0" smtClean="0"/>
                        <a:t>war</a:t>
                      </a:r>
                      <a:r>
                        <a:rPr lang="ko-KR" altLang="ko-KR" sz="900" dirty="0" smtClean="0"/>
                        <a:t>파일을 생성한다</a:t>
                      </a:r>
                      <a:r>
                        <a:rPr lang="en-US" altLang="ko-KR" sz="900" dirty="0" smtClean="0"/>
                        <a:t>.</a:t>
                      </a:r>
                      <a:endParaRPr lang="ko-KR" altLang="ko-KR" sz="900" dirty="0" smtClean="0"/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b="1" dirty="0" err="1" smtClean="0"/>
                        <a:t>Docker</a:t>
                      </a:r>
                      <a:r>
                        <a:rPr lang="en-US" altLang="ko-KR" sz="900" b="1" dirty="0" smtClean="0"/>
                        <a:t> build</a:t>
                      </a:r>
                      <a:endParaRPr lang="ko-KR" sz="900" dirty="0">
                        <a:effectLst/>
                        <a:latin typeface="바탕체"/>
                        <a:ea typeface="맑은 고딕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Jenkins </a:t>
                      </a:r>
                      <a:r>
                        <a:rPr lang="ko-KR" altLang="ko-KR" sz="900" dirty="0" smtClean="0"/>
                        <a:t>서버로 복제한 </a:t>
                      </a:r>
                      <a:r>
                        <a:rPr lang="ko-KR" altLang="ko-KR" sz="900" dirty="0" err="1" smtClean="0"/>
                        <a:t>리포지터리의</a:t>
                      </a:r>
                      <a:r>
                        <a:rPr lang="ko-KR" altLang="ko-KR" sz="900" dirty="0" smtClean="0"/>
                        <a:t> </a:t>
                      </a:r>
                      <a:r>
                        <a:rPr lang="en-US" altLang="ko-KR" sz="900" dirty="0" err="1" smtClean="0"/>
                        <a:t>Dockerfile</a:t>
                      </a:r>
                      <a:r>
                        <a:rPr lang="ko-KR" altLang="ko-KR" sz="900" dirty="0" smtClean="0"/>
                        <a:t>을 이용해 컨테이너 이미지를 </a:t>
                      </a:r>
                      <a:r>
                        <a:rPr lang="ko-KR" altLang="ko-KR" sz="900" dirty="0" err="1" smtClean="0"/>
                        <a:t>빌드</a:t>
                      </a:r>
                      <a:r>
                        <a:rPr lang="en-US" altLang="ko-KR" sz="900" dirty="0" smtClean="0"/>
                        <a:t>.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 smtClean="0"/>
                        <a:t>Build </a:t>
                      </a:r>
                      <a:r>
                        <a:rPr lang="ko-KR" altLang="ko-KR" sz="900" dirty="0" smtClean="0"/>
                        <a:t>스테이지에서 생성된 </a:t>
                      </a:r>
                      <a:r>
                        <a:rPr lang="en-US" altLang="ko-KR" sz="900" dirty="0" smtClean="0"/>
                        <a:t>war </a:t>
                      </a:r>
                      <a:r>
                        <a:rPr lang="ko-KR" altLang="ko-KR" sz="900" dirty="0" smtClean="0"/>
                        <a:t>파일과</a:t>
                      </a:r>
                      <a:r>
                        <a:rPr lang="en-US" altLang="ko-KR" sz="900" dirty="0" smtClean="0"/>
                        <a:t>, </a:t>
                      </a:r>
                      <a:r>
                        <a:rPr lang="ko-KR" altLang="ko-KR" sz="900" dirty="0" err="1" smtClean="0"/>
                        <a:t>리포지터리로부터</a:t>
                      </a:r>
                      <a:r>
                        <a:rPr lang="ko-KR" altLang="ko-KR" sz="900" dirty="0" smtClean="0"/>
                        <a:t> </a:t>
                      </a:r>
                      <a:r>
                        <a:rPr lang="en-US" altLang="ko-KR" sz="900" dirty="0" smtClean="0"/>
                        <a:t>src/main/resources/wboot.sh </a:t>
                      </a:r>
                      <a:r>
                        <a:rPr lang="ko-KR" altLang="ko-KR" sz="900" dirty="0" smtClean="0"/>
                        <a:t>파일을 이미지에 추가한다</a:t>
                      </a:r>
                      <a:r>
                        <a:rPr lang="en-US" altLang="ko-KR" sz="900" dirty="0" smtClean="0"/>
                        <a:t>.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ko-KR" sz="900" dirty="0" smtClean="0"/>
                        <a:t>이미지 </a:t>
                      </a:r>
                      <a:r>
                        <a:rPr lang="ko-KR" altLang="ko-KR" sz="900" dirty="0" err="1" smtClean="0"/>
                        <a:t>빌드가</a:t>
                      </a:r>
                      <a:r>
                        <a:rPr lang="ko-KR" altLang="ko-KR" sz="900" dirty="0" smtClean="0"/>
                        <a:t> 끝나면 새로 </a:t>
                      </a:r>
                      <a:r>
                        <a:rPr lang="ko-KR" altLang="ko-KR" sz="900" dirty="0" err="1" smtClean="0"/>
                        <a:t>빌드된</a:t>
                      </a:r>
                      <a:r>
                        <a:rPr lang="ko-KR" altLang="ko-KR" sz="900" dirty="0" smtClean="0"/>
                        <a:t> 이미지에 태그를 추가한 뒤</a:t>
                      </a:r>
                      <a:r>
                        <a:rPr lang="en-US" altLang="ko-KR" sz="900" dirty="0" smtClean="0"/>
                        <a:t>, Nexus </a:t>
                      </a:r>
                      <a:r>
                        <a:rPr lang="en-US" altLang="ko-KR" sz="900" dirty="0" err="1" smtClean="0"/>
                        <a:t>docker</a:t>
                      </a:r>
                      <a:r>
                        <a:rPr lang="en-US" altLang="ko-KR" sz="900" dirty="0" smtClean="0"/>
                        <a:t> </a:t>
                      </a:r>
                      <a:r>
                        <a:rPr lang="ko-KR" altLang="ko-KR" sz="900" dirty="0" err="1" smtClean="0"/>
                        <a:t>리포지터리로</a:t>
                      </a:r>
                      <a:r>
                        <a:rPr lang="ko-KR" altLang="ko-KR" sz="900" dirty="0" smtClean="0"/>
                        <a:t> </a:t>
                      </a:r>
                      <a:r>
                        <a:rPr lang="en-US" altLang="ko-KR" sz="900" dirty="0" smtClean="0"/>
                        <a:t>push </a:t>
                      </a:r>
                      <a:r>
                        <a:rPr lang="ko-KR" altLang="ko-KR" sz="900" dirty="0" smtClean="0"/>
                        <a:t>한다</a:t>
                      </a:r>
                      <a:r>
                        <a:rPr lang="en-US" altLang="ko-KR" sz="900" dirty="0" smtClean="0"/>
                        <a:t>.</a:t>
                      </a:r>
                      <a:endParaRPr lang="ko-KR" altLang="ko-KR" sz="900" dirty="0" smtClean="0"/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540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b="1" dirty="0" err="1" smtClean="0"/>
                        <a:t>Kubernetes</a:t>
                      </a:r>
                      <a:r>
                        <a:rPr lang="en-US" altLang="ko-KR" sz="900" b="1" dirty="0" smtClean="0"/>
                        <a:t> deploy </a:t>
                      </a:r>
                      <a:endParaRPr lang="ko-KR" sz="900" dirty="0">
                        <a:effectLst/>
                        <a:latin typeface="바탕체"/>
                        <a:ea typeface="맑은 고딕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ko-KR" altLang="ko-KR" sz="900" dirty="0" smtClean="0"/>
                        <a:t>새로 </a:t>
                      </a:r>
                      <a:r>
                        <a:rPr lang="ko-KR" altLang="ko-KR" sz="900" dirty="0" err="1" smtClean="0"/>
                        <a:t>빌드된</a:t>
                      </a:r>
                      <a:r>
                        <a:rPr lang="ko-KR" altLang="ko-KR" sz="900" dirty="0" smtClean="0"/>
                        <a:t> 이미지를 </a:t>
                      </a:r>
                      <a:r>
                        <a:rPr lang="ko-KR" altLang="ko-KR" sz="900" dirty="0" err="1" smtClean="0"/>
                        <a:t>리포지터리의</a:t>
                      </a:r>
                      <a:r>
                        <a:rPr lang="ko-KR" altLang="ko-KR" sz="900" dirty="0" smtClean="0"/>
                        <a:t> </a:t>
                      </a:r>
                      <a:r>
                        <a:rPr lang="en-US" altLang="ko-KR" sz="900" dirty="0" err="1" smtClean="0"/>
                        <a:t>deployment.yaml</a:t>
                      </a:r>
                      <a:r>
                        <a:rPr lang="en-US" altLang="ko-KR" sz="900" dirty="0" smtClean="0"/>
                        <a:t> </a:t>
                      </a:r>
                      <a:r>
                        <a:rPr lang="ko-KR" altLang="ko-KR" sz="900" dirty="0" smtClean="0"/>
                        <a:t>파일에 정의된 설정대로 </a:t>
                      </a:r>
                      <a:r>
                        <a:rPr lang="en-US" altLang="ko-KR" sz="900" dirty="0" err="1" smtClean="0"/>
                        <a:t>kubernetes</a:t>
                      </a:r>
                      <a:r>
                        <a:rPr lang="ko-KR" altLang="ko-KR" sz="900" dirty="0" smtClean="0"/>
                        <a:t>에 배포</a:t>
                      </a:r>
                      <a:r>
                        <a:rPr lang="en-US" altLang="ko-KR" sz="900" dirty="0" smtClean="0"/>
                        <a:t>. </a:t>
                      </a:r>
                    </a:p>
                    <a:p>
                      <a:pPr fontAlgn="auto"/>
                      <a:r>
                        <a:rPr lang="ko-KR" altLang="ko-KR" sz="900" dirty="0" smtClean="0"/>
                        <a:t>배포는 </a:t>
                      </a:r>
                      <a:r>
                        <a:rPr lang="en-US" altLang="ko-KR" sz="900" dirty="0" err="1" smtClean="0"/>
                        <a:t>Kubernetes</a:t>
                      </a:r>
                      <a:r>
                        <a:rPr lang="en-US" altLang="ko-KR" sz="900" dirty="0" smtClean="0"/>
                        <a:t> CD </a:t>
                      </a:r>
                      <a:r>
                        <a:rPr lang="ko-KR" altLang="ko-KR" sz="900" dirty="0" err="1" smtClean="0"/>
                        <a:t>플러그인을</a:t>
                      </a:r>
                      <a:r>
                        <a:rPr lang="ko-KR" altLang="ko-KR" sz="900" dirty="0" smtClean="0"/>
                        <a:t> 이용한 스텝과</a:t>
                      </a:r>
                      <a:r>
                        <a:rPr lang="en-US" altLang="ko-KR" sz="900" dirty="0" smtClean="0"/>
                        <a:t>,  </a:t>
                      </a:r>
                      <a:r>
                        <a:rPr lang="en-US" altLang="ko-KR" sz="900" dirty="0" err="1" smtClean="0"/>
                        <a:t>kubectl</a:t>
                      </a:r>
                      <a:r>
                        <a:rPr lang="en-US" altLang="ko-KR" sz="900" dirty="0" smtClean="0"/>
                        <a:t> rollout </a:t>
                      </a:r>
                      <a:r>
                        <a:rPr lang="ko-KR" altLang="ko-KR" sz="900" dirty="0" smtClean="0"/>
                        <a:t>명령을 이용한 스텝의 </a:t>
                      </a:r>
                      <a:r>
                        <a:rPr lang="ko-KR" altLang="ko-KR" sz="900" dirty="0" err="1" smtClean="0"/>
                        <a:t>두번의</a:t>
                      </a:r>
                      <a:r>
                        <a:rPr lang="ko-KR" altLang="ko-KR" sz="900" dirty="0" smtClean="0"/>
                        <a:t> 스텝으로 이루어진다</a:t>
                      </a:r>
                      <a:r>
                        <a:rPr lang="en-US" altLang="ko-KR" sz="900" dirty="0" smtClean="0"/>
                        <a:t>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[</a:t>
            </a:r>
            <a:r>
              <a:rPr lang="ko-KR" altLang="en-US" dirty="0" smtClean="0"/>
              <a:t>기상청</a:t>
            </a:r>
            <a:r>
              <a:rPr lang="en-US" altLang="ko-KR" dirty="0" smtClean="0"/>
              <a:t>] </a:t>
            </a:r>
            <a:r>
              <a:rPr lang="ko-KR" altLang="en-US" dirty="0" smtClean="0"/>
              <a:t>기본 </a:t>
            </a:r>
            <a:r>
              <a:rPr lang="en-US" altLang="ko-KR" dirty="0" smtClean="0"/>
              <a:t>pipeline </a:t>
            </a:r>
            <a:r>
              <a:rPr lang="ko-KR" altLang="en-US" dirty="0" smtClean="0"/>
              <a:t>구성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pipeline</a:t>
            </a:r>
            <a:r>
              <a:rPr lang="ko-KR" altLang="en-US" dirty="0"/>
              <a:t>은 </a:t>
            </a:r>
            <a:r>
              <a:rPr lang="en-US" altLang="ko-KR" dirty="0"/>
              <a:t>Preparation, Checkout, build, </a:t>
            </a:r>
            <a:r>
              <a:rPr lang="en-US" altLang="ko-KR" dirty="0" err="1"/>
              <a:t>Docker</a:t>
            </a:r>
            <a:r>
              <a:rPr lang="en-US" altLang="ko-KR" dirty="0"/>
              <a:t> build, </a:t>
            </a:r>
            <a:r>
              <a:rPr lang="en-US" altLang="ko-KR" dirty="0" err="1"/>
              <a:t>Kubernetes</a:t>
            </a:r>
            <a:r>
              <a:rPr lang="en-US" altLang="ko-KR" dirty="0"/>
              <a:t> deploy </a:t>
            </a:r>
            <a:r>
              <a:rPr lang="ko-KR" altLang="en-US" dirty="0"/>
              <a:t>스테이지로 구성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842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스크린샷이(가) 표시된 사진&#10;&#10;자동 생성된 설명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947057"/>
            <a:ext cx="4635500" cy="297179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Jenkins Build job </a:t>
            </a:r>
            <a:r>
              <a:rPr lang="ko-KR" altLang="en-US" dirty="0" smtClean="0"/>
              <a:t>실행 </a:t>
            </a:r>
            <a:r>
              <a:rPr lang="en-US" altLang="ko-KR" dirty="0" smtClean="0"/>
              <a:t>–  (</a:t>
            </a:r>
            <a:r>
              <a:rPr lang="ko-KR" altLang="en-US" dirty="0" smtClean="0"/>
              <a:t>예시</a:t>
            </a:r>
            <a:r>
              <a:rPr lang="en-US" altLang="ko-KR" dirty="0" smtClean="0"/>
              <a:t>) </a:t>
            </a:r>
            <a:r>
              <a:rPr lang="ko-KR" altLang="en-US" dirty="0" smtClean="0"/>
              <a:t>기상청 </a:t>
            </a:r>
            <a:r>
              <a:rPr lang="en-US" altLang="ko-KR" dirty="0" err="1" smtClean="0"/>
              <a:t>visual_map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4"/>
          </p:nvPr>
        </p:nvSpPr>
        <p:spPr>
          <a:xfrm>
            <a:off x="727911" y="4310743"/>
            <a:ext cx="10184400" cy="2220429"/>
          </a:xfrm>
        </p:spPr>
        <p:txBody>
          <a:bodyPr/>
          <a:lstStyle/>
          <a:p>
            <a:r>
              <a:rPr lang="en-US" altLang="ko-KR" dirty="0" err="1" smtClean="0"/>
              <a:t>visual_map</a:t>
            </a:r>
            <a:r>
              <a:rPr lang="en-US" altLang="ko-KR" dirty="0" smtClean="0"/>
              <a:t> </a:t>
            </a:r>
            <a:r>
              <a:rPr lang="ko-KR" altLang="ko-KR" dirty="0"/>
              <a:t>프로젝트를 선택하고</a:t>
            </a:r>
            <a:r>
              <a:rPr lang="en-US" altLang="ko-KR" dirty="0"/>
              <a:t>, </a:t>
            </a:r>
            <a:r>
              <a:rPr lang="en-US" altLang="ko-KR" dirty="0" smtClean="0"/>
              <a:t> Build </a:t>
            </a:r>
            <a:r>
              <a:rPr lang="en-US" altLang="ko-KR" dirty="0"/>
              <a:t>with Parameters</a:t>
            </a:r>
            <a:r>
              <a:rPr lang="ko-KR" altLang="ko-KR" dirty="0"/>
              <a:t>를 선택한 뒤 </a:t>
            </a:r>
            <a:r>
              <a:rPr lang="en-US" altLang="ko-KR" dirty="0"/>
              <a:t>Build </a:t>
            </a:r>
            <a:r>
              <a:rPr lang="ko-KR" altLang="ko-KR" dirty="0" smtClean="0"/>
              <a:t>버</a:t>
            </a:r>
            <a:r>
              <a:rPr lang="ko-KR" altLang="en-US" dirty="0" smtClean="0"/>
              <a:t>튼을 눌러서 실행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ko-KR" dirty="0"/>
          </a:p>
          <a:p>
            <a:r>
              <a:rPr lang="en-US" altLang="ko-KR" dirty="0" smtClean="0"/>
              <a:t>tag </a:t>
            </a:r>
            <a:r>
              <a:rPr lang="ko-KR" altLang="ko-KR" dirty="0" smtClean="0"/>
              <a:t>변수</a:t>
            </a:r>
            <a:r>
              <a:rPr lang="en-US" altLang="ko-KR" dirty="0" smtClean="0"/>
              <a:t>        -  </a:t>
            </a:r>
            <a:r>
              <a:rPr lang="ko-KR" altLang="ko-KR" dirty="0" err="1" smtClean="0"/>
              <a:t>비주얼맵</a:t>
            </a:r>
            <a:r>
              <a:rPr lang="ko-KR" altLang="ko-KR" dirty="0" smtClean="0"/>
              <a:t> </a:t>
            </a:r>
            <a:r>
              <a:rPr lang="ko-KR" altLang="ko-KR" dirty="0"/>
              <a:t>서비스의 컨테이너 이미지에 붙을 태그를 </a:t>
            </a:r>
            <a:r>
              <a:rPr lang="ko-KR" altLang="ko-KR" dirty="0" smtClean="0"/>
              <a:t>의미</a:t>
            </a:r>
            <a:r>
              <a:rPr lang="en-US" altLang="ko-KR" dirty="0" smtClean="0"/>
              <a:t> ( default</a:t>
            </a:r>
            <a:r>
              <a:rPr lang="ko-KR" altLang="ko-KR" dirty="0"/>
              <a:t>는 </a:t>
            </a:r>
            <a:r>
              <a:rPr lang="en-US" altLang="ko-KR" dirty="0"/>
              <a:t>latest</a:t>
            </a:r>
            <a:r>
              <a:rPr lang="ko-KR" altLang="ko-KR" dirty="0"/>
              <a:t>로 지정</a:t>
            </a:r>
            <a:r>
              <a:rPr lang="en-US" altLang="ko-KR" dirty="0"/>
              <a:t> </a:t>
            </a:r>
            <a:r>
              <a:rPr lang="en-US" altLang="ko-KR" dirty="0" smtClean="0"/>
              <a:t> )</a:t>
            </a:r>
            <a:endParaRPr lang="en-US" altLang="ko-KR" dirty="0"/>
          </a:p>
          <a:p>
            <a:r>
              <a:rPr lang="en-US" altLang="ko-KR" dirty="0" smtClean="0"/>
              <a:t>GIT_URL </a:t>
            </a:r>
            <a:r>
              <a:rPr lang="ko-KR" altLang="en-US" dirty="0" smtClean="0"/>
              <a:t>변수 </a:t>
            </a:r>
            <a:r>
              <a:rPr lang="en-US" altLang="ko-KR" dirty="0" smtClean="0"/>
              <a:t>-  Jenkins </a:t>
            </a:r>
            <a:r>
              <a:rPr lang="ko-KR" altLang="ko-KR" dirty="0"/>
              <a:t>서버로 복제할 </a:t>
            </a:r>
            <a:r>
              <a:rPr lang="en-US" altLang="ko-KR" dirty="0" err="1"/>
              <a:t>Gitlab</a:t>
            </a:r>
            <a:r>
              <a:rPr lang="en-US" altLang="ko-KR" dirty="0"/>
              <a:t> </a:t>
            </a:r>
            <a:r>
              <a:rPr lang="ko-KR" altLang="ko-KR" dirty="0" err="1"/>
              <a:t>리포지터리의</a:t>
            </a:r>
            <a:r>
              <a:rPr lang="ko-KR" altLang="ko-KR" dirty="0"/>
              <a:t> </a:t>
            </a:r>
            <a:r>
              <a:rPr lang="en-US" altLang="ko-KR" dirty="0"/>
              <a:t>URL</a:t>
            </a:r>
            <a:r>
              <a:rPr lang="ko-KR" altLang="ko-KR" dirty="0"/>
              <a:t>을 </a:t>
            </a:r>
            <a:r>
              <a:rPr lang="ko-KR" altLang="ko-KR" dirty="0" smtClean="0"/>
              <a:t>의미</a:t>
            </a:r>
            <a:endParaRPr lang="ko-KR" altLang="ko-KR" dirty="0"/>
          </a:p>
          <a:p>
            <a:endParaRPr lang="en-US" altLang="ko-KR" dirty="0"/>
          </a:p>
          <a:p>
            <a:r>
              <a:rPr lang="ko-KR" altLang="ko-KR" dirty="0" err="1" smtClean="0"/>
              <a:t>빌드</a:t>
            </a:r>
            <a:r>
              <a:rPr lang="ko-KR" altLang="en-US" dirty="0" err="1" smtClean="0"/>
              <a:t>에</a:t>
            </a:r>
            <a:r>
              <a:rPr lang="ko-KR" altLang="en-US" dirty="0" smtClean="0"/>
              <a:t> 사용되는 </a:t>
            </a:r>
            <a:r>
              <a:rPr lang="ko-KR" altLang="ko-KR" dirty="0" smtClean="0"/>
              <a:t>이미지의 </a:t>
            </a:r>
            <a:r>
              <a:rPr lang="ko-KR" altLang="ko-KR" dirty="0"/>
              <a:t>이름은 파이프라인 스크립트의 </a:t>
            </a:r>
            <a:r>
              <a:rPr lang="ko-KR" altLang="ko-KR" dirty="0" smtClean="0"/>
              <a:t>환경변수</a:t>
            </a:r>
            <a:r>
              <a:rPr lang="en-US" altLang="ko-KR" dirty="0" smtClean="0"/>
              <a:t> $PUSH_REPO </a:t>
            </a:r>
            <a:r>
              <a:rPr lang="ko-KR" altLang="ko-KR" dirty="0" smtClean="0"/>
              <a:t>에 </a:t>
            </a:r>
            <a:r>
              <a:rPr lang="ko-KR" altLang="ko-KR" dirty="0"/>
              <a:t>정의되어 있으며</a:t>
            </a:r>
            <a:r>
              <a:rPr lang="en-US" altLang="ko-KR" dirty="0"/>
              <a:t>,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Default </a:t>
            </a:r>
            <a:r>
              <a:rPr lang="ko-KR" altLang="ko-KR" dirty="0"/>
              <a:t>값으로 파이프라인 실행을 마치면 </a:t>
            </a:r>
            <a:r>
              <a:rPr lang="ko-KR" altLang="ko-KR" dirty="0" smtClean="0"/>
              <a:t>새로 </a:t>
            </a:r>
            <a:r>
              <a:rPr lang="ko-KR" altLang="ko-KR" dirty="0" err="1"/>
              <a:t>빌드된</a:t>
            </a:r>
            <a:r>
              <a:rPr lang="ko-KR" altLang="ko-KR" dirty="0"/>
              <a:t> 컨테이너 이미지의 이름과 태그는 </a:t>
            </a:r>
            <a:r>
              <a:rPr lang="en-US" altLang="ko-KR" dirty="0"/>
              <a:t>172.20.171.170:5000/offline/ </a:t>
            </a:r>
            <a:r>
              <a:rPr lang="en-US" altLang="ko-KR" dirty="0" err="1"/>
              <a:t>base_image</a:t>
            </a:r>
            <a:r>
              <a:rPr lang="en-US" altLang="ko-KR" dirty="0"/>
              <a:t>/comis5_wildfly:latest </a:t>
            </a:r>
            <a:r>
              <a:rPr lang="ko-KR" altLang="en-US" dirty="0"/>
              <a:t>가 됨</a:t>
            </a:r>
            <a:r>
              <a:rPr lang="en-US" altLang="ko-KR" dirty="0" smtClean="0"/>
              <a:t>.</a:t>
            </a:r>
            <a:endParaRPr lang="ko-KR" altLang="ko-KR" dirty="0"/>
          </a:p>
        </p:txBody>
      </p:sp>
      <p:pic>
        <p:nvPicPr>
          <p:cNvPr id="8" name="Image1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15000" y="947057"/>
            <a:ext cx="5312229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 1"/>
          <p:cNvGrpSpPr/>
          <p:nvPr/>
        </p:nvGrpSpPr>
        <p:grpSpPr>
          <a:xfrm>
            <a:off x="7868880" y="2492896"/>
            <a:ext cx="5146560" cy="715320"/>
            <a:chOff x="7868880" y="2946960"/>
            <a:chExt cx="5146560" cy="715320"/>
          </a:xfrm>
        </p:grpSpPr>
        <p:sp>
          <p:nvSpPr>
            <p:cNvPr id="204" name="CustomShape 2"/>
            <p:cNvSpPr/>
            <p:nvPr/>
          </p:nvSpPr>
          <p:spPr>
            <a:xfrm>
              <a:off x="8811360" y="3008880"/>
              <a:ext cx="4204080" cy="5457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4160" tIns="37080" rIns="74160" bIns="3708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2280" spc="-89" dirty="0">
                  <a:solidFill>
                    <a:srgbClr val="14254B"/>
                  </a:solidFill>
                  <a:latin typeface="Times New Roman"/>
                  <a:ea typeface="DejaVu Sans"/>
                </a:rPr>
                <a:t>Continuous Integration and</a:t>
              </a:r>
              <a:br>
                <a:rPr lang="en-US" altLang="ko-KR" sz="2280" spc="-89" dirty="0">
                  <a:solidFill>
                    <a:srgbClr val="14254B"/>
                  </a:solidFill>
                  <a:latin typeface="Times New Roman"/>
                  <a:ea typeface="DejaVu Sans"/>
                </a:rPr>
              </a:br>
              <a:r>
                <a:rPr lang="en-US" altLang="ko-KR" sz="2280" spc="-89" dirty="0">
                  <a:solidFill>
                    <a:srgbClr val="14254B"/>
                  </a:solidFill>
                  <a:latin typeface="Times New Roman"/>
                  <a:ea typeface="DejaVu Sans"/>
                </a:rPr>
                <a:t>Continuous Deployment</a:t>
              </a:r>
              <a:endParaRPr lang="ko-KR" altLang="en-US" sz="2280" spc="-89" dirty="0">
                <a:solidFill>
                  <a:srgbClr val="14254B"/>
                </a:solidFill>
                <a:latin typeface="Times New Roman"/>
                <a:ea typeface="DejaVu Sans"/>
              </a:endParaRPr>
            </a:p>
          </p:txBody>
        </p:sp>
        <p:grpSp>
          <p:nvGrpSpPr>
            <p:cNvPr id="205" name="Group 3"/>
            <p:cNvGrpSpPr/>
            <p:nvPr/>
          </p:nvGrpSpPr>
          <p:grpSpPr>
            <a:xfrm>
              <a:off x="7868880" y="2946960"/>
              <a:ext cx="939960" cy="715320"/>
              <a:chOff x="7868880" y="2946960"/>
              <a:chExt cx="939960" cy="715320"/>
            </a:xfrm>
          </p:grpSpPr>
          <p:sp>
            <p:nvSpPr>
              <p:cNvPr id="206" name="CustomShape 4"/>
              <p:cNvSpPr/>
              <p:nvPr/>
            </p:nvSpPr>
            <p:spPr>
              <a:xfrm>
                <a:off x="7907760" y="2946960"/>
                <a:ext cx="901080" cy="715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4160" tIns="37080" rIns="74160" bIns="3708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50" b="1" strike="noStrike" spc="-89">
                    <a:solidFill>
                      <a:srgbClr val="0095E1"/>
                    </a:solidFill>
                    <a:latin typeface="Times New Roman"/>
                    <a:ea typeface="DejaVu Sans"/>
                  </a:rPr>
                  <a:t>01</a:t>
                </a:r>
                <a:endParaRPr lang="en-US" sz="3250" b="0" strike="noStrike" spc="-1">
                  <a:latin typeface="Noto Sans CJK KR"/>
                </a:endParaRPr>
              </a:p>
            </p:txBody>
          </p:sp>
          <p:sp>
            <p:nvSpPr>
              <p:cNvPr id="207" name="CustomShape 5"/>
              <p:cNvSpPr/>
              <p:nvPr/>
            </p:nvSpPr>
            <p:spPr>
              <a:xfrm>
                <a:off x="7868880" y="2983680"/>
                <a:ext cx="743760" cy="26640"/>
              </a:xfrm>
              <a:prstGeom prst="rect">
                <a:avLst/>
              </a:prstGeom>
              <a:solidFill>
                <a:srgbClr val="E4E7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grpSp>
        <p:nvGrpSpPr>
          <p:cNvPr id="208" name="Group 6"/>
          <p:cNvGrpSpPr/>
          <p:nvPr/>
        </p:nvGrpSpPr>
        <p:grpSpPr>
          <a:xfrm>
            <a:off x="7868880" y="3618720"/>
            <a:ext cx="5146560" cy="777240"/>
            <a:chOff x="7868880" y="3618720"/>
            <a:chExt cx="5146560" cy="777240"/>
          </a:xfrm>
        </p:grpSpPr>
        <p:sp>
          <p:nvSpPr>
            <p:cNvPr id="209" name="CustomShape 7"/>
            <p:cNvSpPr/>
            <p:nvPr/>
          </p:nvSpPr>
          <p:spPr>
            <a:xfrm>
              <a:off x="8811360" y="3680640"/>
              <a:ext cx="4204080" cy="715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4160" tIns="37080" rIns="74160" bIns="3708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280" b="0" strike="noStrike" spc="-89" dirty="0" err="1">
                  <a:solidFill>
                    <a:srgbClr val="14254B"/>
                  </a:solidFill>
                  <a:latin typeface="Times New Roman"/>
                  <a:ea typeface="DejaVu Sans"/>
                </a:rPr>
                <a:t>CLI에서</a:t>
              </a:r>
              <a:r>
                <a:rPr lang="en-US" sz="2280" b="0" strike="noStrike" spc="-89" dirty="0">
                  <a:solidFill>
                    <a:srgbClr val="14254B"/>
                  </a:solidFill>
                  <a:latin typeface="Times New Roman"/>
                  <a:ea typeface="DejaVu Sans"/>
                </a:rPr>
                <a:t> </a:t>
              </a:r>
              <a:r>
                <a:rPr lang="en-US" sz="2280" b="0" strike="noStrike" spc="-89" dirty="0" err="1">
                  <a:solidFill>
                    <a:srgbClr val="14254B"/>
                  </a:solidFill>
                  <a:latin typeface="Times New Roman"/>
                  <a:ea typeface="DejaVu Sans"/>
                </a:rPr>
                <a:t>상태확인</a:t>
              </a:r>
              <a:endParaRPr lang="en-US" sz="2280" b="0" strike="noStrike" spc="-1" dirty="0">
                <a:latin typeface="Noto Sans CJK KR"/>
              </a:endParaRPr>
            </a:p>
          </p:txBody>
        </p:sp>
        <p:grpSp>
          <p:nvGrpSpPr>
            <p:cNvPr id="210" name="Group 8"/>
            <p:cNvGrpSpPr/>
            <p:nvPr/>
          </p:nvGrpSpPr>
          <p:grpSpPr>
            <a:xfrm>
              <a:off x="7868880" y="3618720"/>
              <a:ext cx="939960" cy="715320"/>
              <a:chOff x="7868880" y="3618720"/>
              <a:chExt cx="939960" cy="715320"/>
            </a:xfrm>
          </p:grpSpPr>
          <p:sp>
            <p:nvSpPr>
              <p:cNvPr id="211" name="CustomShape 9"/>
              <p:cNvSpPr/>
              <p:nvPr/>
            </p:nvSpPr>
            <p:spPr>
              <a:xfrm>
                <a:off x="7907760" y="3618720"/>
                <a:ext cx="901080" cy="715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4160" tIns="37080" rIns="74160" bIns="3708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50" b="1" strike="noStrike" spc="-89">
                    <a:solidFill>
                      <a:srgbClr val="0095E1"/>
                    </a:solidFill>
                    <a:latin typeface="Times New Roman"/>
                    <a:ea typeface="DejaVu Sans"/>
                  </a:rPr>
                  <a:t>02</a:t>
                </a:r>
                <a:endParaRPr lang="en-US" sz="3250" b="0" strike="noStrike" spc="-1">
                  <a:latin typeface="Noto Sans CJK KR"/>
                </a:endParaRPr>
              </a:p>
            </p:txBody>
          </p:sp>
          <p:sp>
            <p:nvSpPr>
              <p:cNvPr id="212" name="CustomShape 10"/>
              <p:cNvSpPr/>
              <p:nvPr/>
            </p:nvSpPr>
            <p:spPr>
              <a:xfrm>
                <a:off x="7868880" y="3655800"/>
                <a:ext cx="743760" cy="26640"/>
              </a:xfrm>
              <a:prstGeom prst="rect">
                <a:avLst/>
              </a:prstGeom>
              <a:solidFill>
                <a:srgbClr val="E4E7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213" name="CustomShape 11"/>
          <p:cNvSpPr/>
          <p:nvPr/>
        </p:nvSpPr>
        <p:spPr>
          <a:xfrm>
            <a:off x="7868880" y="4358880"/>
            <a:ext cx="743760" cy="26640"/>
          </a:xfrm>
          <a:prstGeom prst="rect">
            <a:avLst/>
          </a:prstGeom>
          <a:solidFill>
            <a:srgbClr val="E4E7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14" name="Group 12"/>
          <p:cNvGrpSpPr/>
          <p:nvPr/>
        </p:nvGrpSpPr>
        <p:grpSpPr>
          <a:xfrm>
            <a:off x="7872840" y="4320000"/>
            <a:ext cx="5146560" cy="777240"/>
            <a:chOff x="7872840" y="4320000"/>
            <a:chExt cx="5146560" cy="777240"/>
          </a:xfrm>
        </p:grpSpPr>
        <p:sp>
          <p:nvSpPr>
            <p:cNvPr id="215" name="CustomShape 13"/>
            <p:cNvSpPr/>
            <p:nvPr/>
          </p:nvSpPr>
          <p:spPr>
            <a:xfrm>
              <a:off x="8815320" y="4381920"/>
              <a:ext cx="4204080" cy="715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4160" tIns="37080" rIns="74160" bIns="3708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280" b="0" strike="noStrike" spc="-89" dirty="0">
                  <a:solidFill>
                    <a:srgbClr val="14254B"/>
                  </a:solidFill>
                  <a:latin typeface="Times New Roman"/>
                  <a:ea typeface="DejaVu Sans"/>
                </a:rPr>
                <a:t>Backup and Recovery </a:t>
              </a:r>
              <a:endParaRPr lang="en-US" sz="2280" b="0" strike="noStrike" spc="-1" dirty="0">
                <a:latin typeface="Noto Sans CJK KR"/>
              </a:endParaRPr>
            </a:p>
          </p:txBody>
        </p:sp>
        <p:grpSp>
          <p:nvGrpSpPr>
            <p:cNvPr id="216" name="Group 14"/>
            <p:cNvGrpSpPr/>
            <p:nvPr/>
          </p:nvGrpSpPr>
          <p:grpSpPr>
            <a:xfrm>
              <a:off x="7872840" y="4320000"/>
              <a:ext cx="939960" cy="715320"/>
              <a:chOff x="7872840" y="4320000"/>
              <a:chExt cx="939960" cy="715320"/>
            </a:xfrm>
          </p:grpSpPr>
          <p:sp>
            <p:nvSpPr>
              <p:cNvPr id="217" name="CustomShape 15"/>
              <p:cNvSpPr/>
              <p:nvPr/>
            </p:nvSpPr>
            <p:spPr>
              <a:xfrm>
                <a:off x="7911720" y="4320000"/>
                <a:ext cx="901080" cy="715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74160" tIns="37080" rIns="74160" bIns="3708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250" b="1" strike="noStrike" spc="-89">
                    <a:solidFill>
                      <a:srgbClr val="0095E1"/>
                    </a:solidFill>
                    <a:latin typeface="Times New Roman"/>
                    <a:ea typeface="DejaVu Sans"/>
                  </a:rPr>
                  <a:t>03</a:t>
                </a:r>
                <a:endParaRPr lang="en-US" sz="3250" b="0" strike="noStrike" spc="-1">
                  <a:latin typeface="Noto Sans CJK KR"/>
                </a:endParaRPr>
              </a:p>
            </p:txBody>
          </p:sp>
          <p:sp>
            <p:nvSpPr>
              <p:cNvPr id="218" name="CustomShape 16"/>
              <p:cNvSpPr/>
              <p:nvPr/>
            </p:nvSpPr>
            <p:spPr>
              <a:xfrm>
                <a:off x="7872840" y="4357080"/>
                <a:ext cx="743760" cy="26640"/>
              </a:xfrm>
              <a:prstGeom prst="rect">
                <a:avLst/>
              </a:prstGeom>
              <a:solidFill>
                <a:srgbClr val="E4E7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Jenkins </a:t>
            </a:r>
            <a:r>
              <a:rPr lang="ko-KR" altLang="en-US" dirty="0" err="1" smtClean="0"/>
              <a:t>빌드잡</a:t>
            </a:r>
            <a:r>
              <a:rPr lang="en-US" altLang="ko-KR" dirty="0" smtClean="0"/>
              <a:t> pipeline </a:t>
            </a:r>
            <a:r>
              <a:rPr lang="ko-KR" altLang="en-US" dirty="0" smtClean="0"/>
              <a:t>구성 </a:t>
            </a:r>
            <a:r>
              <a:rPr lang="en-US" altLang="ko-KR" dirty="0"/>
              <a:t>–  (</a:t>
            </a:r>
            <a:r>
              <a:rPr lang="ko-KR" altLang="en-US" dirty="0"/>
              <a:t>예시</a:t>
            </a:r>
            <a:r>
              <a:rPr lang="en-US" altLang="ko-KR" dirty="0"/>
              <a:t>) </a:t>
            </a:r>
            <a:r>
              <a:rPr lang="ko-KR" altLang="en-US" dirty="0"/>
              <a:t>기상청 </a:t>
            </a:r>
            <a:r>
              <a:rPr lang="en-US" altLang="ko-KR" dirty="0" err="1" smtClean="0"/>
              <a:t>Visual_map</a:t>
            </a:r>
            <a:r>
              <a:rPr lang="en-US" altLang="ko-KR" dirty="0" smtClean="0"/>
              <a:t> (1)</a:t>
            </a:r>
            <a:endParaRPr lang="ko-KR" altLang="en-US" dirty="0"/>
          </a:p>
        </p:txBody>
      </p:sp>
      <p:pic>
        <p:nvPicPr>
          <p:cNvPr id="7" name="그림 6" descr="스크린샷이(가) 표시된 사진&#10;&#10;자동 생성된 설명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6" y="936171"/>
            <a:ext cx="6435091" cy="3461658"/>
          </a:xfrm>
          <a:prstGeom prst="rect">
            <a:avLst/>
          </a:prstGeom>
        </p:spPr>
      </p:pic>
      <p:pic>
        <p:nvPicPr>
          <p:cNvPr id="9" name="Image2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87338" y="3592287"/>
            <a:ext cx="7501891" cy="267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Jenkins </a:t>
            </a:r>
            <a:r>
              <a:rPr lang="ko-KR" altLang="en-US" dirty="0" err="1"/>
              <a:t>빌드잡</a:t>
            </a:r>
            <a:r>
              <a:rPr lang="en-US" altLang="ko-KR" dirty="0"/>
              <a:t> pipeline </a:t>
            </a:r>
            <a:r>
              <a:rPr lang="ko-KR" altLang="en-US" dirty="0"/>
              <a:t>구성 </a:t>
            </a:r>
            <a:r>
              <a:rPr lang="en-US" altLang="ko-KR" dirty="0"/>
              <a:t>–  (</a:t>
            </a:r>
            <a:r>
              <a:rPr lang="ko-KR" altLang="en-US" dirty="0"/>
              <a:t>예시</a:t>
            </a:r>
            <a:r>
              <a:rPr lang="en-US" altLang="ko-KR" dirty="0"/>
              <a:t>) </a:t>
            </a:r>
            <a:r>
              <a:rPr lang="ko-KR" altLang="en-US" dirty="0"/>
              <a:t>기상청 </a:t>
            </a:r>
            <a:r>
              <a:rPr lang="en-US" altLang="ko-KR" dirty="0" err="1"/>
              <a:t>Visual_map</a:t>
            </a:r>
            <a:r>
              <a:rPr lang="en-US" altLang="ko-KR" dirty="0"/>
              <a:t> 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 err="1" smtClean="0"/>
              <a:t>jenkins</a:t>
            </a:r>
            <a:r>
              <a:rPr lang="en-US" altLang="ko-KR" dirty="0" smtClean="0"/>
              <a:t> pipeline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>
          <a:xfrm>
            <a:off x="727911" y="1614623"/>
            <a:ext cx="10016289" cy="5014777"/>
          </a:xfrm>
          <a:solidFill>
            <a:schemeClr val="tx1"/>
          </a:solidFill>
        </p:spPr>
        <p:txBody>
          <a:bodyPr lIns="0"/>
          <a:lstStyle/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pipeline 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agent any</a:t>
            </a:r>
          </a:p>
          <a:p>
            <a:pPr marL="0" indent="0">
              <a:buNone/>
            </a:pPr>
            <a:r>
              <a:rPr lang="en-US" altLang="ko-KR" b="1" i="1" dirty="0">
                <a:solidFill>
                  <a:srgbClr val="FF0000"/>
                </a:solidFill>
              </a:rPr>
              <a:t>    parameters 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string(name: 'tag', </a:t>
            </a:r>
            <a:r>
              <a:rPr lang="en-US" altLang="ko-KR" dirty="0" err="1">
                <a:solidFill>
                  <a:schemeClr val="bg1"/>
                </a:solidFill>
              </a:rPr>
              <a:t>defaultValue</a:t>
            </a:r>
            <a:r>
              <a:rPr lang="en-US" altLang="ko-KR" dirty="0">
                <a:solidFill>
                  <a:schemeClr val="bg1"/>
                </a:solidFill>
              </a:rPr>
              <a:t>: 'latest', description: 'tag {YYYYMMDD}{HHMMSS}')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string(name: 'GIT_URL', </a:t>
            </a:r>
            <a:r>
              <a:rPr lang="en-US" altLang="ko-KR" dirty="0" err="1">
                <a:solidFill>
                  <a:schemeClr val="bg1"/>
                </a:solidFill>
              </a:rPr>
              <a:t>defaultValue</a:t>
            </a:r>
            <a:r>
              <a:rPr lang="en-US" altLang="ko-KR" dirty="0">
                <a:solidFill>
                  <a:schemeClr val="bg1"/>
                </a:solidFill>
              </a:rPr>
              <a:t>: 'http://172.20.86.34/root/</a:t>
            </a:r>
            <a:r>
              <a:rPr lang="en-US" altLang="ko-KR" dirty="0" err="1">
                <a:solidFill>
                  <a:schemeClr val="bg1"/>
                </a:solidFill>
              </a:rPr>
              <a:t>homepage_visualmap.git</a:t>
            </a:r>
            <a:r>
              <a:rPr lang="en-US" altLang="ko-KR" dirty="0">
                <a:solidFill>
                  <a:schemeClr val="bg1"/>
                </a:solidFill>
              </a:rPr>
              <a:t>', description: 'GIT_URL')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</a:t>
            </a:r>
            <a:r>
              <a:rPr lang="en-US" altLang="ko-KR" dirty="0" err="1">
                <a:solidFill>
                  <a:schemeClr val="bg1"/>
                </a:solidFill>
              </a:rPr>
              <a:t>booleanParam</a:t>
            </a:r>
            <a:r>
              <a:rPr lang="en-US" altLang="ko-KR" dirty="0">
                <a:solidFill>
                  <a:schemeClr val="bg1"/>
                </a:solidFill>
              </a:rPr>
              <a:t>(name: 'VERBOSE', </a:t>
            </a:r>
            <a:r>
              <a:rPr lang="en-US" altLang="ko-KR" dirty="0" err="1">
                <a:solidFill>
                  <a:schemeClr val="bg1"/>
                </a:solidFill>
              </a:rPr>
              <a:t>defaultValue</a:t>
            </a:r>
            <a:r>
              <a:rPr lang="en-US" altLang="ko-KR" dirty="0">
                <a:solidFill>
                  <a:schemeClr val="bg1"/>
                </a:solidFill>
              </a:rPr>
              <a:t>: false, description: '')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r>
              <a:rPr lang="en-US" altLang="ko-KR" b="1" i="1" dirty="0">
                <a:solidFill>
                  <a:srgbClr val="FF0000"/>
                </a:solidFill>
              </a:rPr>
              <a:t>    environment 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GIT_BUSINESS_CD = 'master'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GITLAB_CREDENTIAL_ID = '</a:t>
            </a:r>
            <a:r>
              <a:rPr lang="en-US" altLang="ko-KR" dirty="0" err="1">
                <a:solidFill>
                  <a:schemeClr val="bg1"/>
                </a:solidFill>
              </a:rPr>
              <a:t>superuser</a:t>
            </a:r>
            <a:r>
              <a:rPr lang="en-US" altLang="ko-KR" dirty="0">
                <a:solidFill>
                  <a:schemeClr val="bg1"/>
                </a:solidFill>
              </a:rPr>
              <a:t>'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IMAGE_REGISTRY = '172.20.171.170:5000'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SYSTEM_CODE = 'offline'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SVC_CODE = '</a:t>
            </a:r>
            <a:r>
              <a:rPr lang="en-US" altLang="ko-KR" dirty="0" err="1">
                <a:solidFill>
                  <a:schemeClr val="bg1"/>
                </a:solidFill>
              </a:rPr>
              <a:t>base_image</a:t>
            </a:r>
            <a:r>
              <a:rPr lang="en-US" altLang="ko-KR" dirty="0">
                <a:solidFill>
                  <a:schemeClr val="bg1"/>
                </a:solidFill>
              </a:rPr>
              <a:t>/comis5_wildfly'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IMAGE_REPO = "${IMAGE_REGISTRY}/${SYSTEM_CODE}/${SVC_CODE}"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DOCKER_USERNAME = 'admin'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DOCKER_PASSWORD = 'admin123'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VERBOSE_FLAG = '-q'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}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Jenkins </a:t>
            </a:r>
            <a:r>
              <a:rPr lang="ko-KR" altLang="en-US" dirty="0" err="1"/>
              <a:t>빌드잡</a:t>
            </a:r>
            <a:r>
              <a:rPr lang="en-US" altLang="ko-KR" dirty="0"/>
              <a:t> pipeline </a:t>
            </a:r>
            <a:r>
              <a:rPr lang="ko-KR" altLang="en-US" dirty="0"/>
              <a:t>구성 </a:t>
            </a:r>
            <a:r>
              <a:rPr lang="en-US" altLang="ko-KR" dirty="0"/>
              <a:t>–  (</a:t>
            </a:r>
            <a:r>
              <a:rPr lang="ko-KR" altLang="en-US" dirty="0"/>
              <a:t>예시</a:t>
            </a:r>
            <a:r>
              <a:rPr lang="en-US" altLang="ko-KR" dirty="0"/>
              <a:t>) </a:t>
            </a:r>
            <a:r>
              <a:rPr lang="ko-KR" altLang="en-US" dirty="0"/>
              <a:t>기상청 </a:t>
            </a:r>
            <a:r>
              <a:rPr lang="en-US" altLang="ko-KR" dirty="0" err="1"/>
              <a:t>Visual_map</a:t>
            </a:r>
            <a:r>
              <a:rPr lang="en-US" altLang="ko-KR" dirty="0"/>
              <a:t> </a:t>
            </a:r>
            <a:r>
              <a:rPr lang="en-US" altLang="ko-KR" dirty="0" smtClean="0"/>
              <a:t>(3)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 err="1" smtClean="0"/>
              <a:t>jenkins</a:t>
            </a:r>
            <a:r>
              <a:rPr lang="en-US" altLang="ko-KR" dirty="0" smtClean="0"/>
              <a:t> pipeline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>
          <a:xfrm>
            <a:off x="727911" y="1614623"/>
            <a:ext cx="10005403" cy="5014777"/>
          </a:xfrm>
          <a:solidFill>
            <a:schemeClr val="tx1"/>
          </a:solidFill>
        </p:spPr>
        <p:txBody>
          <a:bodyPr lIns="0"/>
          <a:lstStyle/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stages{</a:t>
            </a:r>
          </a:p>
          <a:p>
            <a:pPr marL="0" indent="0">
              <a:buNone/>
            </a:pPr>
            <a:r>
              <a:rPr lang="en-US" altLang="ko-KR" b="1" i="1" dirty="0" smtClean="0">
                <a:solidFill>
                  <a:srgbClr val="FF0000"/>
                </a:solidFill>
              </a:rPr>
              <a:t>        stage('Preparation') { // for display purposes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            steps{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                </a:t>
            </a:r>
            <a:r>
              <a:rPr lang="en-US" altLang="ko-KR" dirty="0">
                <a:solidFill>
                  <a:schemeClr val="bg1"/>
                </a:solidFill>
              </a:rPr>
              <a:t>script{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    </a:t>
            </a:r>
            <a:r>
              <a:rPr lang="en-US" altLang="ko-KR" dirty="0" err="1">
                <a:solidFill>
                  <a:schemeClr val="bg1"/>
                </a:solidFill>
              </a:rPr>
              <a:t>env.ymd</a:t>
            </a:r>
            <a:r>
              <a:rPr lang="en-US" altLang="ko-KR" dirty="0">
                <a:solidFill>
                  <a:schemeClr val="bg1"/>
                </a:solidFill>
              </a:rPr>
              <a:t> = </a:t>
            </a:r>
            <a:r>
              <a:rPr lang="en-US" altLang="ko-KR" dirty="0" err="1">
                <a:solidFill>
                  <a:schemeClr val="bg1"/>
                </a:solidFill>
              </a:rPr>
              <a:t>sh</a:t>
            </a:r>
            <a:r>
              <a:rPr lang="en-US" altLang="ko-KR" dirty="0">
                <a:solidFill>
                  <a:schemeClr val="bg1"/>
                </a:solidFill>
              </a:rPr>
              <a:t> (</a:t>
            </a:r>
            <a:r>
              <a:rPr lang="en-US" altLang="ko-KR" dirty="0" err="1">
                <a:solidFill>
                  <a:schemeClr val="bg1"/>
                </a:solidFill>
              </a:rPr>
              <a:t>returnStdout</a:t>
            </a:r>
            <a:r>
              <a:rPr lang="en-US" altLang="ko-KR" dirty="0">
                <a:solidFill>
                  <a:schemeClr val="bg1"/>
                </a:solidFill>
              </a:rPr>
              <a:t>: true, script: ''' echo `date '+%</a:t>
            </a:r>
            <a:r>
              <a:rPr lang="en-US" altLang="ko-KR" dirty="0" err="1">
                <a:solidFill>
                  <a:schemeClr val="bg1"/>
                </a:solidFill>
              </a:rPr>
              <a:t>Y%m%d</a:t>
            </a:r>
            <a:r>
              <a:rPr lang="en-US" altLang="ko-KR" dirty="0">
                <a:solidFill>
                  <a:schemeClr val="bg1"/>
                </a:solidFill>
              </a:rPr>
              <a:t>-%H%M%S'` ''')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echo("</a:t>
            </a:r>
            <a:r>
              <a:rPr lang="en-US" altLang="ko-KR" dirty="0" err="1">
                <a:solidFill>
                  <a:schemeClr val="bg1"/>
                </a:solidFill>
              </a:rPr>
              <a:t>params</a:t>
            </a:r>
            <a:r>
              <a:rPr lang="en-US" altLang="ko-KR" dirty="0">
                <a:solidFill>
                  <a:schemeClr val="bg1"/>
                </a:solidFill>
              </a:rPr>
              <a:t> : ${</a:t>
            </a:r>
            <a:r>
              <a:rPr lang="en-US" altLang="ko-KR" dirty="0" err="1">
                <a:solidFill>
                  <a:schemeClr val="bg1"/>
                </a:solidFill>
              </a:rPr>
              <a:t>env.ymd</a:t>
            </a:r>
            <a:r>
              <a:rPr lang="en-US" altLang="ko-KR" dirty="0">
                <a:solidFill>
                  <a:schemeClr val="bg1"/>
                </a:solidFill>
              </a:rPr>
              <a:t>} " + </a:t>
            </a:r>
            <a:r>
              <a:rPr lang="en-US" altLang="ko-KR" dirty="0" err="1">
                <a:solidFill>
                  <a:schemeClr val="bg1"/>
                </a:solidFill>
              </a:rPr>
              <a:t>params.tag</a:t>
            </a:r>
            <a:r>
              <a:rPr lang="en-US" altLang="ko-KR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}</a:t>
            </a:r>
          </a:p>
          <a:p>
            <a:pPr marL="0" indent="0">
              <a:buNone/>
            </a:pPr>
            <a:r>
              <a:rPr lang="en-US" altLang="ko-KR" b="1" i="1" dirty="0">
                <a:solidFill>
                  <a:srgbClr val="FF0000"/>
                </a:solidFill>
              </a:rPr>
              <a:t>        stage('Checkout') 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steps{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</a:t>
            </a:r>
            <a:r>
              <a:rPr lang="en-US" altLang="ko-KR" dirty="0" err="1">
                <a:solidFill>
                  <a:schemeClr val="bg1"/>
                </a:solidFill>
              </a:rPr>
              <a:t>git</a:t>
            </a:r>
            <a:r>
              <a:rPr lang="en-US" altLang="ko-KR" dirty="0">
                <a:solidFill>
                  <a:schemeClr val="bg1"/>
                </a:solidFill>
              </a:rPr>
              <a:t>(branch: "${</a:t>
            </a:r>
            <a:r>
              <a:rPr lang="en-US" altLang="ko-KR" dirty="0" err="1">
                <a:solidFill>
                  <a:schemeClr val="bg1"/>
                </a:solidFill>
              </a:rPr>
              <a:t>env.GIT_BUSINESS_CD</a:t>
            </a:r>
            <a:r>
              <a:rPr lang="en-US" altLang="ko-KR" dirty="0">
                <a:solidFill>
                  <a:schemeClr val="bg1"/>
                </a:solidFill>
              </a:rPr>
              <a:t>}", </a:t>
            </a:r>
            <a:r>
              <a:rPr lang="en-US" altLang="ko-KR" dirty="0" err="1">
                <a:solidFill>
                  <a:schemeClr val="bg1"/>
                </a:solidFill>
              </a:rPr>
              <a:t>credentialsId</a:t>
            </a:r>
            <a:r>
              <a:rPr lang="en-US" altLang="ko-KR" dirty="0">
                <a:solidFill>
                  <a:schemeClr val="bg1"/>
                </a:solidFill>
              </a:rPr>
              <a:t>: "${</a:t>
            </a:r>
            <a:r>
              <a:rPr lang="en-US" altLang="ko-KR" dirty="0" err="1">
                <a:solidFill>
                  <a:schemeClr val="bg1"/>
                </a:solidFill>
              </a:rPr>
              <a:t>env.GITLAB_CREDENTIAL_ID</a:t>
            </a:r>
            <a:r>
              <a:rPr lang="en-US" altLang="ko-KR" dirty="0">
                <a:solidFill>
                  <a:schemeClr val="bg1"/>
                </a:solidFill>
              </a:rPr>
              <a:t>}", url: </a:t>
            </a:r>
            <a:r>
              <a:rPr lang="en-US" altLang="ko-KR" dirty="0" err="1">
                <a:solidFill>
                  <a:schemeClr val="bg1"/>
                </a:solidFill>
              </a:rPr>
              <a:t>params.GIT_URL</a:t>
            </a:r>
            <a:r>
              <a:rPr lang="en-US" altLang="ko-KR" dirty="0">
                <a:solidFill>
                  <a:schemeClr val="bg1"/>
                </a:solidFill>
              </a:rPr>
              <a:t>, </a:t>
            </a:r>
            <a:r>
              <a:rPr lang="en-US" altLang="ko-KR" dirty="0" err="1">
                <a:solidFill>
                  <a:schemeClr val="bg1"/>
                </a:solidFill>
              </a:rPr>
              <a:t>changelog</a:t>
            </a:r>
            <a:r>
              <a:rPr lang="en-US" altLang="ko-KR" dirty="0">
                <a:solidFill>
                  <a:schemeClr val="bg1"/>
                </a:solidFill>
              </a:rPr>
              <a:t>: false, poll: false)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}        </a:t>
            </a:r>
          </a:p>
          <a:p>
            <a:pPr marL="0" indent="0">
              <a:buNone/>
            </a:pPr>
            <a:r>
              <a:rPr lang="en-US" altLang="ko-KR" b="1" i="1" dirty="0">
                <a:solidFill>
                  <a:srgbClr val="FF0000"/>
                </a:solidFill>
              </a:rPr>
              <a:t>        stage('Build') 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steps{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</a:t>
            </a:r>
            <a:r>
              <a:rPr lang="en-US" altLang="ko-KR" dirty="0" err="1">
                <a:solidFill>
                  <a:schemeClr val="bg1"/>
                </a:solidFill>
              </a:rPr>
              <a:t>sh</a:t>
            </a:r>
            <a:r>
              <a:rPr lang="en-US" altLang="ko-KR" dirty="0">
                <a:solidFill>
                  <a:schemeClr val="bg1"/>
                </a:solidFill>
              </a:rPr>
              <a:t> '</a:t>
            </a:r>
            <a:r>
              <a:rPr lang="en-US" altLang="ko-KR" dirty="0" err="1">
                <a:solidFill>
                  <a:schemeClr val="bg1"/>
                </a:solidFill>
              </a:rPr>
              <a:t>mvn</a:t>
            </a:r>
            <a:r>
              <a:rPr lang="en-US" altLang="ko-KR" dirty="0">
                <a:solidFill>
                  <a:schemeClr val="bg1"/>
                </a:solidFill>
              </a:rPr>
              <a:t> clean package'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}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Jenkins </a:t>
            </a:r>
            <a:r>
              <a:rPr lang="ko-KR" altLang="en-US" dirty="0" err="1"/>
              <a:t>빌드잡</a:t>
            </a:r>
            <a:r>
              <a:rPr lang="en-US" altLang="ko-KR" dirty="0"/>
              <a:t> pipeline </a:t>
            </a:r>
            <a:r>
              <a:rPr lang="ko-KR" altLang="en-US" dirty="0"/>
              <a:t>구성 </a:t>
            </a:r>
            <a:r>
              <a:rPr lang="en-US" altLang="ko-KR" dirty="0"/>
              <a:t>–  (</a:t>
            </a:r>
            <a:r>
              <a:rPr lang="ko-KR" altLang="en-US" dirty="0"/>
              <a:t>예시</a:t>
            </a:r>
            <a:r>
              <a:rPr lang="en-US" altLang="ko-KR" dirty="0"/>
              <a:t>) </a:t>
            </a:r>
            <a:r>
              <a:rPr lang="ko-KR" altLang="en-US" dirty="0"/>
              <a:t>기상청 </a:t>
            </a:r>
            <a:r>
              <a:rPr lang="en-US" altLang="ko-KR" dirty="0" err="1"/>
              <a:t>Visual_map</a:t>
            </a:r>
            <a:r>
              <a:rPr lang="en-US" altLang="ko-KR" dirty="0"/>
              <a:t> </a:t>
            </a:r>
            <a:r>
              <a:rPr lang="en-US" altLang="ko-KR" dirty="0" smtClean="0"/>
              <a:t>(4)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 err="1" smtClean="0"/>
              <a:t>jenkins</a:t>
            </a:r>
            <a:r>
              <a:rPr lang="en-US" altLang="ko-KR" dirty="0" smtClean="0"/>
              <a:t> pipeline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>
          <a:xfrm>
            <a:off x="727910" y="1614624"/>
            <a:ext cx="10016289" cy="4905920"/>
          </a:xfrm>
          <a:solidFill>
            <a:schemeClr val="tx1"/>
          </a:solidFill>
        </p:spPr>
        <p:txBody>
          <a:bodyPr lIns="0"/>
          <a:lstStyle/>
          <a:p>
            <a:pPr marL="0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        stage('</a:t>
            </a:r>
            <a:r>
              <a:rPr lang="en-US" altLang="ko-KR" dirty="0" err="1">
                <a:solidFill>
                  <a:srgbClr val="FF0000"/>
                </a:solidFill>
              </a:rPr>
              <a:t>Docker</a:t>
            </a:r>
            <a:r>
              <a:rPr lang="en-US" altLang="ko-KR" dirty="0">
                <a:solidFill>
                  <a:srgbClr val="FF0000"/>
                </a:solidFill>
              </a:rPr>
              <a:t> build') 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steps{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script 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    </a:t>
            </a:r>
            <a:r>
              <a:rPr lang="en-US" altLang="ko-KR" dirty="0" err="1">
                <a:solidFill>
                  <a:schemeClr val="bg1"/>
                </a:solidFill>
              </a:rPr>
              <a:t>env.IMAGE_TAG</a:t>
            </a:r>
            <a:r>
              <a:rPr lang="en-US" altLang="ko-KR" dirty="0">
                <a:solidFill>
                  <a:schemeClr val="bg1"/>
                </a:solidFill>
              </a:rPr>
              <a:t> = "${</a:t>
            </a:r>
            <a:r>
              <a:rPr lang="en-US" altLang="ko-KR" dirty="0" err="1">
                <a:solidFill>
                  <a:schemeClr val="bg1"/>
                </a:solidFill>
              </a:rPr>
              <a:t>params.tag</a:t>
            </a:r>
            <a:r>
              <a:rPr lang="en-US" altLang="ko-KR" dirty="0">
                <a:solidFill>
                  <a:schemeClr val="bg1"/>
                </a:solidFill>
              </a:rPr>
              <a:t>}"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    </a:t>
            </a:r>
            <a:r>
              <a:rPr lang="en-US" altLang="ko-KR" dirty="0" err="1">
                <a:solidFill>
                  <a:schemeClr val="bg1"/>
                </a:solidFill>
              </a:rPr>
              <a:t>env.IMAGE_LOC</a:t>
            </a:r>
            <a:r>
              <a:rPr lang="en-US" altLang="ko-KR" dirty="0">
                <a:solidFill>
                  <a:schemeClr val="bg1"/>
                </a:solidFill>
              </a:rPr>
              <a:t> = </a:t>
            </a:r>
            <a:r>
              <a:rPr lang="en-US" altLang="ko-KR" dirty="0" err="1">
                <a:solidFill>
                  <a:schemeClr val="bg1"/>
                </a:solidFill>
              </a:rPr>
              <a:t>env.IMAGE_REPO</a:t>
            </a:r>
            <a:r>
              <a:rPr lang="en-US" altLang="ko-KR" dirty="0">
                <a:solidFill>
                  <a:schemeClr val="bg1"/>
                </a:solidFill>
              </a:rPr>
              <a:t> + ':' + </a:t>
            </a:r>
            <a:r>
              <a:rPr lang="en-US" altLang="ko-KR" dirty="0" err="1">
                <a:solidFill>
                  <a:schemeClr val="bg1"/>
                </a:solidFill>
              </a:rPr>
              <a:t>env.IMAGE_TAG</a:t>
            </a:r>
            <a:endParaRPr lang="en-US" altLang="ko-K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}</a:t>
            </a:r>
          </a:p>
          <a:p>
            <a:pPr marL="0" indent="0">
              <a:buNone/>
            </a:pPr>
            <a:endParaRPr lang="en-US" altLang="ko-K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</a:t>
            </a:r>
            <a:r>
              <a:rPr lang="en-US" altLang="ko-KR" dirty="0" err="1">
                <a:solidFill>
                  <a:schemeClr val="bg1"/>
                </a:solidFill>
              </a:rPr>
              <a:t>sh</a:t>
            </a:r>
            <a:r>
              <a:rPr lang="en-US" altLang="ko-KR" dirty="0">
                <a:solidFill>
                  <a:schemeClr val="bg1"/>
                </a:solidFill>
              </a:rPr>
              <a:t> "</a:t>
            </a:r>
            <a:r>
              <a:rPr lang="en-US" altLang="ko-KR" dirty="0" err="1">
                <a:solidFill>
                  <a:schemeClr val="bg1"/>
                </a:solidFill>
              </a:rPr>
              <a:t>rm</a:t>
            </a:r>
            <a:r>
              <a:rPr lang="en-US" altLang="ko-KR" dirty="0">
                <a:solidFill>
                  <a:schemeClr val="bg1"/>
                </a:solidFill>
              </a:rPr>
              <a:t> -</a:t>
            </a:r>
            <a:r>
              <a:rPr lang="en-US" altLang="ko-KR" dirty="0" err="1">
                <a:solidFill>
                  <a:schemeClr val="bg1"/>
                </a:solidFill>
              </a:rPr>
              <a:t>rf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docker</a:t>
            </a:r>
            <a:r>
              <a:rPr lang="en-US" altLang="ko-KR" dirty="0">
                <a:solidFill>
                  <a:schemeClr val="bg1"/>
                </a:solidFill>
              </a:rPr>
              <a:t>"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</a:t>
            </a:r>
            <a:r>
              <a:rPr lang="en-US" altLang="ko-KR" dirty="0" err="1">
                <a:solidFill>
                  <a:schemeClr val="bg1"/>
                </a:solidFill>
              </a:rPr>
              <a:t>sh</a:t>
            </a:r>
            <a:r>
              <a:rPr lang="en-US" altLang="ko-KR" dirty="0">
                <a:solidFill>
                  <a:schemeClr val="bg1"/>
                </a:solidFill>
              </a:rPr>
              <a:t> "</a:t>
            </a:r>
            <a:r>
              <a:rPr lang="en-US" altLang="ko-KR" dirty="0" err="1">
                <a:solidFill>
                  <a:schemeClr val="bg1"/>
                </a:solidFill>
              </a:rPr>
              <a:t>mkdir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docker</a:t>
            </a:r>
            <a:r>
              <a:rPr lang="en-US" altLang="ko-KR" dirty="0">
                <a:solidFill>
                  <a:schemeClr val="bg1"/>
                </a:solidFill>
              </a:rPr>
              <a:t>"</a:t>
            </a:r>
          </a:p>
          <a:p>
            <a:pPr marL="0" indent="0">
              <a:buNone/>
            </a:pPr>
            <a:endParaRPr lang="en-US" altLang="ko-K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</a:t>
            </a:r>
            <a:r>
              <a:rPr lang="en-US" altLang="ko-KR" dirty="0" err="1">
                <a:solidFill>
                  <a:schemeClr val="bg1"/>
                </a:solidFill>
              </a:rPr>
              <a:t>sh</a:t>
            </a:r>
            <a:r>
              <a:rPr lang="en-US" altLang="ko-KR" dirty="0">
                <a:solidFill>
                  <a:schemeClr val="bg1"/>
                </a:solidFill>
              </a:rPr>
              <a:t> "</a:t>
            </a:r>
            <a:r>
              <a:rPr lang="en-US" altLang="ko-KR" dirty="0" err="1">
                <a:solidFill>
                  <a:schemeClr val="bg1"/>
                </a:solidFill>
              </a:rPr>
              <a:t>cp</a:t>
            </a:r>
            <a:r>
              <a:rPr lang="en-US" altLang="ko-KR" dirty="0">
                <a:solidFill>
                  <a:schemeClr val="bg1"/>
                </a:solidFill>
              </a:rPr>
              <a:t> target/.war </a:t>
            </a:r>
            <a:r>
              <a:rPr lang="en-US" altLang="ko-KR" dirty="0" err="1">
                <a:solidFill>
                  <a:schemeClr val="bg1"/>
                </a:solidFill>
              </a:rPr>
              <a:t>docker</a:t>
            </a:r>
            <a:r>
              <a:rPr lang="en-US" altLang="ko-KR" dirty="0">
                <a:solidFill>
                  <a:schemeClr val="bg1"/>
                </a:solidFill>
              </a:rPr>
              <a:t>/</a:t>
            </a:r>
            <a:r>
              <a:rPr lang="en-US" altLang="ko-KR" dirty="0" err="1">
                <a:solidFill>
                  <a:schemeClr val="bg1"/>
                </a:solidFill>
              </a:rPr>
              <a:t>visual_map.war</a:t>
            </a:r>
            <a:r>
              <a:rPr lang="en-US" altLang="ko-KR" dirty="0">
                <a:solidFill>
                  <a:schemeClr val="bg1"/>
                </a:solidFill>
              </a:rPr>
              <a:t>"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</a:t>
            </a:r>
            <a:r>
              <a:rPr lang="en-US" altLang="ko-KR" dirty="0" err="1">
                <a:solidFill>
                  <a:schemeClr val="bg1"/>
                </a:solidFill>
              </a:rPr>
              <a:t>sh</a:t>
            </a:r>
            <a:r>
              <a:rPr lang="en-US" altLang="ko-KR" dirty="0">
                <a:solidFill>
                  <a:schemeClr val="bg1"/>
                </a:solidFill>
              </a:rPr>
              <a:t> "</a:t>
            </a:r>
            <a:r>
              <a:rPr lang="en-US" altLang="ko-KR" dirty="0" err="1">
                <a:solidFill>
                  <a:schemeClr val="bg1"/>
                </a:solidFill>
              </a:rPr>
              <a:t>cp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src</a:t>
            </a:r>
            <a:r>
              <a:rPr lang="en-US" altLang="ko-KR" dirty="0">
                <a:solidFill>
                  <a:schemeClr val="bg1"/>
                </a:solidFill>
              </a:rPr>
              <a:t>/main/resources/</a:t>
            </a:r>
            <a:r>
              <a:rPr lang="en-US" altLang="ko-KR" dirty="0" err="1">
                <a:solidFill>
                  <a:schemeClr val="bg1"/>
                </a:solidFill>
              </a:rPr>
              <a:t>Dockerfile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docker</a:t>
            </a:r>
            <a:r>
              <a:rPr lang="en-US" altLang="ko-KR" dirty="0">
                <a:solidFill>
                  <a:schemeClr val="bg1"/>
                </a:solidFill>
              </a:rPr>
              <a:t>/"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</a:t>
            </a:r>
            <a:r>
              <a:rPr lang="en-US" altLang="ko-KR" dirty="0" err="1">
                <a:solidFill>
                  <a:schemeClr val="bg1"/>
                </a:solidFill>
              </a:rPr>
              <a:t>sh</a:t>
            </a:r>
            <a:r>
              <a:rPr lang="en-US" altLang="ko-KR" dirty="0">
                <a:solidFill>
                  <a:schemeClr val="bg1"/>
                </a:solidFill>
              </a:rPr>
              <a:t> "</a:t>
            </a:r>
            <a:r>
              <a:rPr lang="en-US" altLang="ko-KR" dirty="0" err="1">
                <a:solidFill>
                  <a:schemeClr val="bg1"/>
                </a:solidFill>
              </a:rPr>
              <a:t>cp</a:t>
            </a:r>
            <a:r>
              <a:rPr lang="en-US" altLang="ko-KR" dirty="0">
                <a:solidFill>
                  <a:schemeClr val="bg1"/>
                </a:solidFill>
              </a:rPr>
              <a:t> src/main/resources/wboot.sh </a:t>
            </a:r>
            <a:r>
              <a:rPr lang="en-US" altLang="ko-KR" dirty="0" err="1">
                <a:solidFill>
                  <a:schemeClr val="bg1"/>
                </a:solidFill>
              </a:rPr>
              <a:t>docker</a:t>
            </a:r>
            <a:r>
              <a:rPr lang="en-US" altLang="ko-KR" dirty="0">
                <a:solidFill>
                  <a:schemeClr val="bg1"/>
                </a:solidFill>
              </a:rPr>
              <a:t>/"</a:t>
            </a:r>
          </a:p>
          <a:p>
            <a:pPr marL="0" indent="0">
              <a:buNone/>
            </a:pPr>
            <a:endParaRPr lang="en-US" altLang="ko-K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</a:t>
            </a:r>
            <a:r>
              <a:rPr lang="en-US" altLang="ko-KR" dirty="0" err="1">
                <a:solidFill>
                  <a:schemeClr val="bg1"/>
                </a:solidFill>
              </a:rPr>
              <a:t>sh</a:t>
            </a:r>
            <a:r>
              <a:rPr lang="en-US" altLang="ko-KR" dirty="0">
                <a:solidFill>
                  <a:schemeClr val="bg1"/>
                </a:solidFill>
              </a:rPr>
              <a:t> "</a:t>
            </a:r>
            <a:r>
              <a:rPr lang="en-US" altLang="ko-KR" dirty="0" err="1">
                <a:solidFill>
                  <a:schemeClr val="bg1"/>
                </a:solidFill>
              </a:rPr>
              <a:t>chmod</a:t>
            </a:r>
            <a:r>
              <a:rPr lang="en-US" altLang="ko-KR" dirty="0">
                <a:solidFill>
                  <a:schemeClr val="bg1"/>
                </a:solidFill>
              </a:rPr>
              <a:t> -R 775 </a:t>
            </a:r>
            <a:r>
              <a:rPr lang="en-US" altLang="ko-KR" dirty="0" err="1">
                <a:solidFill>
                  <a:schemeClr val="bg1"/>
                </a:solidFill>
              </a:rPr>
              <a:t>docker</a:t>
            </a:r>
            <a:r>
              <a:rPr lang="en-US" altLang="ko-KR" dirty="0">
                <a:solidFill>
                  <a:schemeClr val="bg1"/>
                </a:solidFill>
              </a:rPr>
              <a:t>“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</a:t>
            </a:r>
            <a:r>
              <a:rPr lang="en-US" altLang="ko-KR" dirty="0" err="1">
                <a:solidFill>
                  <a:schemeClr val="bg1"/>
                </a:solidFill>
              </a:rPr>
              <a:t>dir</a:t>
            </a:r>
            <a:r>
              <a:rPr lang="en-US" altLang="ko-KR" dirty="0">
                <a:solidFill>
                  <a:schemeClr val="bg1"/>
                </a:solidFill>
              </a:rPr>
              <a:t>('</a:t>
            </a:r>
            <a:r>
              <a:rPr lang="en-US" altLang="ko-KR" dirty="0" err="1">
                <a:solidFill>
                  <a:schemeClr val="bg1"/>
                </a:solidFill>
              </a:rPr>
              <a:t>docker</a:t>
            </a:r>
            <a:r>
              <a:rPr lang="en-US" altLang="ko-KR" dirty="0">
                <a:solidFill>
                  <a:schemeClr val="bg1"/>
                </a:solidFill>
              </a:rPr>
              <a:t>') 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    </a:t>
            </a:r>
            <a:r>
              <a:rPr lang="en-US" altLang="ko-KR" dirty="0" err="1">
                <a:solidFill>
                  <a:schemeClr val="bg1"/>
                </a:solidFill>
              </a:rPr>
              <a:t>sh</a:t>
            </a:r>
            <a:r>
              <a:rPr lang="en-US" altLang="ko-KR" dirty="0">
                <a:solidFill>
                  <a:schemeClr val="bg1"/>
                </a:solidFill>
              </a:rPr>
              <a:t> "</a:t>
            </a:r>
            <a:r>
              <a:rPr lang="en-US" altLang="ko-KR" dirty="0" err="1">
                <a:solidFill>
                  <a:schemeClr val="bg1"/>
                </a:solidFill>
              </a:rPr>
              <a:t>docker</a:t>
            </a:r>
            <a:r>
              <a:rPr lang="en-US" altLang="ko-KR" dirty="0">
                <a:solidFill>
                  <a:schemeClr val="bg1"/>
                </a:solidFill>
              </a:rPr>
              <a:t> login -u ${DOCKER_USERNAME} -p ${DOCKER_PASSWORD} ${IMAGE_REGISTRY}“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    echo "</a:t>
            </a:r>
            <a:r>
              <a:rPr lang="en-US" altLang="ko-KR" dirty="0" err="1">
                <a:solidFill>
                  <a:schemeClr val="bg1"/>
                </a:solidFill>
              </a:rPr>
              <a:t>docker</a:t>
            </a:r>
            <a:r>
              <a:rPr lang="en-US" altLang="ko-KR" dirty="0">
                <a:solidFill>
                  <a:schemeClr val="bg1"/>
                </a:solidFill>
              </a:rPr>
              <a:t> build to ${IMAGE_LOC}"</a:t>
            </a:r>
          </a:p>
        </p:txBody>
      </p:sp>
    </p:spTree>
    <p:extLst>
      <p:ext uri="{BB962C8B-B14F-4D97-AF65-F5344CB8AC3E}">
        <p14:creationId xmlns:p14="http://schemas.microsoft.com/office/powerpoint/2010/main" val="35365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Jenkins </a:t>
            </a:r>
            <a:r>
              <a:rPr lang="ko-KR" altLang="en-US" dirty="0" err="1"/>
              <a:t>빌드잡</a:t>
            </a:r>
            <a:r>
              <a:rPr lang="en-US" altLang="ko-KR" dirty="0"/>
              <a:t> pipeline </a:t>
            </a:r>
            <a:r>
              <a:rPr lang="ko-KR" altLang="en-US" dirty="0"/>
              <a:t>구성 </a:t>
            </a:r>
            <a:r>
              <a:rPr lang="en-US" altLang="ko-KR" dirty="0"/>
              <a:t>–  (</a:t>
            </a:r>
            <a:r>
              <a:rPr lang="ko-KR" altLang="en-US" dirty="0"/>
              <a:t>예시</a:t>
            </a:r>
            <a:r>
              <a:rPr lang="en-US" altLang="ko-KR" dirty="0"/>
              <a:t>) </a:t>
            </a:r>
            <a:r>
              <a:rPr lang="ko-KR" altLang="en-US" dirty="0"/>
              <a:t>기상청 </a:t>
            </a:r>
            <a:r>
              <a:rPr lang="en-US" altLang="ko-KR" dirty="0" err="1"/>
              <a:t>Visual_map</a:t>
            </a:r>
            <a:r>
              <a:rPr lang="en-US" altLang="ko-KR" dirty="0"/>
              <a:t> </a:t>
            </a:r>
            <a:r>
              <a:rPr lang="en-US" altLang="ko-KR" dirty="0" smtClean="0"/>
              <a:t>(5)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 err="1" smtClean="0"/>
              <a:t>jenkins</a:t>
            </a:r>
            <a:r>
              <a:rPr lang="en-US" altLang="ko-KR" dirty="0" smtClean="0"/>
              <a:t> pipeline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4"/>
          </p:nvPr>
        </p:nvSpPr>
        <p:spPr>
          <a:xfrm>
            <a:off x="727911" y="1614623"/>
            <a:ext cx="10048946" cy="4753520"/>
          </a:xfrm>
          <a:solidFill>
            <a:schemeClr val="tx1"/>
          </a:solidFill>
        </p:spPr>
        <p:txBody>
          <a:bodyPr lIns="0"/>
          <a:lstStyle/>
          <a:p>
            <a:pPr marL="0" indent="0">
              <a:buNone/>
            </a:pPr>
            <a:endParaRPr lang="en-US" altLang="ko-K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    </a:t>
            </a:r>
            <a:r>
              <a:rPr lang="en-US" altLang="ko-KR" dirty="0" err="1">
                <a:solidFill>
                  <a:schemeClr val="bg1"/>
                </a:solidFill>
              </a:rPr>
              <a:t>sh</a:t>
            </a:r>
            <a:r>
              <a:rPr lang="en-US" altLang="ko-KR" dirty="0">
                <a:solidFill>
                  <a:schemeClr val="bg1"/>
                </a:solidFill>
              </a:rPr>
              <a:t> "</a:t>
            </a:r>
            <a:r>
              <a:rPr lang="en-US" altLang="ko-KR" dirty="0" err="1">
                <a:solidFill>
                  <a:schemeClr val="bg1"/>
                </a:solidFill>
              </a:rPr>
              <a:t>docker</a:t>
            </a:r>
            <a:r>
              <a:rPr lang="en-US" altLang="ko-KR" dirty="0">
                <a:solidFill>
                  <a:schemeClr val="bg1"/>
                </a:solidFill>
              </a:rPr>
              <a:t> build -t ${IMAGE_LOC} ${</a:t>
            </a:r>
            <a:r>
              <a:rPr lang="en-US" altLang="ko-KR" dirty="0" err="1">
                <a:solidFill>
                  <a:schemeClr val="bg1"/>
                </a:solidFill>
              </a:rPr>
              <a:t>env.VERBOSE_FLAG</a:t>
            </a:r>
            <a:r>
              <a:rPr lang="en-US" altLang="ko-KR" dirty="0">
                <a:solidFill>
                  <a:schemeClr val="bg1"/>
                </a:solidFill>
              </a:rPr>
              <a:t>} --</a:t>
            </a:r>
            <a:r>
              <a:rPr lang="en-US" altLang="ko-KR" dirty="0" err="1">
                <a:solidFill>
                  <a:schemeClr val="bg1"/>
                </a:solidFill>
              </a:rPr>
              <a:t>rm</a:t>
            </a:r>
            <a:r>
              <a:rPr lang="en-US" altLang="ko-KR" dirty="0">
                <a:solidFill>
                  <a:schemeClr val="bg1"/>
                </a:solidFill>
              </a:rPr>
              <a:t> --force-</a:t>
            </a:r>
            <a:r>
              <a:rPr lang="en-US" altLang="ko-KR" dirty="0" err="1">
                <a:solidFill>
                  <a:schemeClr val="bg1"/>
                </a:solidFill>
              </a:rPr>
              <a:t>rm</a:t>
            </a:r>
            <a:r>
              <a:rPr lang="en-US" altLang="ko-KR" dirty="0">
                <a:solidFill>
                  <a:schemeClr val="bg1"/>
                </a:solidFill>
              </a:rPr>
              <a:t> --pull --network host </a:t>
            </a:r>
            <a:r>
              <a:rPr lang="en-US" altLang="ko-KR" dirty="0" smtClean="0">
                <a:solidFill>
                  <a:schemeClr val="bg1"/>
                </a:solidFill>
              </a:rPr>
              <a:t>.“</a:t>
            </a:r>
            <a:br>
              <a:rPr lang="en-US" altLang="ko-KR" dirty="0" smtClean="0">
                <a:solidFill>
                  <a:schemeClr val="bg1"/>
                </a:solidFill>
              </a:rPr>
            </a:br>
            <a:endParaRPr lang="en-US" altLang="ko-K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    echo "</a:t>
            </a:r>
            <a:r>
              <a:rPr lang="en-US" altLang="ko-KR" dirty="0" err="1">
                <a:solidFill>
                  <a:schemeClr val="bg1"/>
                </a:solidFill>
              </a:rPr>
              <a:t>docker</a:t>
            </a:r>
            <a:r>
              <a:rPr lang="en-US" altLang="ko-KR" dirty="0">
                <a:solidFill>
                  <a:schemeClr val="bg1"/>
                </a:solidFill>
              </a:rPr>
              <a:t> push"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    </a:t>
            </a:r>
            <a:r>
              <a:rPr lang="en-US" altLang="ko-KR" dirty="0" err="1">
                <a:solidFill>
                  <a:schemeClr val="bg1"/>
                </a:solidFill>
              </a:rPr>
              <a:t>sh</a:t>
            </a:r>
            <a:r>
              <a:rPr lang="en-US" altLang="ko-KR" dirty="0">
                <a:solidFill>
                  <a:schemeClr val="bg1"/>
                </a:solidFill>
              </a:rPr>
              <a:t> "</a:t>
            </a:r>
            <a:r>
              <a:rPr lang="en-US" altLang="ko-KR" dirty="0" err="1">
                <a:solidFill>
                  <a:schemeClr val="bg1"/>
                </a:solidFill>
              </a:rPr>
              <a:t>docker</a:t>
            </a:r>
            <a:r>
              <a:rPr lang="en-US" altLang="ko-KR" dirty="0">
                <a:solidFill>
                  <a:schemeClr val="bg1"/>
                </a:solidFill>
              </a:rPr>
              <a:t> push ${IMAGE_LOC}"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</a:t>
            </a:r>
          </a:p>
          <a:p>
            <a:pPr marL="0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        stage('</a:t>
            </a:r>
            <a:r>
              <a:rPr lang="en-US" altLang="ko-KR" dirty="0" err="1">
                <a:solidFill>
                  <a:srgbClr val="FF0000"/>
                </a:solidFill>
              </a:rPr>
              <a:t>Kubernetes</a:t>
            </a:r>
            <a:r>
              <a:rPr lang="en-US" altLang="ko-KR" dirty="0">
                <a:solidFill>
                  <a:srgbClr val="FF0000"/>
                </a:solidFill>
              </a:rPr>
              <a:t> deploy') 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steps {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</a:t>
            </a:r>
            <a:r>
              <a:rPr lang="en-US" altLang="ko-KR" dirty="0" err="1">
                <a:solidFill>
                  <a:schemeClr val="bg1"/>
                </a:solidFill>
              </a:rPr>
              <a:t>kubernetesDeploy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en-US" altLang="ko-KR" dirty="0" err="1">
                <a:solidFill>
                  <a:schemeClr val="bg1"/>
                </a:solidFill>
              </a:rPr>
              <a:t>configs</a:t>
            </a:r>
            <a:r>
              <a:rPr lang="en-US" altLang="ko-KR" dirty="0">
                <a:solidFill>
                  <a:schemeClr val="bg1"/>
                </a:solidFill>
              </a:rPr>
              <a:t>: "</a:t>
            </a:r>
            <a:r>
              <a:rPr lang="en-US" altLang="ko-KR" dirty="0" err="1">
                <a:solidFill>
                  <a:schemeClr val="bg1"/>
                </a:solidFill>
              </a:rPr>
              <a:t>src</a:t>
            </a:r>
            <a:r>
              <a:rPr lang="en-US" altLang="ko-KR" dirty="0">
                <a:solidFill>
                  <a:schemeClr val="bg1"/>
                </a:solidFill>
              </a:rPr>
              <a:t>/main/resources/</a:t>
            </a:r>
            <a:r>
              <a:rPr lang="en-US" altLang="ko-KR" dirty="0" err="1">
                <a:solidFill>
                  <a:schemeClr val="bg1"/>
                </a:solidFill>
              </a:rPr>
              <a:t>deployment.yaml</a:t>
            </a:r>
            <a:r>
              <a:rPr lang="en-US" altLang="ko-KR" dirty="0">
                <a:solidFill>
                  <a:schemeClr val="bg1"/>
                </a:solidFill>
              </a:rPr>
              <a:t>", </a:t>
            </a:r>
            <a:r>
              <a:rPr lang="en-US" altLang="ko-KR" dirty="0" err="1">
                <a:solidFill>
                  <a:schemeClr val="bg1"/>
                </a:solidFill>
              </a:rPr>
              <a:t>kubeconfigId</a:t>
            </a:r>
            <a:r>
              <a:rPr lang="en-US" altLang="ko-KR" dirty="0">
                <a:solidFill>
                  <a:schemeClr val="bg1"/>
                </a:solidFill>
              </a:rPr>
              <a:t>: 'portal'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    </a:t>
            </a:r>
            <a:r>
              <a:rPr lang="en-US" altLang="ko-KR" dirty="0" err="1">
                <a:solidFill>
                  <a:schemeClr val="bg1"/>
                </a:solidFill>
              </a:rPr>
              <a:t>sh</a:t>
            </a:r>
            <a:r>
              <a:rPr lang="en-US" altLang="ko-KR" dirty="0">
                <a:solidFill>
                  <a:schemeClr val="bg1"/>
                </a:solidFill>
              </a:rPr>
              <a:t> "</a:t>
            </a:r>
            <a:r>
              <a:rPr lang="en-US" altLang="ko-KR" dirty="0" err="1">
                <a:solidFill>
                  <a:schemeClr val="bg1"/>
                </a:solidFill>
              </a:rPr>
              <a:t>kubectl</a:t>
            </a:r>
            <a:r>
              <a:rPr lang="en-US" altLang="ko-KR" dirty="0">
                <a:solidFill>
                  <a:schemeClr val="bg1"/>
                </a:solidFill>
              </a:rPr>
              <a:t> --</a:t>
            </a:r>
            <a:r>
              <a:rPr lang="en-US" altLang="ko-KR" dirty="0" err="1">
                <a:solidFill>
                  <a:schemeClr val="bg1"/>
                </a:solidFill>
              </a:rPr>
              <a:t>kubeconfig</a:t>
            </a:r>
            <a:r>
              <a:rPr lang="en-US" altLang="ko-KR" dirty="0">
                <a:solidFill>
                  <a:schemeClr val="bg1"/>
                </a:solidFill>
              </a:rPr>
              <a:t>=/</a:t>
            </a:r>
            <a:r>
              <a:rPr lang="en-US" altLang="ko-KR" dirty="0" err="1">
                <a:solidFill>
                  <a:schemeClr val="bg1"/>
                </a:solidFill>
              </a:rPr>
              <a:t>usr</a:t>
            </a:r>
            <a:r>
              <a:rPr lang="en-US" altLang="ko-KR" dirty="0">
                <a:solidFill>
                  <a:schemeClr val="bg1"/>
                </a:solidFill>
              </a:rPr>
              <a:t>/share/</a:t>
            </a:r>
            <a:r>
              <a:rPr lang="en-US" altLang="ko-KR" dirty="0" err="1">
                <a:solidFill>
                  <a:schemeClr val="bg1"/>
                </a:solidFill>
              </a:rPr>
              <a:t>jenkins</a:t>
            </a:r>
            <a:r>
              <a:rPr lang="en-US" altLang="ko-KR" dirty="0">
                <a:solidFill>
                  <a:schemeClr val="bg1"/>
                </a:solidFill>
              </a:rPr>
              <a:t>/.</a:t>
            </a:r>
            <a:r>
              <a:rPr lang="en-US" altLang="ko-KR" dirty="0" err="1">
                <a:solidFill>
                  <a:schemeClr val="bg1"/>
                </a:solidFill>
              </a:rPr>
              <a:t>jenkins</a:t>
            </a:r>
            <a:r>
              <a:rPr lang="en-US" altLang="ko-KR" dirty="0">
                <a:solidFill>
                  <a:schemeClr val="bg1"/>
                </a:solidFill>
              </a:rPr>
              <a:t>/.</a:t>
            </a:r>
            <a:r>
              <a:rPr lang="en-US" altLang="ko-KR" dirty="0" err="1">
                <a:solidFill>
                  <a:schemeClr val="bg1"/>
                </a:solidFill>
              </a:rPr>
              <a:t>kube</a:t>
            </a:r>
            <a:r>
              <a:rPr lang="en-US" altLang="ko-KR" dirty="0">
                <a:solidFill>
                  <a:schemeClr val="bg1"/>
                </a:solidFill>
              </a:rPr>
              <a:t>/</a:t>
            </a:r>
            <a:r>
              <a:rPr lang="en-US" altLang="ko-KR" dirty="0" err="1">
                <a:solidFill>
                  <a:schemeClr val="bg1"/>
                </a:solidFill>
              </a:rPr>
              <a:t>config</a:t>
            </a:r>
            <a:r>
              <a:rPr lang="en-US" altLang="ko-KR" dirty="0">
                <a:solidFill>
                  <a:schemeClr val="bg1"/>
                </a:solidFill>
              </a:rPr>
              <a:t> rollout restart deployment/</a:t>
            </a:r>
            <a:r>
              <a:rPr lang="en-US" altLang="ko-KR" dirty="0" err="1">
                <a:solidFill>
                  <a:schemeClr val="bg1"/>
                </a:solidFill>
              </a:rPr>
              <a:t>wildfly</a:t>
            </a:r>
            <a:r>
              <a:rPr lang="en-US" altLang="ko-KR" dirty="0">
                <a:solidFill>
                  <a:schemeClr val="bg1"/>
                </a:solidFill>
              </a:rPr>
              <a:t>-deployment"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  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  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    }</a:t>
            </a:r>
          </a:p>
          <a:p>
            <a:pPr marL="0" indent="0">
              <a:buNone/>
            </a:pPr>
            <a:r>
              <a:rPr lang="en-US" altLang="ko-KR" dirty="0">
                <a:solidFill>
                  <a:schemeClr val="bg1"/>
                </a:solidFill>
              </a:rPr>
              <a:t>}</a:t>
            </a:r>
          </a:p>
          <a:p>
            <a:pPr marL="0" indent="0">
              <a:buNone/>
            </a:pPr>
            <a:endParaRPr lang="ko-KR" alt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ko-KR" alt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스크린샷이(가) 표시된 사진&#10;&#10;자동 생성된 설명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8" y="967468"/>
            <a:ext cx="7480636" cy="3050722"/>
          </a:xfrm>
          <a:prstGeom prst="rect">
            <a:avLst/>
          </a:prstGeom>
        </p:spPr>
      </p:pic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249506"/>
              </p:ext>
            </p:extLst>
          </p:nvPr>
        </p:nvGraphicFramePr>
        <p:xfrm>
          <a:off x="631373" y="4310744"/>
          <a:ext cx="9927772" cy="2111827"/>
        </p:xfrm>
        <a:graphic>
          <a:graphicData uri="http://schemas.openxmlformats.org/drawingml/2006/table">
            <a:tbl>
              <a:tblPr firstRow="1" firstCol="1" bandRow="1"/>
              <a:tblGrid>
                <a:gridCol w="2351315"/>
                <a:gridCol w="7576457"/>
              </a:tblGrid>
              <a:tr h="20674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o-KR" sz="900" b="1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파일이름</a:t>
                      </a:r>
                      <a:endParaRPr lang="ko-KR" sz="9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o-KR" sz="900" b="1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설명</a:t>
                      </a:r>
                      <a:endParaRPr lang="ko-KR" sz="9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9309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+mn-ea"/>
                          <a:ea typeface="+mn-ea"/>
                          <a:cs typeface="Times New Roman"/>
                        </a:rPr>
                        <a:t>src</a:t>
                      </a:r>
                      <a:r>
                        <a:rPr lang="en-US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/main/resources/</a:t>
                      </a:r>
                      <a:r>
                        <a:rPr lang="en-US" sz="900" dirty="0" err="1">
                          <a:effectLst/>
                          <a:latin typeface="+mn-ea"/>
                          <a:ea typeface="+mn-ea"/>
                          <a:cs typeface="Times New Roman"/>
                        </a:rPr>
                        <a:t>Dockerfile</a:t>
                      </a:r>
                      <a:endParaRPr lang="ko-KR" sz="9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o-KR" sz="900" dirty="0" err="1">
                          <a:effectLst/>
                          <a:latin typeface="+mn-ea"/>
                          <a:ea typeface="+mn-ea"/>
                          <a:cs typeface="Times New Roman"/>
                        </a:rPr>
                        <a:t>비주얼맵</a:t>
                      </a:r>
                      <a:r>
                        <a:rPr lang="ko-KR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 컨테이너 이미지 </a:t>
                      </a:r>
                      <a:r>
                        <a:rPr lang="ko-KR" sz="900" dirty="0" err="1">
                          <a:effectLst/>
                          <a:latin typeface="+mn-ea"/>
                          <a:ea typeface="+mn-ea"/>
                          <a:cs typeface="Times New Roman"/>
                        </a:rPr>
                        <a:t>빌드에</a:t>
                      </a:r>
                      <a:r>
                        <a:rPr lang="ko-KR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 쓰임</a:t>
                      </a:r>
                      <a:r>
                        <a:rPr lang="en-US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.</a:t>
                      </a:r>
                      <a:endParaRPr lang="ko-KR" sz="9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77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src/main/resources/deployment.yaml</a:t>
                      </a:r>
                      <a:endParaRPr lang="ko-KR" sz="9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o-KR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비주얼맵 서비스를 </a:t>
                      </a:r>
                      <a:r>
                        <a:rPr lang="en-US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Kubernetes</a:t>
                      </a:r>
                      <a:r>
                        <a:rPr lang="ko-KR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에 컨테이너</a:t>
                      </a:r>
                      <a:r>
                        <a:rPr lang="en-US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(Pod) </a:t>
                      </a:r>
                      <a:r>
                        <a:rPr lang="ko-KR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형태로 배포에 쓰이는 </a:t>
                      </a:r>
                      <a:r>
                        <a:rPr lang="en-US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yaml </a:t>
                      </a:r>
                      <a:r>
                        <a:rPr lang="ko-KR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파일</a:t>
                      </a:r>
                      <a:r>
                        <a:rPr lang="en-US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.</a:t>
                      </a:r>
                      <a:endParaRPr lang="ko-KR" sz="9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Deployment, Service, Ingress </a:t>
                      </a:r>
                      <a:r>
                        <a:rPr lang="ko-KR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설정을 확인하거나 수정할 수 있음</a:t>
                      </a:r>
                      <a:r>
                        <a:rPr lang="en-US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.</a:t>
                      </a:r>
                      <a:endParaRPr lang="ko-KR" sz="9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919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src/main/resources/hpa_min1.yaml</a:t>
                      </a:r>
                      <a:endParaRPr lang="ko-KR" sz="9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err="1">
                          <a:effectLst/>
                          <a:latin typeface="+mn-ea"/>
                          <a:ea typeface="+mn-ea"/>
                          <a:cs typeface="Times New Roman"/>
                        </a:rPr>
                        <a:t>Kubernetes</a:t>
                      </a:r>
                      <a:r>
                        <a:rPr lang="ko-KR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에 배포된 </a:t>
                      </a:r>
                      <a:r>
                        <a:rPr lang="ko-KR" sz="900" dirty="0" err="1">
                          <a:effectLst/>
                          <a:latin typeface="+mn-ea"/>
                          <a:ea typeface="+mn-ea"/>
                          <a:cs typeface="Times New Roman"/>
                        </a:rPr>
                        <a:t>비주얼맵</a:t>
                      </a:r>
                      <a:r>
                        <a:rPr lang="ko-KR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 컨테이너</a:t>
                      </a:r>
                      <a:r>
                        <a:rPr lang="en-US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(Pod)</a:t>
                      </a:r>
                      <a:r>
                        <a:rPr lang="ko-KR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의</a:t>
                      </a:r>
                      <a:r>
                        <a:rPr lang="en-US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 CPU </a:t>
                      </a:r>
                      <a:r>
                        <a:rPr lang="ko-KR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사용량에 따른 오토스케일링 설정이 정의된 </a:t>
                      </a:r>
                      <a:r>
                        <a:rPr lang="en-US" sz="900" dirty="0" err="1">
                          <a:effectLst/>
                          <a:latin typeface="+mn-ea"/>
                          <a:ea typeface="+mn-ea"/>
                          <a:cs typeface="Times New Roman"/>
                        </a:rPr>
                        <a:t>yaml</a:t>
                      </a:r>
                      <a:r>
                        <a:rPr lang="en-US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ko-KR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파일</a:t>
                      </a:r>
                      <a:r>
                        <a:rPr lang="en-US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. </a:t>
                      </a:r>
                      <a:r>
                        <a:rPr lang="ko-KR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최소 </a:t>
                      </a:r>
                      <a:r>
                        <a:rPr lang="en-US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Pod </a:t>
                      </a:r>
                      <a:r>
                        <a:rPr lang="ko-KR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개수를 </a:t>
                      </a:r>
                      <a:r>
                        <a:rPr lang="en-US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r>
                        <a:rPr lang="ko-KR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로 정의함</a:t>
                      </a:r>
                      <a:r>
                        <a:rPr lang="en-US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.</a:t>
                      </a:r>
                      <a:endParaRPr lang="ko-KR" sz="9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57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src/main/resources/hpa_min8.yaml</a:t>
                      </a:r>
                      <a:endParaRPr lang="ko-KR" sz="9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Kubernetes</a:t>
                      </a:r>
                      <a:r>
                        <a:rPr lang="ko-KR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에 배포된 비주얼맵 컨테이너</a:t>
                      </a:r>
                      <a:r>
                        <a:rPr lang="en-US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(Pod)</a:t>
                      </a:r>
                      <a:r>
                        <a:rPr lang="ko-KR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의</a:t>
                      </a:r>
                      <a:r>
                        <a:rPr lang="en-US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 CPU </a:t>
                      </a:r>
                      <a:r>
                        <a:rPr lang="ko-KR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사용량에 따른 오토스케일링 설정이 정의된 </a:t>
                      </a:r>
                      <a:r>
                        <a:rPr lang="en-US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yaml </a:t>
                      </a:r>
                      <a:r>
                        <a:rPr lang="ko-KR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파일</a:t>
                      </a:r>
                      <a:r>
                        <a:rPr lang="en-US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. </a:t>
                      </a:r>
                      <a:r>
                        <a:rPr lang="ko-KR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최소 </a:t>
                      </a:r>
                      <a:r>
                        <a:rPr lang="en-US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Pod </a:t>
                      </a:r>
                      <a:r>
                        <a:rPr lang="ko-KR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개수를 </a:t>
                      </a:r>
                      <a:r>
                        <a:rPr lang="en-US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8</a:t>
                      </a:r>
                      <a:r>
                        <a:rPr lang="ko-KR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로 정의함</a:t>
                      </a:r>
                      <a:r>
                        <a:rPr lang="en-US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.</a:t>
                      </a:r>
                      <a:endParaRPr lang="ko-KR" sz="9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1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+mn-ea"/>
                          <a:ea typeface="+mn-ea"/>
                          <a:cs typeface="Times New Roman"/>
                        </a:rPr>
                        <a:t>src/main/resources/wboot.sh</a:t>
                      </a:r>
                      <a:endParaRPr lang="ko-KR" sz="90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ko-KR" sz="900" dirty="0" err="1">
                          <a:effectLst/>
                          <a:latin typeface="+mn-ea"/>
                          <a:ea typeface="+mn-ea"/>
                          <a:cs typeface="Times New Roman"/>
                        </a:rPr>
                        <a:t>비주얼맵</a:t>
                      </a:r>
                      <a:r>
                        <a:rPr lang="ko-KR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 컨테이너를 </a:t>
                      </a:r>
                      <a:r>
                        <a:rPr lang="en-US" sz="900" dirty="0" err="1">
                          <a:effectLst/>
                          <a:latin typeface="+mn-ea"/>
                          <a:ea typeface="+mn-ea"/>
                          <a:cs typeface="Times New Roman"/>
                        </a:rPr>
                        <a:t>kubernetes</a:t>
                      </a:r>
                      <a:r>
                        <a:rPr lang="ko-KR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에 배포했을 때</a:t>
                      </a:r>
                      <a:r>
                        <a:rPr lang="en-US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, </a:t>
                      </a:r>
                      <a:r>
                        <a:rPr lang="ko-KR" sz="900" dirty="0" err="1">
                          <a:effectLst/>
                          <a:latin typeface="+mn-ea"/>
                          <a:ea typeface="+mn-ea"/>
                          <a:cs typeface="Times New Roman"/>
                        </a:rPr>
                        <a:t>비주얼맵</a:t>
                      </a:r>
                      <a:r>
                        <a:rPr lang="ko-KR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 컨테이너 </a:t>
                      </a:r>
                      <a:r>
                        <a:rPr lang="ko-KR" sz="900" dirty="0" err="1">
                          <a:effectLst/>
                          <a:latin typeface="+mn-ea"/>
                          <a:ea typeface="+mn-ea"/>
                          <a:cs typeface="Times New Roman"/>
                        </a:rPr>
                        <a:t>시작시</a:t>
                      </a:r>
                      <a:r>
                        <a:rPr lang="ko-KR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 자동으로 실행되는 스크립트</a:t>
                      </a:r>
                      <a:r>
                        <a:rPr lang="en-US" sz="900" dirty="0">
                          <a:effectLst/>
                          <a:latin typeface="+mn-ea"/>
                          <a:ea typeface="+mn-ea"/>
                          <a:cs typeface="Times New Roman"/>
                        </a:rPr>
                        <a:t>.</a:t>
                      </a:r>
                      <a:endParaRPr lang="ko-KR" sz="9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그림 10" descr="스크린샷이(가) 표시된 사진&#10;&#10;자동 생성된 설명">
            <a:extLst>
              <a:ext uri="{FF2B5EF4-FFF2-40B4-BE49-F238E27FC236}">
                <a16:creationId xmlns="" xmlns:a16="http://schemas.microsoft.com/office/drawing/2014/main" id="{9A858877-CC74-4318-B5F6-CBC216968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04" y="1863727"/>
            <a:ext cx="4423368" cy="226964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gitlab</a:t>
            </a:r>
            <a:r>
              <a:rPr lang="en-US" altLang="ko-KR" dirty="0" smtClean="0"/>
              <a:t> repository </a:t>
            </a:r>
            <a:r>
              <a:rPr lang="ko-KR" altLang="en-US" dirty="0" smtClean="0"/>
              <a:t>내의 설정 파일 </a:t>
            </a:r>
            <a:r>
              <a:rPr lang="en-US" altLang="ko-KR" dirty="0" smtClean="0"/>
              <a:t>– </a:t>
            </a:r>
            <a:r>
              <a:rPr lang="en-US" altLang="ko-KR" dirty="0" err="1" smtClean="0"/>
              <a:t>visual_map</a:t>
            </a:r>
            <a:r>
              <a:rPr lang="en-US" altLang="ko-KR" dirty="0" smtClean="0"/>
              <a:t> (</a:t>
            </a:r>
            <a:r>
              <a:rPr lang="ko-KR" altLang="en-US" dirty="0" smtClean="0"/>
              <a:t>예시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81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="" xmlns:a16="http://schemas.microsoft.com/office/drawing/2014/main" id="{DD433FB7-BF5A-402C-84A8-F61C4091DDE3}"/>
              </a:ext>
            </a:extLst>
          </p:cNvPr>
          <p:cNvSpPr txBox="1">
            <a:spLocks/>
          </p:cNvSpPr>
          <p:nvPr/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CICD for Kubernetes Application</a:t>
            </a:r>
          </a:p>
        </p:txBody>
      </p:sp>
      <p:sp>
        <p:nvSpPr>
          <p:cNvPr id="11" name="텍스트 개체 틀 2">
            <a:extLst>
              <a:ext uri="{FF2B5EF4-FFF2-40B4-BE49-F238E27FC236}">
                <a16:creationId xmlns="" xmlns:a16="http://schemas.microsoft.com/office/drawing/2014/main" id="{418CED30-3FA6-4676-8578-B566583BAEAF}"/>
              </a:ext>
            </a:extLst>
          </p:cNvPr>
          <p:cNvSpPr txBox="1">
            <a:spLocks/>
          </p:cNvSpPr>
          <p:nvPr/>
        </p:nvSpPr>
        <p:spPr>
          <a:xfrm>
            <a:off x="457627" y="1096009"/>
            <a:ext cx="10390677" cy="419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b="1" dirty="0">
              <a:ln>
                <a:solidFill>
                  <a:srgbClr val="3A474D">
                    <a:alpha val="0"/>
                  </a:srgbClr>
                </a:solidFill>
              </a:ln>
              <a:solidFill>
                <a:srgbClr val="00AEEF"/>
              </a:solidFill>
              <a:latin typeface="+mn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305559"/>
            <a:ext cx="4586486" cy="35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7" descr="image2020-1-15_21-34-17.pn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8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그림 1"/>
          <p:cNvPicPr/>
          <p:nvPr/>
        </p:nvPicPr>
        <p:blipFill>
          <a:blip r:embed="rId3"/>
          <a:stretch/>
        </p:blipFill>
        <p:spPr>
          <a:xfrm>
            <a:off x="560880" y="5348880"/>
            <a:ext cx="1329480" cy="347400"/>
          </a:xfrm>
          <a:prstGeom prst="rect">
            <a:avLst/>
          </a:prstGeom>
          <a:ln>
            <a:noFill/>
          </a:ln>
        </p:spPr>
      </p:pic>
      <p:grpSp>
        <p:nvGrpSpPr>
          <p:cNvPr id="389" name="Group 1"/>
          <p:cNvGrpSpPr/>
          <p:nvPr/>
        </p:nvGrpSpPr>
        <p:grpSpPr>
          <a:xfrm>
            <a:off x="450000" y="5698800"/>
            <a:ext cx="5063040" cy="952200"/>
            <a:chOff x="450000" y="5698800"/>
            <a:chExt cx="5063040" cy="952200"/>
          </a:xfrm>
        </p:grpSpPr>
        <p:grpSp>
          <p:nvGrpSpPr>
            <p:cNvPr id="390" name="Group 2"/>
            <p:cNvGrpSpPr/>
            <p:nvPr/>
          </p:nvGrpSpPr>
          <p:grpSpPr>
            <a:xfrm>
              <a:off x="450000" y="5698800"/>
              <a:ext cx="5063040" cy="636120"/>
              <a:chOff x="450000" y="5698800"/>
              <a:chExt cx="5063040" cy="636120"/>
            </a:xfrm>
          </p:grpSpPr>
          <p:sp>
            <p:nvSpPr>
              <p:cNvPr id="391" name="CustomShape 3"/>
              <p:cNvSpPr/>
              <p:nvPr/>
            </p:nvSpPr>
            <p:spPr>
              <a:xfrm>
                <a:off x="450000" y="5698800"/>
                <a:ext cx="5063040" cy="41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100" b="1" strike="noStrike" spc="-1">
                    <a:solidFill>
                      <a:srgbClr val="0095E1"/>
                    </a:solidFill>
                    <a:latin typeface="Times New Roman"/>
                    <a:ea typeface="DejaVu Sans"/>
                  </a:rPr>
                  <a:t>Cloud &amp; Collaboration</a:t>
                </a:r>
                <a:endParaRPr lang="en-US" sz="1100" b="0" strike="noStrike" spc="-1">
                  <a:latin typeface="Noto Sans CJK KR"/>
                </a:endParaRPr>
              </a:p>
            </p:txBody>
          </p:sp>
          <p:sp>
            <p:nvSpPr>
              <p:cNvPr id="392" name="CustomShape 4"/>
              <p:cNvSpPr/>
              <p:nvPr/>
            </p:nvSpPr>
            <p:spPr>
              <a:xfrm>
                <a:off x="450000" y="5916600"/>
                <a:ext cx="5063040" cy="4183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700" b="1" strike="noStrike" spc="-1">
                    <a:solidFill>
                      <a:srgbClr val="00B0F0"/>
                    </a:solidFill>
                    <a:latin typeface="맑은 고딕"/>
                    <a:ea typeface="DejaVu Sans"/>
                  </a:rPr>
                  <a:t>T. </a:t>
                </a:r>
                <a:r>
                  <a:rPr lang="en-US" sz="700" b="0" strike="noStrike" spc="-1">
                    <a:solidFill>
                      <a:srgbClr val="DADFE6"/>
                    </a:solidFill>
                    <a:latin typeface="맑은 고딕"/>
                    <a:ea typeface="DejaVu Sans"/>
                  </a:rPr>
                  <a:t>02-516-0711  </a:t>
                </a:r>
                <a:r>
                  <a:rPr lang="en-US" sz="700" b="1" strike="noStrike" spc="-1">
                    <a:solidFill>
                      <a:srgbClr val="00B0F0"/>
                    </a:solidFill>
                    <a:latin typeface="맑은 고딕"/>
                    <a:ea typeface="DejaVu Sans"/>
                  </a:rPr>
                  <a:t>E. </a:t>
                </a:r>
                <a:r>
                  <a:rPr lang="en-US" sz="700" b="0" strike="noStrike" spc="-1">
                    <a:solidFill>
                      <a:srgbClr val="DADFE6"/>
                    </a:solidFill>
                    <a:latin typeface="맑은 고딕"/>
                    <a:ea typeface="DejaVu Sans"/>
                  </a:rPr>
                  <a:t>sales@osci.kr</a:t>
                </a:r>
                <a:endParaRPr lang="en-US" sz="700" b="0" strike="noStrike" spc="-1">
                  <a:latin typeface="Noto Sans CJK KR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700" b="0" strike="noStrike" spc="-94">
                    <a:solidFill>
                      <a:srgbClr val="DADFE6"/>
                    </a:solidFill>
                    <a:latin typeface="맑은 고딕"/>
                    <a:ea typeface="DejaVu Sans"/>
                  </a:rPr>
                  <a:t>서울시 강남구 테헤란로 83길 32, 5층 (삼성동, 나라키움삼성동A빌딩)</a:t>
                </a:r>
                <a:endParaRPr lang="en-US" sz="700" b="0" strike="noStrike" spc="-1">
                  <a:latin typeface="Noto Sans CJK KR"/>
                </a:endParaRPr>
              </a:p>
            </p:txBody>
          </p:sp>
        </p:grpSp>
        <p:sp>
          <p:nvSpPr>
            <p:cNvPr id="393" name="CustomShape 5"/>
            <p:cNvSpPr/>
            <p:nvPr/>
          </p:nvSpPr>
          <p:spPr>
            <a:xfrm>
              <a:off x="474480" y="6232680"/>
              <a:ext cx="1938600" cy="418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sz="800" b="1" strike="noStrike" spc="-1">
                  <a:solidFill>
                    <a:srgbClr val="818EA6"/>
                  </a:solidFill>
                  <a:latin typeface="Times New Roman"/>
                  <a:ea typeface="DejaVu Sans"/>
                </a:rPr>
                <a:t>www.osci.kr</a:t>
              </a:r>
              <a:endParaRPr lang="en-US" sz="800" b="0" strike="noStrike" spc="-1">
                <a:latin typeface="Noto Sans CJK KR"/>
              </a:endParaRPr>
            </a:p>
          </p:txBody>
        </p:sp>
      </p:grpSp>
      <p:grpSp>
        <p:nvGrpSpPr>
          <p:cNvPr id="394" name="Group 6"/>
          <p:cNvGrpSpPr/>
          <p:nvPr/>
        </p:nvGrpSpPr>
        <p:grpSpPr>
          <a:xfrm>
            <a:off x="4069440" y="2493720"/>
            <a:ext cx="4029840" cy="1483560"/>
            <a:chOff x="4069440" y="2493720"/>
            <a:chExt cx="4029840" cy="1483560"/>
          </a:xfrm>
        </p:grpSpPr>
        <p:sp>
          <p:nvSpPr>
            <p:cNvPr id="395" name="CustomShape 7"/>
            <p:cNvSpPr/>
            <p:nvPr/>
          </p:nvSpPr>
          <p:spPr>
            <a:xfrm>
              <a:off x="5251680" y="3511080"/>
              <a:ext cx="1666080" cy="466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 anchor="ctr">
              <a:noAutofit/>
            </a:bodyPr>
            <a:lstStyle/>
            <a:p>
              <a:pPr algn="ctr">
                <a:lnSpc>
                  <a:spcPct val="110000"/>
                </a:lnSpc>
                <a:spcBef>
                  <a:spcPts val="400"/>
                </a:spcBef>
                <a:spcAft>
                  <a:spcPts val="839"/>
                </a:spcAft>
              </a:pPr>
              <a:r>
                <a:rPr lang="en-US" sz="2800" b="1" strike="noStrike" spc="-83">
                  <a:solidFill>
                    <a:srgbClr val="C7EBFB"/>
                  </a:solidFill>
                  <a:latin typeface="Times New Roman"/>
                  <a:ea typeface="DejaVu Sans"/>
                </a:rPr>
                <a:t>감사합니다</a:t>
              </a:r>
              <a:endParaRPr lang="en-US" sz="2800" b="0" strike="noStrike" spc="-1">
                <a:latin typeface="Noto Sans CJK KR"/>
              </a:endParaRPr>
            </a:p>
          </p:txBody>
        </p:sp>
        <p:sp>
          <p:nvSpPr>
            <p:cNvPr id="396" name="CustomShape 8"/>
            <p:cNvSpPr/>
            <p:nvPr/>
          </p:nvSpPr>
          <p:spPr>
            <a:xfrm>
              <a:off x="4069440" y="2493720"/>
              <a:ext cx="4029840" cy="1248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5000" b="1" strike="noStrike" spc="-1">
                  <a:solidFill>
                    <a:srgbClr val="00AEEF"/>
                  </a:solidFill>
                  <a:latin typeface="맑은 고딕"/>
                  <a:ea typeface="DejaVu Sans"/>
                </a:rPr>
                <a:t>THANK YOU</a:t>
              </a:r>
              <a:endParaRPr lang="en-US" sz="5000" b="0" strike="noStrike" spc="-1">
                <a:latin typeface="Noto Sans CJK KR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C0A40248-1467-4799-ABF6-1381BB0B21D9}"/>
              </a:ext>
            </a:extLst>
          </p:cNvPr>
          <p:cNvGrpSpPr/>
          <p:nvPr/>
        </p:nvGrpSpPr>
        <p:grpSpPr>
          <a:xfrm>
            <a:off x="580571" y="2567946"/>
            <a:ext cx="10627997" cy="1173475"/>
            <a:chOff x="580571" y="1737366"/>
            <a:chExt cx="10627997" cy="1173475"/>
          </a:xfrm>
        </p:grpSpPr>
        <p:sp>
          <p:nvSpPr>
            <p:cNvPr id="19" name="제목 1">
              <a:extLst>
                <a:ext uri="{FF2B5EF4-FFF2-40B4-BE49-F238E27FC236}">
                  <a16:creationId xmlns="" xmlns:a16="http://schemas.microsoft.com/office/drawing/2014/main" id="{1C1E33DD-3B28-412C-A14D-6EB5CE085906}"/>
                </a:ext>
              </a:extLst>
            </p:cNvPr>
            <p:cNvSpPr txBox="1">
              <a:spLocks/>
            </p:cNvSpPr>
            <p:nvPr/>
          </p:nvSpPr>
          <p:spPr>
            <a:xfrm>
              <a:off x="580571" y="2076669"/>
              <a:ext cx="10627997" cy="83417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en-US" altLang="ko-KR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SDLC (software development lifecycle) </a:t>
              </a:r>
              <a:r>
                <a:rPr lang="ko-KR" altLang="en-US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과</a:t>
              </a:r>
              <a:r>
                <a:rPr lang="en-US" altLang="ko-KR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Continuous Integration</a:t>
              </a:r>
              <a:endParaRPr lang="en-US" altLang="ko-KR" sz="4000" b="1" spc="-13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</a:endParaRPr>
            </a:p>
            <a:p>
              <a:pPr algn="l">
                <a:lnSpc>
                  <a:spcPct val="120000"/>
                </a:lnSpc>
              </a:pPr>
              <a:r>
                <a:rPr lang="en-US" altLang="ko-KR" sz="4000" b="1" spc="-13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Continuous </a:t>
              </a:r>
              <a:r>
                <a:rPr lang="en-US" altLang="ko-KR" sz="4000" b="1" spc="-13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Deployment &amp; Delivery</a:t>
              </a:r>
              <a:endParaRPr lang="ko-KR" altLang="en-US" sz="4000" b="1" spc="-13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</a:endParaRPr>
            </a:p>
          </p:txBody>
        </p:sp>
        <p:sp>
          <p:nvSpPr>
            <p:cNvPr id="21" name="제목 1">
              <a:extLst>
                <a:ext uri="{FF2B5EF4-FFF2-40B4-BE49-F238E27FC236}">
                  <a16:creationId xmlns="" xmlns:a16="http://schemas.microsoft.com/office/drawing/2014/main" id="{D183BD8D-6EC2-4B97-88D1-141F094D380D}"/>
                </a:ext>
              </a:extLst>
            </p:cNvPr>
            <p:cNvSpPr txBox="1">
              <a:spLocks/>
            </p:cNvSpPr>
            <p:nvPr/>
          </p:nvSpPr>
          <p:spPr>
            <a:xfrm>
              <a:off x="696687" y="1737366"/>
              <a:ext cx="1528353" cy="339302"/>
            </a:xfrm>
            <a:prstGeom prst="rect">
              <a:avLst/>
            </a:prstGeom>
            <a:solidFill>
              <a:srgbClr val="00AEEF"/>
            </a:solidFill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algn="ctr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ko-KR" sz="16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CHAPTER </a:t>
              </a:r>
              <a:r>
                <a:rPr lang="en-US" altLang="ko-KR" sz="16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</a:rPr>
                <a:t>01</a:t>
              </a:r>
              <a:endParaRPr lang="ko-KR" altLang="en-US" sz="16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86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="" xmlns:a16="http://schemas.microsoft.com/office/drawing/2014/main" id="{DD433FB7-BF5A-402C-84A8-F61C4091DDE3}"/>
              </a:ext>
            </a:extLst>
          </p:cNvPr>
          <p:cNvSpPr txBox="1">
            <a:spLocks/>
          </p:cNvSpPr>
          <p:nvPr/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Software Development Life Cycle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479376" y="1268761"/>
            <a:ext cx="9265370" cy="5315372"/>
            <a:chOff x="763114" y="1515109"/>
            <a:chExt cx="8981632" cy="5059994"/>
          </a:xfrm>
        </p:grpSpPr>
        <p:pic>
          <p:nvPicPr>
            <p:cNvPr id="1026" name="Picture 2" descr="Software Development Life Cycle">
              <a:extLst>
                <a:ext uri="{FF2B5EF4-FFF2-40B4-BE49-F238E27FC236}">
                  <a16:creationId xmlns="" xmlns:a16="http://schemas.microsoft.com/office/drawing/2014/main" id="{C01C13A2-BAC2-4DCA-BA95-D934DA8953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79" b="10585"/>
            <a:stretch/>
          </p:blipFill>
          <p:spPr bwMode="auto">
            <a:xfrm>
              <a:off x="763114" y="1515109"/>
              <a:ext cx="8896350" cy="4619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직사각형 6">
              <a:extLst>
                <a:ext uri="{FF2B5EF4-FFF2-40B4-BE49-F238E27FC236}">
                  <a16:creationId xmlns="" xmlns:a16="http://schemas.microsoft.com/office/drawing/2014/main" id="{22930B32-F5A7-406A-BD35-0752B3A28895}"/>
                </a:ext>
              </a:extLst>
            </p:cNvPr>
            <p:cNvSpPr/>
            <p:nvPr/>
          </p:nvSpPr>
          <p:spPr>
            <a:xfrm>
              <a:off x="911424" y="6313493"/>
              <a:ext cx="594769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bg1"/>
                  </a:solidFill>
                </a:rPr>
                <a:t>    </a:t>
              </a:r>
              <a:r>
                <a:rPr lang="en-US" altLang="ko-KR" sz="11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https://ncube.com/blog/software-development-life-cycle-guide</a:t>
              </a:r>
              <a:endParaRPr lang="en-US" altLang="ko-K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3" name="사각형: 둥근 모서리 2">
              <a:extLst>
                <a:ext uri="{FF2B5EF4-FFF2-40B4-BE49-F238E27FC236}">
                  <a16:creationId xmlns="" xmlns:a16="http://schemas.microsoft.com/office/drawing/2014/main" id="{F68A34BB-ECB9-4DCB-A81A-8C913114C487}"/>
                </a:ext>
              </a:extLst>
            </p:cNvPr>
            <p:cNvSpPr/>
            <p:nvPr/>
          </p:nvSpPr>
          <p:spPr>
            <a:xfrm>
              <a:off x="4183454" y="1515109"/>
              <a:ext cx="5561292" cy="4671350"/>
            </a:xfrm>
            <a:prstGeom prst="roundRect">
              <a:avLst>
                <a:gd name="adj" fmla="val 4947"/>
              </a:avLst>
            </a:prstGeom>
            <a:solidFill>
              <a:srgbClr val="FFC000">
                <a:alpha val="20000"/>
              </a:srgbClr>
            </a:solidFill>
            <a:ln w="317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lIns="91433" tIns="45717" rIns="91433" bIns="45717" rtlCol="0" anchor="ctr"/>
            <a:lstStyle/>
            <a:p>
              <a:pPr algn="ctr" defTabSz="957862" latinLnBrk="0">
                <a:lnSpc>
                  <a:spcPct val="120000"/>
                </a:lnSpc>
              </a:pPr>
              <a:endParaRPr lang="ko-KR" altLang="en-US" sz="900" kern="0" dirty="0">
                <a:solidFill>
                  <a:srgbClr val="5E5E5E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25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427C5CE-4D60-4EF8-91CD-117DE0E4DCE5}"/>
              </a:ext>
            </a:extLst>
          </p:cNvPr>
          <p:cNvSpPr txBox="1">
            <a:spLocks/>
          </p:cNvSpPr>
          <p:nvPr/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Continuous Integration &amp; Deployment or Delivery</a:t>
            </a:r>
            <a:endParaRPr lang="ko-KR" altLang="en-US" sz="2000" b="1" dirty="0">
              <a:ln>
                <a:solidFill>
                  <a:sysClr val="window" lastClr="FFFFFF">
                    <a:alpha val="0"/>
                  </a:sysClr>
                </a:solidFill>
              </a:ln>
              <a:solidFill>
                <a:sysClr val="window" lastClr="FFFFFF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457626" y="1916832"/>
            <a:ext cx="8446686" cy="4680520"/>
            <a:chOff x="762833" y="1515110"/>
            <a:chExt cx="7011105" cy="4681209"/>
          </a:xfrm>
        </p:grpSpPr>
        <p:pic>
          <p:nvPicPr>
            <p:cNvPr id="1028" name="Picture 4" descr="continuous delivery qa staging에 대한 이미지 검색결과">
              <a:extLst>
                <a:ext uri="{FF2B5EF4-FFF2-40B4-BE49-F238E27FC236}">
                  <a16:creationId xmlns="" xmlns:a16="http://schemas.microsoft.com/office/drawing/2014/main" id="{F4D18041-1567-4442-B6BF-D4CAC4A79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33" y="1515110"/>
              <a:ext cx="7011105" cy="4270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>
              <a:extLst>
                <a:ext uri="{FF2B5EF4-FFF2-40B4-BE49-F238E27FC236}">
                  <a16:creationId xmlns="" xmlns:a16="http://schemas.microsoft.com/office/drawing/2014/main" id="{1D3AF3EB-D319-4875-ACDA-5BFCF5405782}"/>
                </a:ext>
              </a:extLst>
            </p:cNvPr>
            <p:cNvSpPr/>
            <p:nvPr/>
          </p:nvSpPr>
          <p:spPr>
            <a:xfrm>
              <a:off x="762834" y="5934709"/>
              <a:ext cx="67818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 https</a:t>
              </a:r>
              <a:r>
                <a:rPr lang="en-US" altLang="ko-KR" sz="11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://www.joetheitguy.com/5-awkward-questions-production-end-devops-pipeline/</a:t>
              </a:r>
              <a:endParaRPr lang="en-US" altLang="ko-KR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텍스트 개체 틀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b="0" dirty="0" smtClean="0"/>
              <a:t>CI/CD</a:t>
            </a:r>
            <a:r>
              <a:rPr lang="ko-KR" altLang="en-US" b="0" dirty="0"/>
              <a:t>의 기본 개념은 지속적인 통합</a:t>
            </a:r>
            <a:r>
              <a:rPr lang="en-US" altLang="ko-KR" b="0" dirty="0"/>
              <a:t>, </a:t>
            </a:r>
            <a:r>
              <a:rPr lang="ko-KR" altLang="en-US" b="0" dirty="0"/>
              <a:t>지속적인 서비스 제공</a:t>
            </a:r>
            <a:r>
              <a:rPr lang="en-US" altLang="ko-KR" b="0" dirty="0"/>
              <a:t>, </a:t>
            </a:r>
            <a:r>
              <a:rPr lang="ko-KR" altLang="en-US" b="0" dirty="0"/>
              <a:t>지속적인 </a:t>
            </a:r>
            <a:r>
              <a:rPr lang="ko-KR" altLang="en-US" b="0" dirty="0" smtClean="0"/>
              <a:t>배포</a:t>
            </a:r>
            <a:r>
              <a:rPr lang="en-US" altLang="ko-KR" b="0" dirty="0" smtClean="0"/>
              <a:t/>
            </a:r>
            <a:br>
              <a:rPr lang="en-US" altLang="ko-KR" b="0" dirty="0" smtClean="0"/>
            </a:br>
            <a:endParaRPr lang="en-US" altLang="ko-KR" b="0" dirty="0"/>
          </a:p>
          <a:p>
            <a:r>
              <a:rPr lang="ko-KR" altLang="en-US" b="0" dirty="0" smtClean="0"/>
              <a:t>애플리케이션 </a:t>
            </a:r>
            <a:r>
              <a:rPr lang="ko-KR" altLang="en-US" b="0" dirty="0"/>
              <a:t>개발 단계를 자동화하여 애플리케이션을 보다 짧은 주기로 고객에게 제공하는 </a:t>
            </a:r>
            <a:r>
              <a:rPr lang="ko-KR" altLang="en-US" b="0" dirty="0" smtClean="0"/>
              <a:t>방법</a:t>
            </a:r>
            <a:endParaRPr lang="en-US" altLang="ko-KR" b="0" dirty="0"/>
          </a:p>
        </p:txBody>
      </p:sp>
    </p:spTree>
    <p:extLst>
      <p:ext uri="{BB962C8B-B14F-4D97-AF65-F5344CB8AC3E}">
        <p14:creationId xmlns:p14="http://schemas.microsoft.com/office/powerpoint/2010/main" val="34486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="" xmlns:a16="http://schemas.microsoft.com/office/drawing/2014/main" id="{DD433FB7-BF5A-402C-84A8-F61C4091DDE3}"/>
              </a:ext>
            </a:extLst>
          </p:cNvPr>
          <p:cNvSpPr txBox="1">
            <a:spLocks/>
          </p:cNvSpPr>
          <p:nvPr/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Continuous Integration</a:t>
            </a:r>
            <a:endParaRPr lang="ko-KR" altLang="en-US" sz="2000" b="1" dirty="0">
              <a:ln>
                <a:solidFill>
                  <a:sysClr val="window" lastClr="FFFFFF">
                    <a:alpha val="0"/>
                  </a:sysClr>
                </a:solidFill>
              </a:ln>
              <a:solidFill>
                <a:sysClr val="window" lastClr="FFFFFF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26136" y="1383670"/>
            <a:ext cx="7848872" cy="5154251"/>
            <a:chOff x="770900" y="1603815"/>
            <a:chExt cx="6421893" cy="4291881"/>
          </a:xfrm>
        </p:grpSpPr>
        <p:pic>
          <p:nvPicPr>
            <p:cNvPr id="5126" name="Picture 6" descr="Typical CI process">
              <a:extLst>
                <a:ext uri="{FF2B5EF4-FFF2-40B4-BE49-F238E27FC236}">
                  <a16:creationId xmlns="" xmlns:a16="http://schemas.microsoft.com/office/drawing/2014/main" id="{BCEFEE0C-9B6F-4304-A9FD-1A61C84C85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900" y="1603815"/>
              <a:ext cx="6421893" cy="4158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>
              <a:extLst>
                <a:ext uri="{FF2B5EF4-FFF2-40B4-BE49-F238E27FC236}">
                  <a16:creationId xmlns="" xmlns:a16="http://schemas.microsoft.com/office/drawing/2014/main" id="{77D96D22-08DD-48F1-BD96-EA72E81D9E8F}"/>
                </a:ext>
              </a:extLst>
            </p:cNvPr>
            <p:cNvSpPr/>
            <p:nvPr/>
          </p:nvSpPr>
          <p:spPr>
            <a:xfrm>
              <a:off x="892152" y="5668186"/>
              <a:ext cx="6183880" cy="227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https</a:t>
              </a:r>
              <a:r>
                <a:rPr lang="en-US" altLang="ko-KR" sz="11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://developers.redhat.com/blog/2017/09/06/continuous-integration-a-typical-process/</a:t>
              </a:r>
              <a:endParaRPr lang="en-US" altLang="ko-KR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텍스트 개체 틀 2">
            <a:extLst>
              <a:ext uri="{FF2B5EF4-FFF2-40B4-BE49-F238E27FC236}">
                <a16:creationId xmlns="" xmlns:a16="http://schemas.microsoft.com/office/drawing/2014/main" id="{418CED30-3FA6-4676-8578-B566583BAEAF}"/>
              </a:ext>
            </a:extLst>
          </p:cNvPr>
          <p:cNvSpPr txBox="1">
            <a:spLocks/>
          </p:cNvSpPr>
          <p:nvPr/>
        </p:nvSpPr>
        <p:spPr>
          <a:xfrm>
            <a:off x="457627" y="1096009"/>
            <a:ext cx="10390677" cy="419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600" b="1" dirty="0">
              <a:ln>
                <a:solidFill>
                  <a:srgbClr val="3A474D">
                    <a:alpha val="0"/>
                  </a:srgbClr>
                </a:solidFill>
              </a:ln>
              <a:solidFill>
                <a:srgbClr val="00AEEF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593" y="943736"/>
            <a:ext cx="11232726" cy="371192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FontTx/>
              <a:buBlip>
                <a:blip r:embed="rId5"/>
              </a:buBlip>
            </a:pPr>
            <a:r>
              <a:rPr kumimoji="0" lang="en-US" altLang="ko-KR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Agile</a:t>
            </a:r>
            <a:r>
              <a:rPr kumimoji="0" lang="ko-KR" altLang="en-US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부합되는 </a:t>
            </a:r>
            <a:r>
              <a:rPr kumimoji="0" lang="en-US" altLang="ko-KR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Continuous Integration</a:t>
            </a:r>
          </a:p>
        </p:txBody>
      </p:sp>
    </p:spTree>
    <p:extLst>
      <p:ext uri="{BB962C8B-B14F-4D97-AF65-F5344CB8AC3E}">
        <p14:creationId xmlns:p14="http://schemas.microsoft.com/office/powerpoint/2010/main" val="330316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165870" y="1424747"/>
            <a:ext cx="4077463" cy="4869933"/>
            <a:chOff x="1165870" y="1424747"/>
            <a:chExt cx="4077463" cy="4869933"/>
          </a:xfrm>
        </p:grpSpPr>
        <p:pic>
          <p:nvPicPr>
            <p:cNvPr id="7170" name="Picture 2" descr="Branch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3472" y="2745047"/>
              <a:ext cx="3722260" cy="174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://cfile25.uf.tistory.com/image/2758E13E5257AF8D0A3C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870" y="4869160"/>
              <a:ext cx="4077463" cy="1425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git에 대한 이미지 검색결과">
              <a:extLst>
                <a:ext uri="{FF2B5EF4-FFF2-40B4-BE49-F238E27FC236}">
                  <a16:creationId xmlns="" xmlns:a16="http://schemas.microsoft.com/office/drawing/2014/main" id="{6D404493-223D-473F-8C15-E937CB6F2E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520" y="1424747"/>
              <a:ext cx="1944216" cy="810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제목 1">
            <a:extLst>
              <a:ext uri="{FF2B5EF4-FFF2-40B4-BE49-F238E27FC236}">
                <a16:creationId xmlns="" xmlns:a16="http://schemas.microsoft.com/office/drawing/2014/main" id="{DD433FB7-BF5A-402C-84A8-F61C4091DDE3}"/>
              </a:ext>
            </a:extLst>
          </p:cNvPr>
          <p:cNvSpPr txBox="1">
            <a:spLocks/>
          </p:cNvSpPr>
          <p:nvPr/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SCM </a:t>
            </a:r>
            <a:r>
              <a:rPr lang="ko-KR" altLang="en-US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솔루션 </a:t>
            </a:r>
            <a:r>
              <a:rPr lang="en-US" altLang="ko-KR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[ </a:t>
            </a:r>
            <a:r>
              <a:rPr lang="en-US" altLang="ko-KR" sz="2000" b="1" dirty="0" err="1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git</a:t>
            </a:r>
            <a:r>
              <a:rPr lang="en-US" altLang="ko-KR" sz="2000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</a:rPr>
              <a:t> ] &amp; CI Tools – [ Jenkins ]</a:t>
            </a:r>
            <a:endParaRPr lang="ko-KR" altLang="en-US" sz="2000" b="1" dirty="0">
              <a:ln>
                <a:solidFill>
                  <a:sysClr val="window" lastClr="FFFFFF">
                    <a:alpha val="0"/>
                  </a:sysClr>
                </a:solidFill>
              </a:ln>
              <a:solidFill>
                <a:sysClr val="window" lastClr="FFFFFF"/>
              </a:solidFill>
              <a:latin typeface="맑은 고딕" panose="020B0503020000020004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456039" y="1174208"/>
            <a:ext cx="4968553" cy="5135112"/>
            <a:chOff x="6456039" y="1174208"/>
            <a:chExt cx="4968553" cy="5135112"/>
          </a:xfrm>
        </p:grpSpPr>
        <p:pic>
          <p:nvPicPr>
            <p:cNvPr id="1028" name="Picture 4" descr="Jenkins 이미지 검색결과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112" y="1174208"/>
              <a:ext cx="3312368" cy="1478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Jenkins 이미지 검색결과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6039" y="2473131"/>
              <a:ext cx="4968553" cy="383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71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240016" y="2276872"/>
            <a:ext cx="5544616" cy="3600400"/>
            <a:chOff x="1415480" y="1888276"/>
            <a:chExt cx="7610508" cy="4637068"/>
          </a:xfrm>
        </p:grpSpPr>
        <p:sp>
          <p:nvSpPr>
            <p:cNvPr id="22" name="모서리가 둥근 직사각형 21"/>
            <p:cNvSpPr/>
            <p:nvPr/>
          </p:nvSpPr>
          <p:spPr bwMode="auto">
            <a:xfrm>
              <a:off x="1415480" y="1888276"/>
              <a:ext cx="1336823" cy="1052327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ko-KR" altLang="en-US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개발</a:t>
              </a:r>
            </a:p>
          </p:txBody>
        </p:sp>
        <p:sp>
          <p:nvSpPr>
            <p:cNvPr id="23" name="모서리가 둥근 직사각형 22"/>
            <p:cNvSpPr/>
            <p:nvPr/>
          </p:nvSpPr>
          <p:spPr bwMode="auto">
            <a:xfrm>
              <a:off x="3388886" y="1888276"/>
              <a:ext cx="1336823" cy="1052327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ko-KR" altLang="en-US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테스</a:t>
              </a:r>
              <a:r>
                <a:rPr lang="ko-KR" altLang="en-US" sz="1200" kern="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트</a:t>
              </a:r>
              <a:endParaRPr lang="ko-KR" altLang="en-US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5553265" y="1888276"/>
              <a:ext cx="1336823" cy="1052327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err="1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git</a:t>
              </a:r>
              <a:endParaRPr lang="en-US" altLang="ko-KR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repository</a:t>
              </a:r>
              <a:endParaRPr lang="ko-KR" altLang="en-US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 bwMode="auto">
            <a:xfrm>
              <a:off x="7689165" y="1888276"/>
              <a:ext cx="1336823" cy="1052327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git</a:t>
              </a:r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clone</a:t>
              </a:r>
            </a:p>
            <a:p>
              <a:pPr algn="ctr"/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and</a:t>
              </a:r>
            </a:p>
            <a:p>
              <a:pPr algn="ctr"/>
              <a:r>
                <a:rPr lang="en-US" altLang="ko-KR" sz="1200" dirty="0" err="1">
                  <a:latin typeface="맑은 고딕" panose="020B0503020000020004" pitchFamily="50" charset="-127"/>
                  <a:ea typeface="맑은 고딕" panose="020B0503020000020004" pitchFamily="50" charset="-127"/>
                </a:rPr>
                <a:t>docker</a:t>
              </a:r>
              <a:r>
                <a:rPr lang="en-US" altLang="ko-KR" sz="12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build</a:t>
              </a:r>
              <a:endParaRPr lang="ko-KR" altLang="en-US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모서리가 둥근 직사각형 28"/>
            <p:cNvSpPr/>
            <p:nvPr/>
          </p:nvSpPr>
          <p:spPr bwMode="auto">
            <a:xfrm>
              <a:off x="4296175" y="5473017"/>
              <a:ext cx="1336823" cy="1052327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Development</a:t>
              </a:r>
            </a:p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Server</a:t>
              </a:r>
              <a:endParaRPr lang="ko-KR" altLang="en-US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 bwMode="auto">
            <a:xfrm>
              <a:off x="5692253" y="5473017"/>
              <a:ext cx="1336822" cy="1052327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Staging</a:t>
              </a:r>
            </a:p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Server</a:t>
              </a:r>
              <a:endParaRPr lang="ko-KR" altLang="en-US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3" name="모서리가 둥근 직사각형 32"/>
            <p:cNvSpPr/>
            <p:nvPr/>
          </p:nvSpPr>
          <p:spPr bwMode="auto">
            <a:xfrm>
              <a:off x="7092735" y="5473017"/>
              <a:ext cx="1336822" cy="1052327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Production</a:t>
              </a:r>
            </a:p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Server</a:t>
              </a:r>
              <a:endParaRPr lang="ko-KR" altLang="en-US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34" name="직선 화살표 연결선 33"/>
            <p:cNvCxnSpPr>
              <a:stCxn id="22" idx="3"/>
              <a:endCxn id="23" idx="1"/>
            </p:cNvCxnSpPr>
            <p:nvPr/>
          </p:nvCxnSpPr>
          <p:spPr bwMode="auto">
            <a:xfrm>
              <a:off x="2752303" y="2414438"/>
              <a:ext cx="636582" cy="0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35" name="직선 화살표 연결선 34"/>
            <p:cNvCxnSpPr>
              <a:stCxn id="23" idx="3"/>
              <a:endCxn id="25" idx="1"/>
            </p:cNvCxnSpPr>
            <p:nvPr/>
          </p:nvCxnSpPr>
          <p:spPr bwMode="auto">
            <a:xfrm>
              <a:off x="4725707" y="2414438"/>
              <a:ext cx="827557" cy="0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36" name="직선 화살표 연결선 35"/>
            <p:cNvCxnSpPr>
              <a:stCxn id="25" idx="3"/>
              <a:endCxn id="27" idx="1"/>
            </p:cNvCxnSpPr>
            <p:nvPr/>
          </p:nvCxnSpPr>
          <p:spPr bwMode="auto">
            <a:xfrm>
              <a:off x="6890089" y="2414440"/>
              <a:ext cx="799076" cy="0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37" name="직선 화살표 연결선 36"/>
            <p:cNvCxnSpPr>
              <a:endCxn id="29" idx="0"/>
            </p:cNvCxnSpPr>
            <p:nvPr/>
          </p:nvCxnSpPr>
          <p:spPr bwMode="auto">
            <a:xfrm flipH="1">
              <a:off x="4964584" y="4642897"/>
              <a:ext cx="918645" cy="830118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38" name="직선 화살표 연결선 37"/>
            <p:cNvCxnSpPr>
              <a:endCxn id="31" idx="0"/>
            </p:cNvCxnSpPr>
            <p:nvPr/>
          </p:nvCxnSpPr>
          <p:spPr bwMode="auto">
            <a:xfrm>
              <a:off x="6360666" y="4642899"/>
              <a:ext cx="0" cy="830117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39" name="직선 화살표 연결선 38"/>
            <p:cNvCxnSpPr>
              <a:endCxn id="33" idx="0"/>
            </p:cNvCxnSpPr>
            <p:nvPr/>
          </p:nvCxnSpPr>
          <p:spPr bwMode="auto">
            <a:xfrm>
              <a:off x="7029077" y="4642897"/>
              <a:ext cx="732069" cy="830118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42" name="직선 화살표 연결선 41"/>
            <p:cNvCxnSpPr/>
            <p:nvPr/>
          </p:nvCxnSpPr>
          <p:spPr bwMode="auto">
            <a:xfrm flipH="1">
              <a:off x="2207568" y="5999178"/>
              <a:ext cx="1968140" cy="0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43" name="직선 화살표 연결선 42"/>
            <p:cNvCxnSpPr/>
            <p:nvPr/>
          </p:nvCxnSpPr>
          <p:spPr bwMode="auto">
            <a:xfrm flipV="1">
              <a:off x="2052061" y="3064406"/>
              <a:ext cx="2" cy="2934774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sp>
          <p:nvSpPr>
            <p:cNvPr id="80" name="모서리가 둥근 직사각형 79"/>
            <p:cNvSpPr/>
            <p:nvPr/>
          </p:nvSpPr>
          <p:spPr bwMode="auto">
            <a:xfrm>
              <a:off x="7656567" y="3583020"/>
              <a:ext cx="1336822" cy="1052327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ko-KR" sz="1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Test</a:t>
              </a:r>
            </a:p>
            <a:p>
              <a:pPr algn="ctr"/>
              <a:r>
                <a:rPr lang="en-US" altLang="ko-KR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Container</a:t>
              </a:r>
              <a:endParaRPr lang="ko-KR" altLang="en-US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" name="Can 11"/>
            <p:cNvSpPr/>
            <p:nvPr/>
          </p:nvSpPr>
          <p:spPr>
            <a:xfrm>
              <a:off x="5653152" y="3552319"/>
              <a:ext cx="1336822" cy="111819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Docker</a:t>
              </a:r>
              <a:endParaRPr lang="en-US" sz="1100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en-US" sz="1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Container</a:t>
              </a:r>
            </a:p>
            <a:p>
              <a:pPr algn="ctr"/>
              <a:r>
                <a:rPr lang="en-US" sz="1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Image </a:t>
              </a:r>
            </a:p>
            <a:p>
              <a:pPr algn="ctr"/>
              <a:r>
                <a:rPr lang="en-US" sz="1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Registry</a:t>
              </a:r>
              <a:endParaRPr lang="en-US" sz="11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83" name="직선 화살표 연결선 82"/>
            <p:cNvCxnSpPr/>
            <p:nvPr/>
          </p:nvCxnSpPr>
          <p:spPr bwMode="auto">
            <a:xfrm flipH="1">
              <a:off x="8324978" y="2985324"/>
              <a:ext cx="9146" cy="572296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</p:grpSp>
      <p:sp>
        <p:nvSpPr>
          <p:cNvPr id="86" name="TextBox 85"/>
          <p:cNvSpPr txBox="1"/>
          <p:nvPr/>
        </p:nvSpPr>
        <p:spPr>
          <a:xfrm>
            <a:off x="336593" y="980728"/>
            <a:ext cx="11344165" cy="1117229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latinLnBrk="0">
              <a:lnSpc>
                <a:spcPct val="110000"/>
              </a:lnSpc>
              <a:spcBef>
                <a:spcPct val="20000"/>
              </a:spcBef>
              <a:buSzPct val="100000"/>
              <a:buBlip>
                <a:blip r:embed="rId2"/>
              </a:buBlip>
            </a:pP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개발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스테이징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운영에 대한 </a:t>
            </a:r>
            <a:r>
              <a:rPr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CI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활용하여 </a:t>
            </a:r>
            <a:r>
              <a:rPr lang="ko-KR" altLang="en-US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라이프라이클</a:t>
            </a:r>
            <a:r>
              <a:rPr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적용</a:t>
            </a:r>
          </a:p>
          <a:p>
            <a:pPr marL="268288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</a:pPr>
            <a:r>
              <a:rPr kumimoji="0" lang="ko-KR" altLang="en-US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환경설정을 </a:t>
            </a:r>
            <a:r>
              <a:rPr kumimoji="0" lang="en-US" altLang="ko-KR" kern="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docker</a:t>
            </a:r>
            <a:r>
              <a:rPr kumimoji="0" lang="en-US" altLang="ko-KR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container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</a:t>
            </a:r>
            <a:r>
              <a:rPr kumimoji="0" lang="ko-KR" altLang="en-US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포함하기 때문에 </a:t>
            </a:r>
            <a:r>
              <a:rPr kumimoji="0" lang="ko-KR" altLang="en-US" kern="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어디서나 동일하게 </a:t>
            </a:r>
            <a:r>
              <a:rPr kumimoji="0" lang="ko-KR" altLang="en-US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동작</a:t>
            </a:r>
            <a:endParaRPr kumimoji="0" lang="en-US" altLang="ko-KR" kern="0" dirty="0" smtClean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268288" indent="-268288" fontAlgn="auto" latinLnBrk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SzPct val="100000"/>
              <a:buFontTx/>
              <a:buBlip>
                <a:blip r:embed="rId2"/>
              </a:buBlip>
            </a:pPr>
            <a:r>
              <a:rPr kumimoji="0" lang="ko-KR" altLang="en-US" kern="0" dirty="0" smtClean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애플리케이션 코드와 구동 환경을 항상 일치시킴</a:t>
            </a:r>
          </a:p>
        </p:txBody>
      </p:sp>
      <p:sp>
        <p:nvSpPr>
          <p:cNvPr id="24" name="제목 1">
            <a:extLst>
              <a:ext uri="{FF2B5EF4-FFF2-40B4-BE49-F238E27FC236}">
                <a16:creationId xmlns="" xmlns:a16="http://schemas.microsoft.com/office/drawing/2014/main" id="{3427C5CE-4D60-4EF8-91CD-117DE0E4DCE5}"/>
              </a:ext>
            </a:extLst>
          </p:cNvPr>
          <p:cNvSpPr txBox="1">
            <a:spLocks/>
          </p:cNvSpPr>
          <p:nvPr/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Docker</a:t>
            </a:r>
            <a:r>
              <a:rPr lang="ko-KR" altLang="en-US" sz="2000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활용한 통합 배포</a:t>
            </a:r>
          </a:p>
        </p:txBody>
      </p:sp>
      <p:grpSp>
        <p:nvGrpSpPr>
          <p:cNvPr id="26" name="그룹 25"/>
          <p:cNvGrpSpPr/>
          <p:nvPr/>
        </p:nvGrpSpPr>
        <p:grpSpPr>
          <a:xfrm>
            <a:off x="238844" y="2276872"/>
            <a:ext cx="5641132" cy="3305194"/>
            <a:chOff x="1270670" y="1628800"/>
            <a:chExt cx="9996942" cy="4104456"/>
          </a:xfrm>
        </p:grpSpPr>
        <p:sp>
          <p:nvSpPr>
            <p:cNvPr id="28" name="모서리가 둥근 직사각형 27"/>
            <p:cNvSpPr/>
            <p:nvPr/>
          </p:nvSpPr>
          <p:spPr bwMode="auto">
            <a:xfrm>
              <a:off x="1270670" y="1628800"/>
              <a:ext cx="1512168" cy="1055235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ko-KR" altLang="en-US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개발</a:t>
              </a:r>
            </a:p>
          </p:txBody>
        </p:sp>
        <p:sp>
          <p:nvSpPr>
            <p:cNvPr id="30" name="모서리가 둥근 직사각형 29"/>
            <p:cNvSpPr/>
            <p:nvPr/>
          </p:nvSpPr>
          <p:spPr bwMode="auto">
            <a:xfrm>
              <a:off x="3502918" y="1628800"/>
              <a:ext cx="1512168" cy="1055235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ko-KR" altLang="en-US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테스</a:t>
              </a:r>
              <a:r>
                <a:rPr lang="ko-KR" altLang="en-US" sz="1200" kern="0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트</a:t>
              </a:r>
              <a:endParaRPr lang="ko-KR" altLang="en-US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2" name="모서리가 둥근 직사각형 31"/>
            <p:cNvSpPr/>
            <p:nvPr/>
          </p:nvSpPr>
          <p:spPr bwMode="auto">
            <a:xfrm>
              <a:off x="5951190" y="1628800"/>
              <a:ext cx="1512168" cy="1055235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err="1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git</a:t>
              </a:r>
              <a:endParaRPr lang="en-US" altLang="ko-KR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repository</a:t>
              </a:r>
              <a:endParaRPr lang="ko-KR" altLang="en-US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모서리가 둥근 직사각형 39"/>
            <p:cNvSpPr/>
            <p:nvPr/>
          </p:nvSpPr>
          <p:spPr bwMode="auto">
            <a:xfrm>
              <a:off x="8255447" y="1628800"/>
              <a:ext cx="1512168" cy="1055235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CI</a:t>
              </a:r>
            </a:p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2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Jenkins</a:t>
              </a:r>
              <a:endParaRPr lang="ko-KR" altLang="en-US" sz="12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1" name="모서리가 둥근 직사각형 40"/>
            <p:cNvSpPr/>
            <p:nvPr/>
          </p:nvSpPr>
          <p:spPr bwMode="auto">
            <a:xfrm>
              <a:off x="6571025" y="3962598"/>
              <a:ext cx="1512168" cy="1064199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0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Development</a:t>
              </a:r>
            </a:p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0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Server</a:t>
              </a:r>
              <a:endParaRPr lang="ko-KR" altLang="en-US" sz="10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4" name="모서리가 둥근 직사각형 43"/>
            <p:cNvSpPr/>
            <p:nvPr/>
          </p:nvSpPr>
          <p:spPr bwMode="auto">
            <a:xfrm>
              <a:off x="8171268" y="3962600"/>
              <a:ext cx="1512168" cy="1064198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0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Staging</a:t>
              </a:r>
            </a:p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0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Server</a:t>
              </a:r>
              <a:endParaRPr lang="ko-KR" altLang="en-US" sz="10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5" name="모서리가 둥근 직사각형 44"/>
            <p:cNvSpPr/>
            <p:nvPr/>
          </p:nvSpPr>
          <p:spPr bwMode="auto">
            <a:xfrm>
              <a:off x="9755444" y="3962598"/>
              <a:ext cx="1512168" cy="1064199"/>
            </a:xfrm>
            <a:prstGeom prst="round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0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Production</a:t>
              </a:r>
            </a:p>
            <a:p>
              <a:pPr algn="ctr" latinLnBrk="0">
                <a:lnSpc>
                  <a:spcPts val="1400"/>
                </a:lnSpc>
                <a:spcAft>
                  <a:spcPct val="30000"/>
                </a:spcAft>
              </a:pPr>
              <a:r>
                <a:rPr lang="en-US" altLang="ko-KR" sz="1000" kern="0" dirty="0" smtClean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Server</a:t>
              </a:r>
              <a:endParaRPr lang="ko-KR" altLang="en-US" sz="1000" kern="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cxnSp>
          <p:nvCxnSpPr>
            <p:cNvPr id="46" name="직선 화살표 연결선 45"/>
            <p:cNvCxnSpPr>
              <a:stCxn id="28" idx="3"/>
              <a:endCxn id="30" idx="1"/>
            </p:cNvCxnSpPr>
            <p:nvPr/>
          </p:nvCxnSpPr>
          <p:spPr bwMode="auto">
            <a:xfrm>
              <a:off x="2782838" y="2156418"/>
              <a:ext cx="720080" cy="0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47" name="직선 화살표 연결선 46"/>
            <p:cNvCxnSpPr>
              <a:stCxn id="30" idx="3"/>
              <a:endCxn id="32" idx="1"/>
            </p:cNvCxnSpPr>
            <p:nvPr/>
          </p:nvCxnSpPr>
          <p:spPr bwMode="auto">
            <a:xfrm>
              <a:off x="5015087" y="2156418"/>
              <a:ext cx="936104" cy="0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48" name="직선 화살표 연결선 47"/>
            <p:cNvCxnSpPr>
              <a:stCxn id="32" idx="3"/>
              <a:endCxn id="40" idx="1"/>
            </p:cNvCxnSpPr>
            <p:nvPr/>
          </p:nvCxnSpPr>
          <p:spPr bwMode="auto">
            <a:xfrm>
              <a:off x="7463359" y="2156418"/>
              <a:ext cx="792088" cy="0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49" name="직선 화살표 연결선 48"/>
            <p:cNvCxnSpPr>
              <a:endCxn id="41" idx="0"/>
            </p:cNvCxnSpPr>
            <p:nvPr/>
          </p:nvCxnSpPr>
          <p:spPr bwMode="auto">
            <a:xfrm flipH="1">
              <a:off x="7327110" y="2911740"/>
              <a:ext cx="1039140" cy="1050858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50" name="직선 화살표 연결선 49"/>
            <p:cNvCxnSpPr>
              <a:endCxn id="44" idx="0"/>
            </p:cNvCxnSpPr>
            <p:nvPr/>
          </p:nvCxnSpPr>
          <p:spPr bwMode="auto">
            <a:xfrm>
              <a:off x="8927353" y="2808183"/>
              <a:ext cx="0" cy="1154417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51" name="직선 화살표 연결선 50"/>
            <p:cNvCxnSpPr>
              <a:endCxn id="45" idx="0"/>
            </p:cNvCxnSpPr>
            <p:nvPr/>
          </p:nvCxnSpPr>
          <p:spPr bwMode="auto">
            <a:xfrm>
              <a:off x="9577008" y="2915753"/>
              <a:ext cx="934521" cy="1046846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52" name="직선 화살표 연결선 51"/>
            <p:cNvCxnSpPr>
              <a:stCxn id="41" idx="1"/>
            </p:cNvCxnSpPr>
            <p:nvPr/>
          </p:nvCxnSpPr>
          <p:spPr bwMode="auto">
            <a:xfrm flipH="1" flipV="1">
              <a:off x="2036325" y="4494697"/>
              <a:ext cx="4534701" cy="1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53" name="직선 화살표 연결선 52"/>
            <p:cNvCxnSpPr>
              <a:stCxn id="44" idx="2"/>
            </p:cNvCxnSpPr>
            <p:nvPr/>
          </p:nvCxnSpPr>
          <p:spPr bwMode="auto">
            <a:xfrm>
              <a:off x="8927353" y="5026797"/>
              <a:ext cx="0" cy="706459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54" name="직선 화살표 연결선 53"/>
            <p:cNvCxnSpPr/>
            <p:nvPr/>
          </p:nvCxnSpPr>
          <p:spPr bwMode="auto">
            <a:xfrm flipH="1">
              <a:off x="2036325" y="5733256"/>
              <a:ext cx="6876764" cy="0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  <p:cxnSp>
          <p:nvCxnSpPr>
            <p:cNvPr id="55" name="직선 화살표 연결선 54"/>
            <p:cNvCxnSpPr/>
            <p:nvPr/>
          </p:nvCxnSpPr>
          <p:spPr bwMode="auto">
            <a:xfrm flipV="1">
              <a:off x="1990750" y="2996952"/>
              <a:ext cx="0" cy="2736304"/>
            </a:xfrm>
            <a:prstGeom prst="straightConnector1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  <a:round/>
              <a:headEnd/>
              <a:tailEnd type="stealth"/>
            </a:ln>
          </p:spPr>
        </p:cxnSp>
      </p:grpSp>
      <p:cxnSp>
        <p:nvCxnSpPr>
          <p:cNvPr id="68" name="직선 화살표 연결선 67"/>
          <p:cNvCxnSpPr/>
          <p:nvPr/>
        </p:nvCxnSpPr>
        <p:spPr bwMode="auto">
          <a:xfrm flipH="1">
            <a:off x="10344472" y="3206286"/>
            <a:ext cx="486970" cy="366730"/>
          </a:xfrm>
          <a:prstGeom prst="straightConnector1">
            <a:avLst/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 type="stealth"/>
          </a:ln>
        </p:spPr>
      </p:cxnSp>
      <p:sp>
        <p:nvSpPr>
          <p:cNvPr id="67" name="직사각형 66"/>
          <p:cNvSpPr/>
          <p:nvPr/>
        </p:nvSpPr>
        <p:spPr>
          <a:xfrm>
            <a:off x="1775520" y="6011996"/>
            <a:ext cx="2214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일반적인 </a:t>
            </a:r>
            <a:r>
              <a:rPr lang="ko-KR" altLang="en-US" b="1" dirty="0" err="1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빌드</a:t>
            </a:r>
            <a:r>
              <a:rPr lang="en-US" altLang="ko-KR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배포</a:t>
            </a:r>
          </a:p>
        </p:txBody>
      </p:sp>
      <p:sp>
        <p:nvSpPr>
          <p:cNvPr id="74" name="직사각형 73"/>
          <p:cNvSpPr/>
          <p:nvPr/>
        </p:nvSpPr>
        <p:spPr>
          <a:xfrm>
            <a:off x="7752184" y="6011996"/>
            <a:ext cx="306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err="1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Docker</a:t>
            </a:r>
            <a:r>
              <a:rPr lang="ko-KR" altLang="en-US" b="1" dirty="0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를 이용한 </a:t>
            </a:r>
            <a:r>
              <a:rPr lang="ko-KR" altLang="en-US" b="1" dirty="0" err="1" smtClean="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빌드</a:t>
            </a:r>
            <a:r>
              <a:rPr lang="en-US" altLang="ko-KR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배포</a:t>
            </a:r>
          </a:p>
        </p:txBody>
      </p:sp>
      <p:sp>
        <p:nvSpPr>
          <p:cNvPr id="73" name="직사각형 72"/>
          <p:cNvSpPr/>
          <p:nvPr/>
        </p:nvSpPr>
        <p:spPr>
          <a:xfrm>
            <a:off x="6068289" y="1916832"/>
            <a:ext cx="5931609" cy="4095164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3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직사각형 49">
            <a:extLst>
              <a:ext uri="{FF2B5EF4-FFF2-40B4-BE49-F238E27FC236}">
                <a16:creationId xmlns:a16="http://schemas.microsoft.com/office/drawing/2014/main" xmlns="" id="{BFDC7302-30A5-455B-997B-E9BF2237922B}"/>
              </a:ext>
            </a:extLst>
          </p:cNvPr>
          <p:cNvSpPr/>
          <p:nvPr/>
        </p:nvSpPr>
        <p:spPr>
          <a:xfrm>
            <a:off x="164284" y="916112"/>
            <a:ext cx="11259445" cy="430887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</p:spPr>
        <p:txBody>
          <a:bodyPr wrap="square" rtlCol="0">
            <a:spAutoFit/>
          </a:bodyPr>
          <a:lstStyle/>
          <a:p>
            <a:pPr marL="268288" indent="-268288" latinLnBrk="0">
              <a:lnSpc>
                <a:spcPct val="110000"/>
              </a:lnSpc>
              <a:spcBef>
                <a:spcPts val="600"/>
              </a:spcBef>
              <a:buSzPct val="100000"/>
              <a:buBlip>
                <a:blip r:embed="rId3"/>
              </a:buBlip>
            </a:pPr>
            <a:r>
              <a:rPr lang="en-US" altLang="ko-KR" sz="2000" kern="0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Application </a:t>
            </a:r>
            <a:r>
              <a:rPr lang="en-US" altLang="ko-KR" sz="2000" kern="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Docker </a:t>
            </a:r>
            <a:r>
              <a:rPr lang="ko-KR" altLang="en-US" sz="2000" kern="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이미지 구성 예시 </a:t>
            </a:r>
            <a:endParaRPr lang="en-US" altLang="ko-KR" sz="2000" kern="0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5" name="Shape 324"/>
          <p:cNvSpPr/>
          <p:nvPr/>
        </p:nvSpPr>
        <p:spPr>
          <a:xfrm>
            <a:off x="8196490" y="1513533"/>
            <a:ext cx="2490095" cy="3210486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7" name="Shape 326"/>
          <p:cNvSpPr/>
          <p:nvPr/>
        </p:nvSpPr>
        <p:spPr>
          <a:xfrm>
            <a:off x="1000903" y="4138971"/>
            <a:ext cx="2340000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Base Image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8" name="Shape 327"/>
          <p:cNvSpPr/>
          <p:nvPr/>
        </p:nvSpPr>
        <p:spPr>
          <a:xfrm>
            <a:off x="1632650" y="3348820"/>
            <a:ext cx="2340000" cy="540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Image Layer 1</a:t>
            </a:r>
            <a:endParaRPr sz="1000" dirty="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39" name="Shape 328"/>
          <p:cNvSpPr/>
          <p:nvPr/>
        </p:nvSpPr>
        <p:spPr>
          <a:xfrm>
            <a:off x="2264397" y="2558668"/>
            <a:ext cx="23400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Image Layer 2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0" name="Shape 329"/>
          <p:cNvSpPr/>
          <p:nvPr/>
        </p:nvSpPr>
        <p:spPr>
          <a:xfrm>
            <a:off x="2896144" y="1768516"/>
            <a:ext cx="2340000" cy="54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Image Layer 3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1" name="Shape 330"/>
          <p:cNvSpPr/>
          <p:nvPr/>
        </p:nvSpPr>
        <p:spPr>
          <a:xfrm>
            <a:off x="2517110" y="2059820"/>
            <a:ext cx="239015" cy="414520"/>
          </a:xfrm>
          <a:custGeom>
            <a:avLst/>
            <a:gdLst/>
            <a:ahLst/>
            <a:cxnLst/>
            <a:rect l="0" t="0" r="0" b="0"/>
            <a:pathLst>
              <a:path w="10307" h="9312" extrusionOk="0">
                <a:moveTo>
                  <a:pt x="10307" y="0"/>
                </a:moveTo>
                <a:lnTo>
                  <a:pt x="0" y="0"/>
                </a:lnTo>
                <a:lnTo>
                  <a:pt x="0" y="9312"/>
                </a:lnTo>
              </a:path>
            </a:pathLst>
          </a:cu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2" name="Shape 331"/>
          <p:cNvSpPr/>
          <p:nvPr/>
        </p:nvSpPr>
        <p:spPr>
          <a:xfrm>
            <a:off x="1898857" y="2849920"/>
            <a:ext cx="239015" cy="414520"/>
          </a:xfrm>
          <a:custGeom>
            <a:avLst/>
            <a:gdLst/>
            <a:ahLst/>
            <a:cxnLst/>
            <a:rect l="0" t="0" r="0" b="0"/>
            <a:pathLst>
              <a:path w="10307" h="9312" extrusionOk="0">
                <a:moveTo>
                  <a:pt x="10307" y="0"/>
                </a:moveTo>
                <a:lnTo>
                  <a:pt x="0" y="0"/>
                </a:lnTo>
                <a:lnTo>
                  <a:pt x="0" y="9312"/>
                </a:lnTo>
              </a:path>
            </a:pathLst>
          </a:cu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3" name="Shape 332"/>
          <p:cNvSpPr/>
          <p:nvPr/>
        </p:nvSpPr>
        <p:spPr>
          <a:xfrm>
            <a:off x="1264434" y="3640078"/>
            <a:ext cx="239015" cy="414520"/>
          </a:xfrm>
          <a:custGeom>
            <a:avLst/>
            <a:gdLst/>
            <a:ahLst/>
            <a:cxnLst/>
            <a:rect l="0" t="0" r="0" b="0"/>
            <a:pathLst>
              <a:path w="10307" h="9312" extrusionOk="0">
                <a:moveTo>
                  <a:pt x="10307" y="0"/>
                </a:moveTo>
                <a:lnTo>
                  <a:pt x="0" y="0"/>
                </a:lnTo>
                <a:lnTo>
                  <a:pt x="0" y="9312"/>
                </a:lnTo>
              </a:path>
            </a:pathLst>
          </a:custGeom>
          <a:noFill/>
          <a:ln w="19050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44" name="Shape 333"/>
          <p:cNvSpPr/>
          <p:nvPr/>
        </p:nvSpPr>
        <p:spPr>
          <a:xfrm>
            <a:off x="8286962" y="3888432"/>
            <a:ext cx="2311846" cy="7057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Base </a:t>
            </a:r>
            <a:r>
              <a:rPr lang="en-US" sz="1000" dirty="0" err="1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CentOS</a:t>
            </a:r>
            <a:endParaRPr sz="1000" dirty="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5" name="Shape 334"/>
          <p:cNvSpPr/>
          <p:nvPr/>
        </p:nvSpPr>
        <p:spPr>
          <a:xfrm>
            <a:off x="8286962" y="3138593"/>
            <a:ext cx="2311846" cy="7057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OS Update Layer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6" name="Shape 335"/>
          <p:cNvSpPr/>
          <p:nvPr/>
        </p:nvSpPr>
        <p:spPr>
          <a:xfrm>
            <a:off x="8286962" y="2388752"/>
            <a:ext cx="2311846" cy="7057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Java Runtime Layer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7" name="Shape 336"/>
          <p:cNvSpPr/>
          <p:nvPr/>
        </p:nvSpPr>
        <p:spPr>
          <a:xfrm>
            <a:off x="8286962" y="1638913"/>
            <a:ext cx="2311846" cy="7057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FFFFFF"/>
                </a:solidFill>
                <a:latin typeface="Overpass"/>
                <a:ea typeface="Overpass"/>
                <a:cs typeface="Overpass"/>
                <a:sym typeface="Overpass"/>
              </a:rPr>
              <a:t>Application Layer</a:t>
            </a:r>
            <a:endParaRPr sz="1000">
              <a:solidFill>
                <a:srgbClr val="FFFFFF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48" name="Shape 337"/>
          <p:cNvSpPr/>
          <p:nvPr/>
        </p:nvSpPr>
        <p:spPr>
          <a:xfrm>
            <a:off x="5915182" y="3086281"/>
            <a:ext cx="1096852" cy="70579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F8D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Shape 338"/>
          <p:cNvSpPr txBox="1"/>
          <p:nvPr/>
        </p:nvSpPr>
        <p:spPr>
          <a:xfrm>
            <a:off x="1898857" y="5104355"/>
            <a:ext cx="3053444" cy="70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Overpass"/>
                <a:ea typeface="Overpass"/>
                <a:cs typeface="Overpass"/>
                <a:sym typeface="Overpass"/>
              </a:rPr>
              <a:t>Container Image Layers</a:t>
            </a:r>
            <a:endParaRPr dirty="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51" name="Shape 339"/>
          <p:cNvSpPr txBox="1"/>
          <p:nvPr/>
        </p:nvSpPr>
        <p:spPr>
          <a:xfrm>
            <a:off x="7729070" y="5104354"/>
            <a:ext cx="3672755" cy="705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Overpass"/>
                <a:ea typeface="Overpass"/>
                <a:cs typeface="Overpass"/>
                <a:sym typeface="Overpass"/>
              </a:rPr>
              <a:t>Example Container Image</a:t>
            </a:r>
            <a:endParaRPr dirty="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0" name="제목 1">
            <a:extLst>
              <a:ext uri="{FF2B5EF4-FFF2-40B4-BE49-F238E27FC236}">
                <a16:creationId xmlns="" xmlns:a16="http://schemas.microsoft.com/office/drawing/2014/main" id="{3427C5CE-4D60-4EF8-91CD-117DE0E4DCE5}"/>
              </a:ext>
            </a:extLst>
          </p:cNvPr>
          <p:cNvSpPr txBox="1">
            <a:spLocks/>
          </p:cNvSpPr>
          <p:nvPr/>
        </p:nvSpPr>
        <p:spPr>
          <a:xfrm>
            <a:off x="336047" y="243317"/>
            <a:ext cx="10515600" cy="407975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Docker Image </a:t>
            </a:r>
            <a:r>
              <a:rPr lang="ko-KR" altLang="en-US" sz="2000" b="1" dirty="0">
                <a:ln>
                  <a:solidFill>
                    <a:sysClr val="window" lastClr="FFFFFF">
                      <a:alpha val="0"/>
                    </a:sysClr>
                  </a:solidFill>
                </a:ln>
                <a:solidFill>
                  <a:sysClr val="window" lastClr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구성</a:t>
            </a:r>
          </a:p>
        </p:txBody>
      </p:sp>
    </p:spTree>
    <p:extLst>
      <p:ext uri="{BB962C8B-B14F-4D97-AF65-F5344CB8AC3E}">
        <p14:creationId xmlns:p14="http://schemas.microsoft.com/office/powerpoint/2010/main" val="11835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2789</TotalTime>
  <Words>1247</Words>
  <Application>Microsoft Office PowerPoint</Application>
  <PresentationFormat>사용자 지정</PresentationFormat>
  <Paragraphs>268</Paragraphs>
  <Slides>27</Slides>
  <Notes>18</Notes>
  <HiddenSlides>1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27</vt:i4>
      </vt:variant>
    </vt:vector>
  </HeadingPairs>
  <TitlesOfParts>
    <vt:vector size="31" baseType="lpstr">
      <vt:lpstr>Office Theme</vt:lpstr>
      <vt:lpstr>Office Theme</vt:lpstr>
      <vt:lpstr>Office Theme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[기상청] 기본 pipeline 구성</vt:lpstr>
      <vt:lpstr>Jenkins Build job 실행 –  (예시) 기상청 visual_map</vt:lpstr>
      <vt:lpstr>Jenkins 빌드잡 pipeline 구성 –  (예시) 기상청 Visual_map (1)</vt:lpstr>
      <vt:lpstr>Jenkins 빌드잡 pipeline 구성 –  (예시) 기상청 Visual_map (2)</vt:lpstr>
      <vt:lpstr>Jenkins 빌드잡 pipeline 구성 –  (예시) 기상청 Visual_map (3)</vt:lpstr>
      <vt:lpstr>Jenkins 빌드잡 pipeline 구성 –  (예시) 기상청 Visual_map (4)</vt:lpstr>
      <vt:lpstr>Jenkins 빌드잡 pipeline 구성 –  (예시) 기상청 Visual_map (5)</vt:lpstr>
      <vt:lpstr>gitlab repository 내의 설정 파일 – visual_map (예시)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osci</dc:creator>
  <cp:lastModifiedBy>mwchoi</cp:lastModifiedBy>
  <cp:revision>230</cp:revision>
  <dcterms:created xsi:type="dcterms:W3CDTF">2019-07-11T06:07:10Z</dcterms:created>
  <dcterms:modified xsi:type="dcterms:W3CDTF">2020-02-17T09:36:43Z</dcterms:modified>
  <dc:language>ko-KR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6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73</vt:i4>
  </property>
  <property fmtid="{D5CDD505-2E9C-101B-9397-08002B2CF9AE}" pid="8" name="PresentationFormat">
    <vt:lpwstr>와이드스크린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73</vt:i4>
  </property>
</Properties>
</file>