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50"/>
  </p:notesMasterIdLst>
  <p:handoutMasterIdLst>
    <p:handoutMasterId r:id="rId51"/>
  </p:handoutMasterIdLst>
  <p:sldIdLst>
    <p:sldId id="256" r:id="rId2"/>
    <p:sldId id="257" r:id="rId3"/>
    <p:sldId id="331" r:id="rId4"/>
    <p:sldId id="310" r:id="rId5"/>
    <p:sldId id="311" r:id="rId6"/>
    <p:sldId id="328" r:id="rId7"/>
    <p:sldId id="330" r:id="rId8"/>
    <p:sldId id="258" r:id="rId9"/>
    <p:sldId id="279" r:id="rId10"/>
    <p:sldId id="280" r:id="rId11"/>
    <p:sldId id="306" r:id="rId12"/>
    <p:sldId id="259" r:id="rId13"/>
    <p:sldId id="281" r:id="rId14"/>
    <p:sldId id="282" r:id="rId15"/>
    <p:sldId id="283" r:id="rId16"/>
    <p:sldId id="284" r:id="rId17"/>
    <p:sldId id="307" r:id="rId18"/>
    <p:sldId id="285" r:id="rId19"/>
    <p:sldId id="286" r:id="rId20"/>
    <p:sldId id="292" r:id="rId21"/>
    <p:sldId id="293" r:id="rId22"/>
    <p:sldId id="294" r:id="rId23"/>
    <p:sldId id="308" r:id="rId24"/>
    <p:sldId id="290" r:id="rId25"/>
    <p:sldId id="291" r:id="rId26"/>
    <p:sldId id="288" r:id="rId27"/>
    <p:sldId id="309" r:id="rId28"/>
    <p:sldId id="295" r:id="rId29"/>
    <p:sldId id="296" r:id="rId30"/>
    <p:sldId id="297" r:id="rId31"/>
    <p:sldId id="298" r:id="rId32"/>
    <p:sldId id="299" r:id="rId33"/>
    <p:sldId id="301" r:id="rId34"/>
    <p:sldId id="329" r:id="rId35"/>
    <p:sldId id="313" r:id="rId36"/>
    <p:sldId id="315" r:id="rId37"/>
    <p:sldId id="316" r:id="rId38"/>
    <p:sldId id="317" r:id="rId39"/>
    <p:sldId id="318" r:id="rId40"/>
    <p:sldId id="319" r:id="rId41"/>
    <p:sldId id="320" r:id="rId42"/>
    <p:sldId id="321" r:id="rId43"/>
    <p:sldId id="322" r:id="rId44"/>
    <p:sldId id="323" r:id="rId45"/>
    <p:sldId id="324" r:id="rId46"/>
    <p:sldId id="325" r:id="rId47"/>
    <p:sldId id="326" r:id="rId48"/>
    <p:sldId id="327" r:id="rId49"/>
  </p:sldIdLst>
  <p:sldSz cx="9906000" cy="6858000" type="A4"/>
  <p:notesSz cx="9906000" cy="6858000"/>
  <p:embeddedFontLst>
    <p:embeddedFont>
      <p:font typeface="맑은 고딕" pitchFamily="50" charset="-127"/>
      <p:regular r:id="rId52"/>
      <p:bold r:id="rId53"/>
    </p:embeddedFont>
    <p:embeddedFont>
      <p:font typeface="Calibri" pitchFamily="34" charset="0"/>
      <p:regular r:id="rId54"/>
      <p:bold r:id="rId55"/>
      <p:italic r:id="rId56"/>
      <p:boldItalic r:id="rId57"/>
    </p:embeddedFont>
    <p:embeddedFont>
      <p:font typeface="산돌고딕 M" pitchFamily="18" charset="-127"/>
      <p:regular r:id="rId58"/>
    </p:embeddedFont>
    <p:embeddedFont>
      <p:font typeface="Arial Unicode MS" pitchFamily="50" charset="-127"/>
      <p:regular r:id="rId59"/>
    </p:embeddedFont>
    <p:embeddedFont>
      <p:font typeface="Arial Black" pitchFamily="34" charset="0"/>
      <p:bold r:id="rId60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450" y="-11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90" d="100"/>
          <a:sy n="90" d="100"/>
        </p:scale>
        <p:origin x="-1920" y="-96"/>
      </p:cViewPr>
      <p:guideLst>
        <p:guide orient="horz" pos="2160"/>
        <p:guide pos="312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font" Target="fonts/font4.fntdata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2.fntdata"/><Relationship Id="rId58" Type="http://schemas.openxmlformats.org/officeDocument/2006/relationships/font" Target="fonts/font7.fntdata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fonts/font5.fntdata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8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3.fntdata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font" Target="fonts/font6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1.fntdata"/><Relationship Id="rId60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926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5611813" y="0"/>
            <a:ext cx="42926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ED04A9-978E-477C-88A7-D142DE941FE0}" type="datetimeFigureOut">
              <a:rPr lang="ko-KR" altLang="en-US" smtClean="0"/>
              <a:t>2016-03-16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42926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5611813" y="6513513"/>
            <a:ext cx="42926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609A01-4CAB-4BA4-B72A-263DCBD4080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0233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926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5611813" y="0"/>
            <a:ext cx="42926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B93609-F025-4898-AD2B-1957E079D0BA}" type="datetimeFigureOut">
              <a:rPr lang="ko-KR" altLang="en-US" smtClean="0"/>
              <a:t>2016-03-16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3095625" y="514350"/>
            <a:ext cx="371475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990600" y="3257550"/>
            <a:ext cx="79248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42926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5611813" y="6513513"/>
            <a:ext cx="42926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6764CE-78F9-461B-91D9-FB92A314DE4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751971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62E802-1539-4664-8D3D-A020BCF1C413}" type="slidenum">
              <a:rPr lang="ko-KR" altLang="en-US" smtClean="0"/>
              <a:t>37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12994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42950" y="2125980"/>
            <a:ext cx="84201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485900" y="3840480"/>
            <a:ext cx="69342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3/16/2016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R="150495" algn="ctr">
              <a:lnSpc>
                <a:spcPts val="894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  <a:p>
            <a:pPr marL="12700">
              <a:lnSpc>
                <a:spcPts val="900"/>
              </a:lnSpc>
            </a:pPr>
            <a:r>
              <a:rPr sz="800" b="1" dirty="0">
                <a:solidFill>
                  <a:srgbClr val="FF0000"/>
                </a:solidFill>
                <a:latin typeface="Calibri"/>
                <a:cs typeface="Calibri"/>
              </a:rPr>
              <a:t>- Internal Use </a:t>
            </a:r>
            <a:r>
              <a:rPr sz="800" b="1" spc="-5" dirty="0">
                <a:solidFill>
                  <a:srgbClr val="FF0000"/>
                </a:solidFill>
                <a:latin typeface="Calibri"/>
                <a:cs typeface="Calibri"/>
              </a:rPr>
              <a:t>Only</a:t>
            </a:r>
            <a:r>
              <a:rPr sz="800" b="1" spc="-1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800" b="1" dirty="0">
                <a:solidFill>
                  <a:srgbClr val="FF0000"/>
                </a:solidFill>
                <a:latin typeface="Calibri"/>
                <a:cs typeface="Calibri"/>
              </a:rPr>
              <a:t>-</a:t>
            </a:r>
            <a:endParaRPr sz="800">
              <a:latin typeface="Calibri"/>
              <a:cs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bg1"/>
                </a:solidFill>
                <a:latin typeface="산돌고딕 M"/>
                <a:cs typeface="산돌고딕 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3/16/2016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R="150495" algn="ctr">
              <a:lnSpc>
                <a:spcPts val="894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  <a:p>
            <a:pPr marL="12700">
              <a:lnSpc>
                <a:spcPts val="900"/>
              </a:lnSpc>
            </a:pPr>
            <a:r>
              <a:rPr sz="800" b="1" dirty="0">
                <a:solidFill>
                  <a:srgbClr val="FF0000"/>
                </a:solidFill>
                <a:latin typeface="Calibri"/>
                <a:cs typeface="Calibri"/>
              </a:rPr>
              <a:t>- Internal Use </a:t>
            </a:r>
            <a:r>
              <a:rPr sz="800" b="1" spc="-5" dirty="0">
                <a:solidFill>
                  <a:srgbClr val="FF0000"/>
                </a:solidFill>
                <a:latin typeface="Calibri"/>
                <a:cs typeface="Calibri"/>
              </a:rPr>
              <a:t>Only</a:t>
            </a:r>
            <a:r>
              <a:rPr sz="800" b="1" spc="-1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800" b="1" dirty="0">
                <a:solidFill>
                  <a:srgbClr val="FF0000"/>
                </a:solidFill>
                <a:latin typeface="Calibri"/>
                <a:cs typeface="Calibri"/>
              </a:rPr>
              <a:t>-</a:t>
            </a:r>
            <a:endParaRPr sz="800">
              <a:latin typeface="Calibri"/>
              <a:cs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bg1"/>
                </a:solidFill>
                <a:latin typeface="산돌고딕 M"/>
                <a:cs typeface="산돌고딕 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95300" y="1577340"/>
            <a:ext cx="430911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01590" y="1577340"/>
            <a:ext cx="430911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3/16/2016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R="150495" algn="ctr">
              <a:lnSpc>
                <a:spcPts val="894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  <a:p>
            <a:pPr marL="12700">
              <a:lnSpc>
                <a:spcPts val="900"/>
              </a:lnSpc>
            </a:pPr>
            <a:r>
              <a:rPr sz="800" b="1" dirty="0">
                <a:solidFill>
                  <a:srgbClr val="FF0000"/>
                </a:solidFill>
                <a:latin typeface="Calibri"/>
                <a:cs typeface="Calibri"/>
              </a:rPr>
              <a:t>- Internal Use </a:t>
            </a:r>
            <a:r>
              <a:rPr sz="800" b="1" spc="-5" dirty="0">
                <a:solidFill>
                  <a:srgbClr val="FF0000"/>
                </a:solidFill>
                <a:latin typeface="Calibri"/>
                <a:cs typeface="Calibri"/>
              </a:rPr>
              <a:t>Only</a:t>
            </a:r>
            <a:r>
              <a:rPr sz="800" b="1" spc="-1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800" b="1" dirty="0">
                <a:solidFill>
                  <a:srgbClr val="FF0000"/>
                </a:solidFill>
                <a:latin typeface="Calibri"/>
                <a:cs typeface="Calibri"/>
              </a:rPr>
              <a:t>-</a:t>
            </a:r>
            <a:endParaRPr sz="800">
              <a:latin typeface="Calibri"/>
              <a:cs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bg1"/>
                </a:solidFill>
                <a:latin typeface="산돌고딕 M"/>
                <a:cs typeface="산돌고딕 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3/16/2016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R="150495" algn="ctr">
              <a:lnSpc>
                <a:spcPts val="894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  <a:p>
            <a:pPr marL="12700">
              <a:lnSpc>
                <a:spcPts val="900"/>
              </a:lnSpc>
            </a:pPr>
            <a:r>
              <a:rPr sz="800" b="1" dirty="0">
                <a:solidFill>
                  <a:srgbClr val="FF0000"/>
                </a:solidFill>
                <a:latin typeface="Calibri"/>
                <a:cs typeface="Calibri"/>
              </a:rPr>
              <a:t>- Internal Use </a:t>
            </a:r>
            <a:r>
              <a:rPr sz="800" b="1" spc="-5" dirty="0">
                <a:solidFill>
                  <a:srgbClr val="FF0000"/>
                </a:solidFill>
                <a:latin typeface="Calibri"/>
                <a:cs typeface="Calibri"/>
              </a:rPr>
              <a:t>Only</a:t>
            </a:r>
            <a:r>
              <a:rPr sz="800" b="1" spc="-1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800" b="1" dirty="0">
                <a:solidFill>
                  <a:srgbClr val="FF0000"/>
                </a:solidFill>
                <a:latin typeface="Calibri"/>
                <a:cs typeface="Calibri"/>
              </a:rPr>
              <a:t>-</a:t>
            </a:r>
            <a:endParaRPr sz="800">
              <a:latin typeface="Calibri"/>
              <a:cs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3/16/2016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R="150495" algn="ctr">
              <a:lnSpc>
                <a:spcPts val="894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  <a:p>
            <a:pPr marL="12700">
              <a:lnSpc>
                <a:spcPts val="900"/>
              </a:lnSpc>
            </a:pPr>
            <a:r>
              <a:rPr sz="800" b="1" dirty="0">
                <a:solidFill>
                  <a:srgbClr val="FF0000"/>
                </a:solidFill>
                <a:latin typeface="Calibri"/>
                <a:cs typeface="Calibri"/>
              </a:rPr>
              <a:t>- Internal Use </a:t>
            </a:r>
            <a:r>
              <a:rPr sz="800" b="1" spc="-5" dirty="0">
                <a:solidFill>
                  <a:srgbClr val="FF0000"/>
                </a:solidFill>
                <a:latin typeface="Calibri"/>
                <a:cs typeface="Calibri"/>
              </a:rPr>
              <a:t>Only</a:t>
            </a:r>
            <a:r>
              <a:rPr sz="800" b="1" spc="-1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800" b="1" dirty="0">
                <a:solidFill>
                  <a:srgbClr val="FF0000"/>
                </a:solidFill>
                <a:latin typeface="Calibri"/>
                <a:cs typeface="Calibri"/>
              </a:rPr>
              <a:t>-</a:t>
            </a:r>
            <a:endParaRPr sz="800">
              <a:latin typeface="Calibri"/>
              <a:cs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6"/>
          <p:cNvSpPr/>
          <p:nvPr userDrawn="1"/>
        </p:nvSpPr>
        <p:spPr>
          <a:xfrm>
            <a:off x="0" y="1"/>
            <a:ext cx="9906000" cy="6926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30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Text Box 5"/>
          <p:cNvSpPr txBox="1">
            <a:spLocks noChangeArrowheads="1"/>
          </p:cNvSpPr>
          <p:nvPr userDrawn="1"/>
        </p:nvSpPr>
        <p:spPr bwMode="auto">
          <a:xfrm>
            <a:off x="4666357" y="6481258"/>
            <a:ext cx="574675" cy="363537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 anchor="ctr"/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latinLnBrk="0" hangingPunct="1">
              <a:defRPr/>
            </a:pPr>
            <a:fld id="{16190FCE-2A33-4D39-9E95-7AFD816533BF}" type="slidenum">
              <a:rPr kumimoji="0" lang="ko-KR" altLang="en-US" sz="900" smtClean="0">
                <a:latin typeface="Calibri" pitchFamily="34" charset="0"/>
                <a:ea typeface="맑은 고딕" pitchFamily="50" charset="-127"/>
                <a:cs typeface="Calibri" pitchFamily="34" charset="0"/>
              </a:rPr>
              <a:pPr algn="ctr" eaLnBrk="1" latinLnBrk="0" hangingPunct="1">
                <a:defRPr/>
              </a:pPr>
              <a:t>‹#›</a:t>
            </a:fld>
            <a:endParaRPr kumimoji="0" lang="en-US" altLang="ko-KR" sz="900" dirty="0" smtClean="0">
              <a:latin typeface="Calibri" pitchFamily="34" charset="0"/>
              <a:ea typeface="맑은 고딕" pitchFamily="50" charset="-127"/>
              <a:cs typeface="Calibri" pitchFamily="34" charset="0"/>
            </a:endParaRPr>
          </a:p>
        </p:txBody>
      </p:sp>
      <p:sp>
        <p:nvSpPr>
          <p:cNvPr id="7" name="제목 1"/>
          <p:cNvSpPr>
            <a:spLocks noGrp="1"/>
          </p:cNvSpPr>
          <p:nvPr>
            <p:ph type="title"/>
          </p:nvPr>
        </p:nvSpPr>
        <p:spPr>
          <a:xfrm>
            <a:off x="270704" y="0"/>
            <a:ext cx="9294744" cy="692696"/>
          </a:xfrm>
        </p:spPr>
        <p:txBody>
          <a:bodyPr>
            <a:normAutofit/>
          </a:bodyPr>
          <a:lstStyle>
            <a:lvl1pPr algn="l">
              <a:defRPr sz="2400" b="1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  <a:cs typeface="Calibri" pitchFamily="34" charset="0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8" name="Text Box 12"/>
          <p:cNvSpPr txBox="1">
            <a:spLocks noChangeArrowheads="1"/>
          </p:cNvSpPr>
          <p:nvPr userDrawn="1"/>
        </p:nvSpPr>
        <p:spPr bwMode="auto">
          <a:xfrm>
            <a:off x="3627438" y="6669940"/>
            <a:ext cx="2809875" cy="215444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kumimoji="0" lang="en-US" altLang="ko-KR" sz="800" b="1" dirty="0" smtClean="0">
                <a:solidFill>
                  <a:srgbClr val="FF0000"/>
                </a:solidFill>
                <a:latin typeface="Calibri" pitchFamily="34" charset="0"/>
                <a:ea typeface="맑은 고딕" pitchFamily="50" charset="-127"/>
                <a:cs typeface="Calibri" pitchFamily="34" charset="0"/>
              </a:rPr>
              <a:t>- Internal Use Only -</a:t>
            </a:r>
          </a:p>
        </p:txBody>
      </p:sp>
      <p:pic>
        <p:nvPicPr>
          <p:cNvPr id="10" name="그림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3360" y="6420802"/>
            <a:ext cx="1540396" cy="363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678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906000" cy="692785"/>
          </a:xfrm>
          <a:custGeom>
            <a:avLst/>
            <a:gdLst/>
            <a:ahLst/>
            <a:cxnLst/>
            <a:rect l="l" t="t" r="r" b="b"/>
            <a:pathLst>
              <a:path w="9906000" h="692785">
                <a:moveTo>
                  <a:pt x="0" y="692696"/>
                </a:moveTo>
                <a:lnTo>
                  <a:pt x="9906000" y="692696"/>
                </a:lnTo>
                <a:lnTo>
                  <a:pt x="9906000" y="0"/>
                </a:lnTo>
                <a:lnTo>
                  <a:pt x="0" y="0"/>
                </a:lnTo>
                <a:lnTo>
                  <a:pt x="0" y="692696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49402" y="136271"/>
            <a:ext cx="9207195" cy="3911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bg1"/>
                </a:solidFill>
                <a:latin typeface="산돌고딕 M"/>
                <a:cs typeface="산돌고딕 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83870" y="2343150"/>
            <a:ext cx="8938260" cy="27495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368040" y="6377940"/>
            <a:ext cx="31699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95300" y="6377940"/>
            <a:ext cx="22783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3/16/2016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600702" y="6604431"/>
            <a:ext cx="864870" cy="2463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R="150495" algn="ctr">
              <a:lnSpc>
                <a:spcPts val="894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  <a:p>
            <a:pPr marL="12700">
              <a:lnSpc>
                <a:spcPts val="900"/>
              </a:lnSpc>
            </a:pPr>
            <a:r>
              <a:rPr sz="800" b="1" dirty="0">
                <a:solidFill>
                  <a:srgbClr val="FF0000"/>
                </a:solidFill>
                <a:latin typeface="Calibri"/>
                <a:cs typeface="Calibri"/>
              </a:rPr>
              <a:t>- Internal Use </a:t>
            </a:r>
            <a:r>
              <a:rPr sz="800" b="1" spc="-5" dirty="0">
                <a:solidFill>
                  <a:srgbClr val="FF0000"/>
                </a:solidFill>
                <a:latin typeface="Calibri"/>
                <a:cs typeface="Calibri"/>
              </a:rPr>
              <a:t>Only</a:t>
            </a:r>
            <a:r>
              <a:rPr sz="800" b="1" spc="-1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800" b="1" dirty="0">
                <a:solidFill>
                  <a:srgbClr val="FF0000"/>
                </a:solidFill>
                <a:latin typeface="Calibri"/>
                <a:cs typeface="Calibri"/>
              </a:rPr>
              <a:t>-</a:t>
            </a:r>
            <a:endParaRPr sz="800">
              <a:latin typeface="Calibri"/>
              <a:cs typeface="Calibri"/>
            </a:endParaRPr>
          </a:p>
        </p:txBody>
      </p:sp>
      <p:pic>
        <p:nvPicPr>
          <p:cNvPr id="9" name="그림 8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3360" y="6420802"/>
            <a:ext cx="1540396" cy="36375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7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scouter-project/scouter/blob/234e3ce382e30c28429112b5168c8798c7ccaa90/scouter.document/main/Quick-Start_kr.md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scouter-project/scouter/blob/master/scouter.document/img/main/dashboard-sample-1.png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7" Type="http://schemas.openxmlformats.org/officeDocument/2006/relationships/image" Target="../media/image68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5" Type="http://schemas.openxmlformats.org/officeDocument/2006/relationships/image" Target="../media/image6.png"/><Relationship Id="rId4" Type="http://schemas.openxmlformats.org/officeDocument/2006/relationships/image" Target="../media/image66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7" Type="http://schemas.openxmlformats.org/officeDocument/2006/relationships/image" Target="../media/image71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65.png"/><Relationship Id="rId4" Type="http://schemas.openxmlformats.org/officeDocument/2006/relationships/image" Target="../media/image62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3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5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jpe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scouter-project/scouter/blob/master/scouter.document/img/main/scouter-overview.png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scouter-project/scouter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scouter-project/scouter/releases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000375"/>
            <a:ext cx="9905999" cy="7048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1333500"/>
            <a:ext cx="9905999" cy="238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1357375"/>
            <a:ext cx="9906000" cy="16429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 anchor="ctr" anchorCtr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257802" y="3859657"/>
            <a:ext cx="1557020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spc="5" dirty="0" smtClean="0">
                <a:latin typeface="산돌고딕 M"/>
                <a:cs typeface="산돌고딕 M"/>
              </a:rPr>
              <a:t>201</a:t>
            </a:r>
            <a:r>
              <a:rPr lang="en-US" sz="2400" b="1" spc="5" dirty="0" smtClean="0">
                <a:latin typeface="산돌고딕 M"/>
                <a:cs typeface="산돌고딕 M"/>
              </a:rPr>
              <a:t>6</a:t>
            </a:r>
            <a:r>
              <a:rPr sz="2400" b="1" spc="5" dirty="0" smtClean="0">
                <a:latin typeface="산돌고딕 M"/>
                <a:cs typeface="산돌고딕 M"/>
              </a:rPr>
              <a:t>. </a:t>
            </a:r>
            <a:r>
              <a:rPr lang="en-US" sz="2400" b="1" spc="10" dirty="0" smtClean="0">
                <a:latin typeface="산돌고딕 M"/>
                <a:cs typeface="산돌고딕 M"/>
              </a:rPr>
              <a:t>03</a:t>
            </a:r>
            <a:r>
              <a:rPr sz="2400" b="1" spc="10" dirty="0" smtClean="0">
                <a:latin typeface="산돌고딕 M"/>
                <a:cs typeface="산돌고딕 M"/>
              </a:rPr>
              <a:t>.</a:t>
            </a:r>
            <a:r>
              <a:rPr sz="2400" b="1" spc="-165" dirty="0" smtClean="0">
                <a:latin typeface="산돌고딕 M"/>
                <a:cs typeface="산돌고딕 M"/>
              </a:rPr>
              <a:t> </a:t>
            </a:r>
            <a:r>
              <a:rPr lang="en-US" sz="2400" b="1" spc="15" dirty="0" smtClean="0">
                <a:latin typeface="산돌고딕 M"/>
                <a:cs typeface="산돌고딕 M"/>
              </a:rPr>
              <a:t>09</a:t>
            </a:r>
            <a:endParaRPr sz="2400" dirty="0">
              <a:latin typeface="산돌고딕 M"/>
              <a:cs typeface="산돌고딕 M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491" y="1684137"/>
            <a:ext cx="9900507" cy="989476"/>
          </a:xfrm>
          <a:prstGeom prst="rect">
            <a:avLst/>
          </a:prstGeom>
          <a:ln w="9525">
            <a:noFill/>
          </a:ln>
        </p:spPr>
        <p:txBody>
          <a:bodyPr vert="horz" wrap="square" lIns="0" tIns="4547" rIns="0" bIns="0" rtlCol="0" anchor="ctr" anchorCtr="0">
            <a:spAutoFit/>
          </a:bodyPr>
          <a:lstStyle/>
          <a:p>
            <a:pPr algn="ctr">
              <a:lnSpc>
                <a:spcPct val="100000"/>
              </a:lnSpc>
              <a:spcBef>
                <a:spcPts val="35"/>
              </a:spcBef>
            </a:pPr>
            <a:r>
              <a:rPr lang="en-US" altLang="ko-KR" sz="3600" dirty="0">
                <a:latin typeface="산돌고딕 M" pitchFamily="18" charset="-127"/>
                <a:ea typeface="산돌고딕 M" pitchFamily="18" charset="-127"/>
              </a:rPr>
              <a:t>Scouter </a:t>
            </a:r>
            <a:r>
              <a:rPr lang="en-US" altLang="ko-KR" sz="3600" dirty="0" smtClean="0">
                <a:latin typeface="산돌고딕 M" pitchFamily="18" charset="-127"/>
                <a:ea typeface="산돌고딕 M" pitchFamily="18" charset="-127"/>
              </a:rPr>
              <a:t>on </a:t>
            </a:r>
            <a:r>
              <a:rPr lang="en-US" altLang="ko-KR" sz="3600" dirty="0" err="1" smtClean="0">
                <a:latin typeface="산돌고딕 M" pitchFamily="18" charset="-127"/>
                <a:ea typeface="산돌고딕 M" pitchFamily="18" charset="-127"/>
              </a:rPr>
              <a:t>JBoss</a:t>
            </a:r>
            <a:r>
              <a:rPr lang="en-US" altLang="ko-KR" sz="3600" dirty="0" smtClean="0">
                <a:latin typeface="산돌고딕 M" pitchFamily="18" charset="-127"/>
                <a:ea typeface="산돌고딕 M" pitchFamily="18" charset="-127"/>
              </a:rPr>
              <a:t/>
            </a:r>
            <a:br>
              <a:rPr lang="en-US" altLang="ko-KR" sz="3600" dirty="0" smtClean="0">
                <a:latin typeface="산돌고딕 M" pitchFamily="18" charset="-127"/>
                <a:ea typeface="산돌고딕 M" pitchFamily="18" charset="-127"/>
              </a:rPr>
            </a:br>
            <a:r>
              <a:rPr lang="en-US" altLang="ko-KR" sz="2800" dirty="0" smtClean="0">
                <a:latin typeface="산돌고딕 M" pitchFamily="18" charset="-127"/>
                <a:ea typeface="산돌고딕 M" pitchFamily="18" charset="-127"/>
              </a:rPr>
              <a:t>- Installation &amp; Monitoring Guide - </a:t>
            </a:r>
            <a:endParaRPr sz="3200" dirty="0">
              <a:latin typeface="산돌고딕 M" pitchFamily="18" charset="-127"/>
              <a:ea typeface="산돌고딕 M" pitchFamily="18" charset="-127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906773" y="5021833"/>
            <a:ext cx="2318385" cy="296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10" dirty="0">
                <a:latin typeface="산돌고딕 M"/>
                <a:cs typeface="산돌고딕 M"/>
              </a:rPr>
              <a:t>주식회사</a:t>
            </a:r>
            <a:r>
              <a:rPr sz="1800" b="1" spc="-145" dirty="0">
                <a:latin typeface="산돌고딕 M"/>
                <a:cs typeface="산돌고딕 M"/>
              </a:rPr>
              <a:t> </a:t>
            </a:r>
            <a:r>
              <a:rPr sz="1800" b="1" spc="5" dirty="0">
                <a:latin typeface="산돌고딕 M"/>
                <a:cs typeface="산돌고딕 M"/>
              </a:rPr>
              <a:t>오픈소스컨설팅</a:t>
            </a:r>
            <a:endParaRPr sz="1800">
              <a:latin typeface="산돌고딕 M"/>
              <a:cs typeface="산돌고딕 M"/>
            </a:endParaRPr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1748" y="188640"/>
            <a:ext cx="3080792" cy="7275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9402" y="136271"/>
            <a:ext cx="9207195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altLang="ko-KR" dirty="0">
                <a:ea typeface="산돌고딕 M" pitchFamily="18" charset="-127"/>
              </a:rPr>
              <a:t>Quick Start</a:t>
            </a:r>
            <a:endParaRPr spc="5" dirty="0"/>
          </a:p>
        </p:txBody>
      </p:sp>
      <p:sp>
        <p:nvSpPr>
          <p:cNvPr id="3" name="object 3"/>
          <p:cNvSpPr/>
          <p:nvPr/>
        </p:nvSpPr>
        <p:spPr>
          <a:xfrm>
            <a:off x="363918" y="1027938"/>
            <a:ext cx="126492" cy="1600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19455" y="941196"/>
            <a:ext cx="7457745" cy="142346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altLang="ko-KR" dirty="0" smtClean="0">
                <a:latin typeface="산돌고딕 M"/>
                <a:ea typeface="산돌고딕 M" pitchFamily="18" charset="-127"/>
                <a:cs typeface="산돌고딕 M"/>
              </a:rPr>
              <a:t>Scouter Demo Quick Start</a:t>
            </a:r>
            <a:endParaRPr sz="1800" dirty="0">
              <a:latin typeface="산돌고딕 M"/>
              <a:cs typeface="산돌고딕 M"/>
            </a:endParaRPr>
          </a:p>
          <a:p>
            <a:pPr>
              <a:lnSpc>
                <a:spcPct val="100000"/>
              </a:lnSpc>
              <a:spcBef>
                <a:spcPts val="6"/>
              </a:spcBef>
            </a:pPr>
            <a:endParaRPr sz="165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lang="en-US" altLang="ko-KR" sz="1400" b="1" spc="100" dirty="0" smtClean="0">
                <a:solidFill>
                  <a:srgbClr val="1F497D"/>
                </a:solidFill>
                <a:latin typeface="산돌고딕 M" pitchFamily="18" charset="-127"/>
                <a:ea typeface="산돌고딕 M" pitchFamily="18" charset="-127"/>
                <a:cs typeface="Arial"/>
                <a:hlinkClick r:id="rId3"/>
              </a:rPr>
              <a:t>https://github.com/scouter-project/scouter/blob/234e3ce382e30c28429112b5168c8798c7ccaa90/scouter.document/main/Quick-Start_kr.md</a:t>
            </a:r>
            <a:endParaRPr lang="en-US" altLang="ko-KR" sz="1400" b="1" spc="100" dirty="0" smtClean="0">
              <a:solidFill>
                <a:srgbClr val="1F497D"/>
              </a:solidFill>
              <a:latin typeface="산돌고딕 M" pitchFamily="18" charset="-127"/>
              <a:ea typeface="산돌고딕 M" pitchFamily="18" charset="-127"/>
              <a:cs typeface="Arial"/>
            </a:endParaRPr>
          </a:p>
          <a:p>
            <a:pPr marL="12700">
              <a:lnSpc>
                <a:spcPct val="100000"/>
              </a:lnSpc>
            </a:pPr>
            <a:endParaRPr lang="en-US" altLang="ko-KR" sz="1600" b="1" spc="100" dirty="0" smtClean="0">
              <a:solidFill>
                <a:srgbClr val="1F497D"/>
              </a:solidFill>
              <a:latin typeface="Arial"/>
              <a:ea typeface="산돌고딕 M" pitchFamily="18" charset="-127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150495" algn="ctr">
              <a:lnSpc>
                <a:spcPts val="894"/>
              </a:lnSpc>
            </a:pPr>
            <a:fld id="{81D60167-4931-47E6-BA6A-407CBD079E47}" type="slidenum">
              <a:rPr dirty="0"/>
              <a:t>10</a:t>
            </a:fld>
            <a:endParaRPr dirty="0"/>
          </a:p>
          <a:p>
            <a:pPr marL="12700">
              <a:lnSpc>
                <a:spcPts val="900"/>
              </a:lnSpc>
            </a:pPr>
            <a:r>
              <a:rPr sz="800" b="1" dirty="0">
                <a:solidFill>
                  <a:srgbClr val="FF0000"/>
                </a:solidFill>
                <a:latin typeface="Calibri"/>
                <a:cs typeface="Calibri"/>
              </a:rPr>
              <a:t>- Internal Use </a:t>
            </a:r>
            <a:r>
              <a:rPr sz="800" b="1" spc="-5" dirty="0">
                <a:solidFill>
                  <a:srgbClr val="FF0000"/>
                </a:solidFill>
                <a:latin typeface="Calibri"/>
                <a:cs typeface="Calibri"/>
              </a:rPr>
              <a:t>Only</a:t>
            </a:r>
            <a:r>
              <a:rPr sz="800" b="1" spc="-1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800" b="1" dirty="0">
                <a:solidFill>
                  <a:srgbClr val="FF0000"/>
                </a:solidFill>
                <a:latin typeface="Calibri"/>
                <a:cs typeface="Calibri"/>
              </a:rPr>
              <a:t>-</a:t>
            </a:r>
            <a:endParaRPr sz="800">
              <a:latin typeface="Calibri"/>
              <a:cs typeface="Calibri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455" y="2389652"/>
            <a:ext cx="5621655" cy="3820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4382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5794" y="4974401"/>
            <a:ext cx="3049398" cy="1883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직사각형 9"/>
          <p:cNvSpPr/>
          <p:nvPr/>
        </p:nvSpPr>
        <p:spPr>
          <a:xfrm>
            <a:off x="0" y="2133600"/>
            <a:ext cx="9905192" cy="136815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100000"/>
                </a:schemeClr>
              </a:gs>
              <a:gs pos="50000">
                <a:schemeClr val="tx2">
                  <a:lumMod val="90000"/>
                  <a:lumOff val="10000"/>
                </a:schemeClr>
              </a:gs>
              <a:gs pos="100000">
                <a:schemeClr val="tx2">
                  <a:lumMod val="80000"/>
                  <a:lumOff val="2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산돌고딕 M" pitchFamily="18" charset="-127"/>
              <a:ea typeface="산돌고딕 M" pitchFamily="18" charset="-127"/>
            </a:endParaRP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0" y="2205609"/>
            <a:ext cx="9906000" cy="1236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3600" b="1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Scouter Server Installation</a:t>
            </a:r>
            <a:endParaRPr lang="en-US" altLang="ko-KR" sz="3600" b="1" kern="0" dirty="0">
              <a:solidFill>
                <a:schemeClr val="bg1"/>
              </a:solidFill>
              <a:latin typeface="산돌고딕 M" pitchFamily="18" charset="-127"/>
              <a:ea typeface="산돌고딕 M" pitchFamily="18" charset="-127"/>
              <a:cs typeface="Calibri" pitchFamily="34" charset="0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1748" y="188640"/>
            <a:ext cx="3080792" cy="727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045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9402" y="136271"/>
            <a:ext cx="9207195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altLang="ko-KR" dirty="0">
                <a:ea typeface="산돌고딕 M" pitchFamily="18" charset="-127"/>
              </a:rPr>
              <a:t>Scouter Server </a:t>
            </a:r>
            <a:r>
              <a:rPr lang="en-US" altLang="ko-KR" dirty="0" smtClean="0">
                <a:ea typeface="산돌고딕 M" pitchFamily="18" charset="-127"/>
              </a:rPr>
              <a:t>– </a:t>
            </a:r>
            <a:r>
              <a:rPr lang="ko-KR" altLang="en-US" dirty="0" smtClean="0">
                <a:ea typeface="산돌고딕 M" pitchFamily="18" charset="-127"/>
              </a:rPr>
              <a:t>모니터링 데이터 수집</a:t>
            </a:r>
            <a:endParaRPr lang="en-US" altLang="ko-KR" dirty="0">
              <a:ea typeface="산돌고딕 M" pitchFamily="18" charset="-127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63918" y="1027938"/>
            <a:ext cx="126492" cy="1600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19455" y="941196"/>
            <a:ext cx="871982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ko-KR" altLang="en-US" dirty="0" smtClean="0">
                <a:latin typeface="산돌고딕 M"/>
                <a:ea typeface="산돌고딕 M" pitchFamily="18" charset="-127"/>
                <a:cs typeface="산돌고딕 M"/>
              </a:rPr>
              <a:t>사전 작업을 위해 </a:t>
            </a:r>
            <a:r>
              <a:rPr lang="ko-KR" altLang="en-US" dirty="0" err="1" smtClean="0">
                <a:latin typeface="산돌고딕 M"/>
                <a:ea typeface="산돌고딕 M" pitchFamily="18" charset="-127"/>
                <a:cs typeface="산돌고딕 M"/>
              </a:rPr>
              <a:t>디렉토리</a:t>
            </a:r>
            <a:r>
              <a:rPr lang="ko-KR" altLang="en-US" dirty="0" smtClean="0">
                <a:latin typeface="산돌고딕 M"/>
                <a:ea typeface="산돌고딕 M" pitchFamily="18" charset="-127"/>
                <a:cs typeface="산돌고딕 M"/>
              </a:rPr>
              <a:t> 생성 및 </a:t>
            </a:r>
            <a:r>
              <a:rPr lang="en-US" altLang="ko-KR" dirty="0" smtClean="0">
                <a:latin typeface="산돌고딕 M"/>
                <a:ea typeface="산돌고딕 M" pitchFamily="18" charset="-127"/>
                <a:cs typeface="산돌고딕 M"/>
              </a:rPr>
              <a:t>JDK </a:t>
            </a:r>
            <a:r>
              <a:rPr lang="ko-KR" altLang="en-US" dirty="0" smtClean="0">
                <a:latin typeface="산돌고딕 M"/>
                <a:ea typeface="산돌고딕 M" pitchFamily="18" charset="-127"/>
                <a:cs typeface="산돌고딕 M"/>
              </a:rPr>
              <a:t>설치를 진행합니다</a:t>
            </a:r>
            <a:r>
              <a:rPr lang="en-US" altLang="ko-KR" dirty="0" smtClean="0">
                <a:latin typeface="산돌고딕 M"/>
                <a:ea typeface="산돌고딕 M" pitchFamily="18" charset="-127"/>
                <a:cs typeface="산돌고딕 M"/>
              </a:rPr>
              <a:t>.</a:t>
            </a:r>
            <a:endParaRPr sz="1800" dirty="0">
              <a:latin typeface="산돌고딕 M"/>
              <a:cs typeface="산돌고딕 M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150495" algn="ctr">
              <a:lnSpc>
                <a:spcPts val="894"/>
              </a:lnSpc>
            </a:pPr>
            <a:fld id="{81D60167-4931-47E6-BA6A-407CBD079E47}" type="slidenum">
              <a:rPr dirty="0"/>
              <a:t>12</a:t>
            </a:fld>
            <a:endParaRPr dirty="0"/>
          </a:p>
          <a:p>
            <a:pPr marL="12700">
              <a:lnSpc>
                <a:spcPts val="900"/>
              </a:lnSpc>
            </a:pPr>
            <a:r>
              <a:rPr sz="800" b="1" dirty="0">
                <a:solidFill>
                  <a:srgbClr val="FF0000"/>
                </a:solidFill>
                <a:latin typeface="Calibri"/>
                <a:cs typeface="Calibri"/>
              </a:rPr>
              <a:t>- Internal Use </a:t>
            </a:r>
            <a:r>
              <a:rPr sz="800" b="1" spc="-5" dirty="0">
                <a:solidFill>
                  <a:srgbClr val="FF0000"/>
                </a:solidFill>
                <a:latin typeface="Calibri"/>
                <a:cs typeface="Calibri"/>
              </a:rPr>
              <a:t>Only</a:t>
            </a:r>
            <a:r>
              <a:rPr sz="800" b="1" spc="-1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800" b="1" dirty="0">
                <a:solidFill>
                  <a:srgbClr val="FF0000"/>
                </a:solidFill>
                <a:latin typeface="Calibri"/>
                <a:cs typeface="Calibri"/>
              </a:rPr>
              <a:t>-</a:t>
            </a:r>
            <a:endParaRPr sz="800" dirty="0">
              <a:latin typeface="Calibri"/>
              <a:cs typeface="Calibri"/>
            </a:endParaRPr>
          </a:p>
        </p:txBody>
      </p:sp>
      <p:sp>
        <p:nvSpPr>
          <p:cNvPr id="14" name="object 4"/>
          <p:cNvSpPr txBox="1"/>
          <p:nvPr/>
        </p:nvSpPr>
        <p:spPr>
          <a:xfrm>
            <a:off x="619455" y="1447800"/>
            <a:ext cx="3673792" cy="5693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altLang="ko-KR" sz="1800" dirty="0" smtClean="0">
                <a:latin typeface="산돌고딕 M"/>
                <a:ea typeface="산돌고딕 M" pitchFamily="18" charset="-127"/>
                <a:cs typeface="산돌고딕 M"/>
              </a:rPr>
              <a:t>1. </a:t>
            </a:r>
            <a:r>
              <a:rPr lang="ko-KR" altLang="en-US" sz="1800" dirty="0" smtClean="0">
                <a:latin typeface="산돌고딕 M"/>
                <a:ea typeface="산돌고딕 M" pitchFamily="18" charset="-127"/>
                <a:cs typeface="산돌고딕 M"/>
              </a:rPr>
              <a:t>서버 설치 </a:t>
            </a:r>
            <a:r>
              <a:rPr lang="en-US" altLang="ko-KR" sz="1800" dirty="0" smtClean="0">
                <a:latin typeface="산돌고딕 M"/>
                <a:ea typeface="산돌고딕 M" pitchFamily="18" charset="-127"/>
                <a:cs typeface="산돌고딕 M"/>
              </a:rPr>
              <a:t>Directory </a:t>
            </a:r>
            <a:r>
              <a:rPr lang="ko-KR" altLang="en-US" sz="1800" dirty="0" smtClean="0">
                <a:latin typeface="산돌고딕 M"/>
                <a:ea typeface="산돌고딕 M" pitchFamily="18" charset="-127"/>
                <a:cs typeface="산돌고딕 M"/>
              </a:rPr>
              <a:t>생성</a:t>
            </a:r>
            <a:r>
              <a:rPr lang="en-US" altLang="ko-KR" sz="1800" dirty="0" smtClean="0">
                <a:latin typeface="산돌고딕 M"/>
                <a:ea typeface="산돌고딕 M" pitchFamily="18" charset="-127"/>
                <a:cs typeface="산돌고딕 M"/>
              </a:rPr>
              <a:t/>
            </a:r>
            <a:br>
              <a:rPr lang="en-US" altLang="ko-KR" sz="1800" dirty="0" smtClean="0">
                <a:latin typeface="산돌고딕 M"/>
                <a:ea typeface="산돌고딕 M" pitchFamily="18" charset="-127"/>
                <a:cs typeface="산돌고딕 M"/>
              </a:rPr>
            </a:br>
            <a:endParaRPr lang="en-US" altLang="ko-KR" sz="500" dirty="0" smtClean="0">
              <a:latin typeface="산돌고딕 M"/>
              <a:ea typeface="산돌고딕 M" pitchFamily="18" charset="-127"/>
              <a:cs typeface="산돌고딕 M"/>
            </a:endParaRPr>
          </a:p>
          <a:p>
            <a:pPr marL="12700">
              <a:lnSpc>
                <a:spcPct val="100000"/>
              </a:lnSpc>
            </a:pPr>
            <a:r>
              <a:rPr lang="en-US" altLang="ko-KR" sz="1400" dirty="0" smtClean="0">
                <a:latin typeface="산돌고딕 M"/>
                <a:ea typeface="산돌고딕 M" pitchFamily="18" charset="-127"/>
                <a:cs typeface="산돌고딕 M"/>
              </a:rPr>
              <a:t>ex)  /opt/</a:t>
            </a:r>
            <a:r>
              <a:rPr lang="en-US" altLang="ko-KR" sz="1400" dirty="0" err="1" smtClean="0">
                <a:latin typeface="산돌고딕 M"/>
                <a:ea typeface="산돌고딕 M" pitchFamily="18" charset="-127"/>
                <a:cs typeface="산돌고딕 M"/>
              </a:rPr>
              <a:t>apm</a:t>
            </a:r>
            <a:endParaRPr lang="en-US" altLang="ko-KR" sz="1400" dirty="0" smtClean="0">
              <a:latin typeface="산돌고딕 M"/>
              <a:ea typeface="산돌고딕 M" pitchFamily="18" charset="-127"/>
              <a:cs typeface="산돌고딕 M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8373" y="2085022"/>
            <a:ext cx="4732021" cy="4087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object 4"/>
          <p:cNvSpPr txBox="1"/>
          <p:nvPr/>
        </p:nvSpPr>
        <p:spPr>
          <a:xfrm>
            <a:off x="4876800" y="1447800"/>
            <a:ext cx="4683594" cy="5693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altLang="ko-KR" dirty="0" smtClean="0">
                <a:latin typeface="산돌고딕 M"/>
                <a:ea typeface="산돌고딕 M" pitchFamily="18" charset="-127"/>
                <a:cs typeface="산돌고딕 M"/>
              </a:rPr>
              <a:t>3</a:t>
            </a:r>
            <a:r>
              <a:rPr lang="en-US" altLang="ko-KR" sz="1800" dirty="0" smtClean="0">
                <a:latin typeface="산돌고딕 M"/>
                <a:ea typeface="산돌고딕 M" pitchFamily="18" charset="-127"/>
                <a:cs typeface="산돌고딕 M"/>
              </a:rPr>
              <a:t>. </a:t>
            </a:r>
            <a:r>
              <a:rPr lang="ko-KR" altLang="en-US" sz="1800" dirty="0" smtClean="0">
                <a:latin typeface="산돌고딕 M"/>
                <a:ea typeface="산돌고딕 M" pitchFamily="18" charset="-127"/>
                <a:cs typeface="산돌고딕 M"/>
              </a:rPr>
              <a:t>설치 파일 다운로</a:t>
            </a:r>
            <a:r>
              <a:rPr lang="ko-KR" altLang="en-US" dirty="0" smtClean="0">
                <a:latin typeface="산돌고딕 M"/>
                <a:ea typeface="산돌고딕 M" pitchFamily="18" charset="-127"/>
                <a:cs typeface="산돌고딕 M"/>
              </a:rPr>
              <a:t>드 </a:t>
            </a:r>
            <a:r>
              <a:rPr lang="en-US" altLang="ko-KR" dirty="0" smtClean="0">
                <a:latin typeface="산돌고딕 M"/>
                <a:ea typeface="산돌고딕 M" pitchFamily="18" charset="-127"/>
                <a:cs typeface="산돌고딕 M"/>
              </a:rPr>
              <a:t>(latest Release Version)</a:t>
            </a:r>
            <a:r>
              <a:rPr lang="en-US" altLang="ko-KR" sz="1800" dirty="0" smtClean="0">
                <a:latin typeface="산돌고딕 M"/>
                <a:ea typeface="산돌고딕 M" pitchFamily="18" charset="-127"/>
                <a:cs typeface="산돌고딕 M"/>
              </a:rPr>
              <a:t/>
            </a:r>
            <a:br>
              <a:rPr lang="en-US" altLang="ko-KR" sz="1800" dirty="0" smtClean="0">
                <a:latin typeface="산돌고딕 M"/>
                <a:ea typeface="산돌고딕 M" pitchFamily="18" charset="-127"/>
                <a:cs typeface="산돌고딕 M"/>
              </a:rPr>
            </a:br>
            <a:endParaRPr lang="en-US" altLang="ko-KR" sz="500" b="1" spc="100" dirty="0" smtClean="0">
              <a:solidFill>
                <a:srgbClr val="1F497D"/>
              </a:solidFill>
              <a:latin typeface="산돌고딕 M" pitchFamily="18" charset="-127"/>
              <a:ea typeface="산돌고딕 M" pitchFamily="18" charset="-127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lang="en-US" altLang="ko-KR" sz="1400" dirty="0" smtClean="0">
                <a:latin typeface="산돌고딕 M"/>
                <a:ea typeface="산돌고딕 M" pitchFamily="18" charset="-127"/>
                <a:cs typeface="산돌고딕 M"/>
              </a:rPr>
              <a:t>ex)  scouter.server.tar.gz</a:t>
            </a:r>
          </a:p>
        </p:txBody>
      </p:sp>
      <p:sp>
        <p:nvSpPr>
          <p:cNvPr id="18" name="object 4"/>
          <p:cNvSpPr txBox="1"/>
          <p:nvPr/>
        </p:nvSpPr>
        <p:spPr>
          <a:xfrm>
            <a:off x="619455" y="3828641"/>
            <a:ext cx="3673792" cy="5693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r>
              <a:rPr lang="en-US" altLang="ko-KR" sz="1800" dirty="0" smtClean="0">
                <a:latin typeface="산돌고딕 M" pitchFamily="18" charset="-127"/>
                <a:ea typeface="산돌고딕 M" pitchFamily="18" charset="-127"/>
                <a:cs typeface="산돌고딕 M"/>
              </a:rPr>
              <a:t>2. </a:t>
            </a:r>
            <a:r>
              <a:rPr lang="en-US" altLang="ko-KR" b="1" dirty="0">
                <a:latin typeface="산돌고딕 M" pitchFamily="18" charset="-127"/>
                <a:ea typeface="산돌고딕 M" pitchFamily="18" charset="-127"/>
              </a:rPr>
              <a:t>Install </a:t>
            </a:r>
            <a:r>
              <a:rPr lang="en-US" altLang="ko-KR" b="1" dirty="0" smtClean="0">
                <a:latin typeface="산돌고딕 M" pitchFamily="18" charset="-127"/>
                <a:ea typeface="산돌고딕 M" pitchFamily="18" charset="-127"/>
              </a:rPr>
              <a:t>JDK</a:t>
            </a:r>
            <a:br>
              <a:rPr lang="en-US" altLang="ko-KR" b="1" dirty="0" smtClean="0">
                <a:latin typeface="산돌고딕 M" pitchFamily="18" charset="-127"/>
                <a:ea typeface="산돌고딕 M" pitchFamily="18" charset="-127"/>
              </a:rPr>
            </a:br>
            <a:r>
              <a:rPr lang="en-US" altLang="ko-KR" sz="500" b="1" dirty="0" smtClean="0">
                <a:latin typeface="산돌고딕 M" pitchFamily="18" charset="-127"/>
                <a:ea typeface="산돌고딕 M" pitchFamily="18" charset="-127"/>
              </a:rPr>
              <a:t/>
            </a:r>
            <a:br>
              <a:rPr lang="en-US" altLang="ko-KR" sz="500" b="1" dirty="0" smtClean="0">
                <a:latin typeface="산돌고딕 M" pitchFamily="18" charset="-127"/>
                <a:ea typeface="산돌고딕 M" pitchFamily="18" charset="-127"/>
              </a:rPr>
            </a:br>
            <a:r>
              <a:rPr lang="en-US" altLang="ko-KR" sz="1400" dirty="0" smtClean="0">
                <a:latin typeface="산돌고딕 M" pitchFamily="18" charset="-127"/>
                <a:ea typeface="산돌고딕 M" pitchFamily="18" charset="-127"/>
                <a:cs typeface="산돌고딕 M"/>
              </a:rPr>
              <a:t>ex) </a:t>
            </a:r>
            <a:r>
              <a:rPr lang="en-US" altLang="ko-KR" sz="1400" dirty="0" smtClean="0">
                <a:latin typeface="산돌고딕 M" pitchFamily="18" charset="-127"/>
                <a:ea typeface="산돌고딕 M" pitchFamily="18" charset="-127"/>
              </a:rPr>
              <a:t>oracle.com</a:t>
            </a:r>
            <a:r>
              <a:rPr lang="ko-KR" altLang="en-US" sz="1400" dirty="0" smtClean="0">
                <a:latin typeface="산돌고딕 M" pitchFamily="18" charset="-127"/>
                <a:ea typeface="산돌고딕 M" pitchFamily="18" charset="-127"/>
              </a:rPr>
              <a:t>에서 </a:t>
            </a:r>
            <a:r>
              <a:rPr lang="en-US" altLang="ko-KR" sz="1400" dirty="0">
                <a:latin typeface="산돌고딕 M" pitchFamily="18" charset="-127"/>
                <a:ea typeface="산돌고딕 M" pitchFamily="18" charset="-127"/>
              </a:rPr>
              <a:t>JDK7</a:t>
            </a:r>
            <a:r>
              <a:rPr lang="ko-KR" altLang="en-US" sz="1400" dirty="0">
                <a:latin typeface="산돌고딕 M" pitchFamily="18" charset="-127"/>
                <a:ea typeface="산돌고딕 M" pitchFamily="18" charset="-127"/>
              </a:rPr>
              <a:t>을 다운받아 </a:t>
            </a:r>
            <a:r>
              <a:rPr lang="ko-KR" altLang="en-US" sz="1400" dirty="0" smtClean="0">
                <a:latin typeface="산돌고딕 M" pitchFamily="18" charset="-127"/>
                <a:ea typeface="산돌고딕 M" pitchFamily="18" charset="-127"/>
              </a:rPr>
              <a:t>설치</a:t>
            </a:r>
            <a:endParaRPr lang="en-US" altLang="ko-KR" sz="1400" dirty="0" smtClean="0">
              <a:latin typeface="산돌고딕 M" pitchFamily="18" charset="-127"/>
              <a:ea typeface="산돌고딕 M" pitchFamily="18" charset="-127"/>
              <a:cs typeface="산돌고딕 M"/>
            </a:endParaRPr>
          </a:p>
        </p:txBody>
      </p:sp>
      <p:sp>
        <p:nvSpPr>
          <p:cNvPr id="19" name="object 5"/>
          <p:cNvSpPr txBox="1"/>
          <p:nvPr/>
        </p:nvSpPr>
        <p:spPr>
          <a:xfrm>
            <a:off x="619455" y="4398638"/>
            <a:ext cx="3673792" cy="1773562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72000" tIns="59690" rIns="0" bIns="0" rtlCol="0">
            <a:spAutoFit/>
          </a:bodyPr>
          <a:lstStyle/>
          <a:p>
            <a:pPr marL="74930">
              <a:lnSpc>
                <a:spcPct val="100000"/>
              </a:lnSpc>
              <a:spcBef>
                <a:spcPts val="470"/>
              </a:spcBef>
            </a:pPr>
            <a:r>
              <a:rPr lang="en-US" altLang="ko-KR" sz="1200" dirty="0" smtClean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jdk-7u79-linux-x64.tar.gz(Linux 64) </a:t>
            </a:r>
          </a:p>
          <a:p>
            <a:pPr marL="74930">
              <a:lnSpc>
                <a:spcPct val="100000"/>
              </a:lnSpc>
              <a:spcBef>
                <a:spcPts val="470"/>
              </a:spcBef>
            </a:pPr>
            <a:r>
              <a:rPr lang="en-US" altLang="ko-KR" sz="1200" dirty="0" smtClean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Ref)</a:t>
            </a:r>
            <a:br>
              <a:rPr lang="en-US" altLang="ko-KR" sz="1200" dirty="0" smtClean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</a:br>
            <a:r>
              <a:rPr lang="en-US" altLang="ko-KR" sz="1200" dirty="0" smtClean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http://www.oracle.com/technetwork/java/javase/</a:t>
            </a:r>
            <a:br>
              <a:rPr lang="en-US" altLang="ko-KR" sz="1200" dirty="0" smtClean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</a:br>
            <a:r>
              <a:rPr lang="en-US" altLang="ko-KR" sz="1200" dirty="0" smtClean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downloads/jdk7-downloads-1880260.html</a:t>
            </a:r>
          </a:p>
          <a:p>
            <a:pPr marL="74930">
              <a:lnSpc>
                <a:spcPct val="100000"/>
              </a:lnSpc>
              <a:spcBef>
                <a:spcPts val="470"/>
              </a:spcBef>
            </a:pPr>
            <a:endParaRPr lang="en-US" sz="1100" dirty="0">
              <a:solidFill>
                <a:schemeClr val="bg1"/>
              </a:solidFill>
              <a:latin typeface="산돌고딕 M" pitchFamily="18" charset="-127"/>
              <a:ea typeface="산돌고딕 M" pitchFamily="18" charset="-127"/>
              <a:cs typeface="Arial"/>
            </a:endParaRPr>
          </a:p>
          <a:p>
            <a:r>
              <a:rPr lang="en-US" altLang="ko-KR" sz="1100" dirty="0" smtClean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* </a:t>
            </a:r>
            <a:r>
              <a:rPr lang="ko-KR" altLang="en-US" sz="1100" dirty="0" smtClean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나머지는 </a:t>
            </a:r>
            <a:r>
              <a:rPr lang="ko-KR" altLang="en-US" sz="11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일반적인 </a:t>
            </a:r>
            <a:r>
              <a:rPr lang="en-US" altLang="ko-KR" sz="11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JDK</a:t>
            </a:r>
            <a:r>
              <a:rPr lang="ko-KR" altLang="en-US" sz="11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설치가이드에 따른다</a:t>
            </a:r>
            <a:r>
              <a:rPr lang="en-US" altLang="ko-KR" sz="11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.</a:t>
            </a:r>
          </a:p>
          <a:p>
            <a:r>
              <a:rPr lang="en-US" altLang="ko-KR" sz="1100" dirty="0" smtClean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/>
            </a:r>
            <a:br>
              <a:rPr lang="en-US" altLang="ko-KR" sz="1100" dirty="0" smtClean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</a:br>
            <a:r>
              <a:rPr lang="en-US" altLang="ko-KR" sz="1100" dirty="0" smtClean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* </a:t>
            </a:r>
            <a:r>
              <a:rPr lang="ko-KR" altLang="en-US" sz="1100" dirty="0" smtClean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주의</a:t>
            </a:r>
            <a:r>
              <a:rPr lang="en-US" altLang="ko-KR" sz="1100" dirty="0" smtClean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)</a:t>
            </a:r>
            <a:r>
              <a:rPr lang="en-US" altLang="ko-KR" sz="1050" dirty="0" smtClean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/>
            </a:r>
            <a:br>
              <a:rPr lang="en-US" altLang="ko-KR" sz="1050" dirty="0" smtClean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</a:br>
            <a:r>
              <a:rPr lang="ko-KR" altLang="en-US" sz="1100" dirty="0" smtClean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설치 </a:t>
            </a:r>
            <a:r>
              <a:rPr lang="ko-KR" altLang="en-US" sz="1100" dirty="0" err="1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디렉토리는</a:t>
            </a:r>
            <a:r>
              <a:rPr lang="ko-KR" altLang="en-US" sz="11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 </a:t>
            </a:r>
            <a:r>
              <a:rPr lang="ko-KR" altLang="en-US" sz="1100" dirty="0" smtClean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무관하나 </a:t>
            </a:r>
            <a:r>
              <a:rPr lang="en-US" altLang="ko-KR" sz="11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JRE</a:t>
            </a:r>
            <a:r>
              <a:rPr lang="ko-KR" altLang="en-US" sz="11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버전이 </a:t>
            </a:r>
            <a:r>
              <a:rPr lang="ko-KR" altLang="en-US" sz="1100" dirty="0" smtClean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아닌 </a:t>
            </a:r>
            <a:r>
              <a:rPr lang="en-US" altLang="ko-KR" sz="11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JDK</a:t>
            </a:r>
            <a:r>
              <a:rPr lang="ko-KR" altLang="en-US" sz="11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버전을 </a:t>
            </a:r>
            <a:r>
              <a:rPr lang="ko-KR" altLang="en-US" sz="1100" dirty="0" smtClean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설치</a:t>
            </a:r>
            <a:endParaRPr sz="1200" dirty="0">
              <a:solidFill>
                <a:schemeClr val="bg1"/>
              </a:solidFill>
              <a:latin typeface="산돌고딕 M" pitchFamily="18" charset="-127"/>
              <a:ea typeface="산돌고딕 M" pitchFamily="18" charset="-127"/>
              <a:cs typeface="Arial"/>
            </a:endParaRP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455" y="2085022"/>
            <a:ext cx="3673792" cy="1358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직사각형 14"/>
          <p:cNvSpPr/>
          <p:nvPr/>
        </p:nvSpPr>
        <p:spPr>
          <a:xfrm>
            <a:off x="4828373" y="6211669"/>
            <a:ext cx="4953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pPr marL="12700"/>
            <a:r>
              <a:rPr lang="en-US" altLang="ko-KR" sz="1000" b="1" i="1" spc="100" dirty="0" smtClean="0">
                <a:solidFill>
                  <a:schemeClr val="accent6">
                    <a:lumMod val="75000"/>
                  </a:schemeClr>
                </a:solidFill>
                <a:latin typeface="산돌고딕 M" pitchFamily="18" charset="-127"/>
                <a:ea typeface="산돌고딕 M" pitchFamily="18" charset="-127"/>
                <a:cs typeface="Arial"/>
              </a:rPr>
              <a:t>https://github.com/scouter-project/scouter/releases/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9402" y="136271"/>
            <a:ext cx="9207195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altLang="ko-KR" dirty="0">
                <a:ea typeface="산돌고딕 M" pitchFamily="18" charset="-127"/>
              </a:rPr>
              <a:t>Scouter Server </a:t>
            </a:r>
            <a:r>
              <a:rPr lang="ko-KR" altLang="en-US" dirty="0" smtClean="0">
                <a:ea typeface="산돌고딕 M" pitchFamily="18" charset="-127"/>
              </a:rPr>
              <a:t>설치</a:t>
            </a:r>
            <a:endParaRPr lang="en-US" altLang="ko-KR" dirty="0">
              <a:ea typeface="산돌고딕 M" pitchFamily="18" charset="-127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150495" algn="ctr">
              <a:lnSpc>
                <a:spcPts val="894"/>
              </a:lnSpc>
            </a:pPr>
            <a:fld id="{81D60167-4931-47E6-BA6A-407CBD079E47}" type="slidenum">
              <a:rPr dirty="0"/>
              <a:t>13</a:t>
            </a:fld>
            <a:endParaRPr dirty="0"/>
          </a:p>
          <a:p>
            <a:pPr marL="12700">
              <a:lnSpc>
                <a:spcPts val="900"/>
              </a:lnSpc>
            </a:pPr>
            <a:r>
              <a:rPr sz="800" b="1" dirty="0">
                <a:solidFill>
                  <a:srgbClr val="FF0000"/>
                </a:solidFill>
                <a:latin typeface="Calibri"/>
                <a:cs typeface="Calibri"/>
              </a:rPr>
              <a:t>- Internal Use </a:t>
            </a:r>
            <a:r>
              <a:rPr sz="800" b="1" spc="-5" dirty="0">
                <a:solidFill>
                  <a:srgbClr val="FF0000"/>
                </a:solidFill>
                <a:latin typeface="Calibri"/>
                <a:cs typeface="Calibri"/>
              </a:rPr>
              <a:t>Only</a:t>
            </a:r>
            <a:r>
              <a:rPr sz="800" b="1" spc="-1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800" b="1" dirty="0">
                <a:solidFill>
                  <a:srgbClr val="FF0000"/>
                </a:solidFill>
                <a:latin typeface="Calibri"/>
                <a:cs typeface="Calibri"/>
              </a:rPr>
              <a:t>-</a:t>
            </a:r>
            <a:endParaRPr sz="800" dirty="0">
              <a:latin typeface="Calibri"/>
              <a:cs typeface="Calibri"/>
            </a:endParaRPr>
          </a:p>
        </p:txBody>
      </p:sp>
      <p:sp>
        <p:nvSpPr>
          <p:cNvPr id="14" name="object 4"/>
          <p:cNvSpPr txBox="1"/>
          <p:nvPr/>
        </p:nvSpPr>
        <p:spPr>
          <a:xfrm>
            <a:off x="619455" y="1447800"/>
            <a:ext cx="3673792" cy="5693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altLang="ko-KR" sz="1800" dirty="0" smtClean="0">
                <a:latin typeface="산돌고딕 M"/>
                <a:ea typeface="산돌고딕 M" pitchFamily="18" charset="-127"/>
                <a:cs typeface="산돌고딕 M"/>
              </a:rPr>
              <a:t>1. </a:t>
            </a:r>
            <a:r>
              <a:rPr lang="ko-KR" altLang="en-US" sz="1800" dirty="0" smtClean="0">
                <a:latin typeface="산돌고딕 M"/>
                <a:ea typeface="산돌고딕 M" pitchFamily="18" charset="-127"/>
                <a:cs typeface="산돌고딕 M"/>
              </a:rPr>
              <a:t>압축해제</a:t>
            </a:r>
            <a:endParaRPr lang="en-US" altLang="ko-KR" sz="1800" dirty="0" smtClean="0">
              <a:latin typeface="산돌고딕 M"/>
              <a:ea typeface="산돌고딕 M" pitchFamily="18" charset="-127"/>
              <a:cs typeface="산돌고딕 M"/>
            </a:endParaRPr>
          </a:p>
          <a:p>
            <a:pPr marL="12700">
              <a:lnSpc>
                <a:spcPct val="100000"/>
              </a:lnSpc>
            </a:pPr>
            <a:endParaRPr lang="ko-KR" altLang="en-US" sz="500" dirty="0" smtClean="0">
              <a:latin typeface="산돌고딕 M"/>
              <a:ea typeface="산돌고딕 M" pitchFamily="18" charset="-127"/>
              <a:cs typeface="산돌고딕 M"/>
            </a:endParaRPr>
          </a:p>
          <a:p>
            <a:pPr marL="12700">
              <a:lnSpc>
                <a:spcPct val="100000"/>
              </a:lnSpc>
            </a:pPr>
            <a:r>
              <a:rPr lang="en-US" altLang="ko-KR" sz="1400" dirty="0" smtClean="0">
                <a:latin typeface="산돌고딕 M"/>
                <a:ea typeface="산돌고딕 M" pitchFamily="18" charset="-127"/>
                <a:cs typeface="산돌고딕 M"/>
              </a:rPr>
              <a:t>ex) tar -</a:t>
            </a:r>
            <a:r>
              <a:rPr lang="en-US" altLang="ko-KR" sz="1400" dirty="0" err="1" smtClean="0">
                <a:latin typeface="산돌고딕 M"/>
                <a:ea typeface="산돌고딕 M" pitchFamily="18" charset="-127"/>
                <a:cs typeface="산돌고딕 M"/>
              </a:rPr>
              <a:t>xvzf</a:t>
            </a:r>
            <a:r>
              <a:rPr lang="en-US" altLang="ko-KR" sz="1400" dirty="0" smtClean="0">
                <a:latin typeface="산돌고딕 M"/>
                <a:ea typeface="산돌고딕 M" pitchFamily="18" charset="-127"/>
                <a:cs typeface="산돌고딕 M"/>
              </a:rPr>
              <a:t> scouter.server.tar.gz 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458" y="2085025"/>
            <a:ext cx="3700150" cy="3782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object 4"/>
          <p:cNvSpPr txBox="1"/>
          <p:nvPr/>
        </p:nvSpPr>
        <p:spPr>
          <a:xfrm>
            <a:off x="4876800" y="1447800"/>
            <a:ext cx="4683594" cy="5847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altLang="ko-KR" dirty="0" smtClean="0">
                <a:latin typeface="산돌고딕 M"/>
                <a:ea typeface="산돌고딕 M" pitchFamily="18" charset="-127"/>
                <a:cs typeface="산돌고딕 M"/>
              </a:rPr>
              <a:t>2</a:t>
            </a:r>
            <a:r>
              <a:rPr lang="en-US" altLang="ko-KR" sz="1800" dirty="0" smtClean="0">
                <a:latin typeface="산돌고딕 M"/>
                <a:ea typeface="산돌고딕 M" pitchFamily="18" charset="-127"/>
                <a:cs typeface="산돌고딕 M"/>
              </a:rPr>
              <a:t>. </a:t>
            </a:r>
            <a:r>
              <a:rPr lang="ko-KR" altLang="en-US" sz="1800" dirty="0" smtClean="0">
                <a:latin typeface="산돌고딕 M"/>
                <a:ea typeface="산돌고딕 M" pitchFamily="18" charset="-127"/>
                <a:cs typeface="산돌고딕 M"/>
              </a:rPr>
              <a:t>실행 권한 부여</a:t>
            </a:r>
            <a:endParaRPr lang="en-US" altLang="ko-KR" sz="1800" dirty="0" smtClean="0">
              <a:latin typeface="산돌고딕 M"/>
              <a:ea typeface="산돌고딕 M" pitchFamily="18" charset="-127"/>
              <a:cs typeface="산돌고딕 M"/>
            </a:endParaRPr>
          </a:p>
          <a:p>
            <a:pPr marL="12700">
              <a:lnSpc>
                <a:spcPct val="100000"/>
              </a:lnSpc>
            </a:pPr>
            <a:endParaRPr lang="en-US" altLang="ko-KR" sz="500" dirty="0" smtClean="0">
              <a:latin typeface="산돌고딕 M"/>
              <a:ea typeface="산돌고딕 M" pitchFamily="18" charset="-127"/>
              <a:cs typeface="산돌고딕 M"/>
            </a:endParaRPr>
          </a:p>
          <a:p>
            <a:pPr marL="12700">
              <a:lnSpc>
                <a:spcPct val="100000"/>
              </a:lnSpc>
            </a:pPr>
            <a:r>
              <a:rPr lang="en-US" altLang="ko-KR" sz="1400" dirty="0" smtClean="0">
                <a:latin typeface="산돌고딕 M"/>
                <a:ea typeface="산돌고딕 M" pitchFamily="18" charset="-127"/>
                <a:cs typeface="산돌고딕 M"/>
              </a:rPr>
              <a:t>ex)  </a:t>
            </a:r>
            <a:r>
              <a:rPr lang="en-US" altLang="ko-KR" sz="1400" dirty="0" err="1" smtClean="0">
                <a:latin typeface="산돌고딕 M"/>
                <a:ea typeface="산돌고딕 M" pitchFamily="18" charset="-127"/>
                <a:cs typeface="산돌고딕 M"/>
              </a:rPr>
              <a:t>chmod</a:t>
            </a:r>
            <a:r>
              <a:rPr lang="en-US" altLang="ko-KR" sz="1400" dirty="0" smtClean="0">
                <a:latin typeface="산돌고딕 M"/>
                <a:ea typeface="산돌고딕 M" pitchFamily="18" charset="-127"/>
                <a:cs typeface="산돌고딕 M"/>
              </a:rPr>
              <a:t> –</a:t>
            </a:r>
            <a:r>
              <a:rPr lang="en-US" altLang="ko-KR" sz="1400" dirty="0" err="1" smtClean="0">
                <a:latin typeface="산돌고딕 M"/>
                <a:ea typeface="산돌고딕 M" pitchFamily="18" charset="-127"/>
                <a:cs typeface="산돌고딕 M"/>
              </a:rPr>
              <a:t>fR</a:t>
            </a:r>
            <a:r>
              <a:rPr lang="en-US" altLang="ko-KR" sz="1400" dirty="0" smtClean="0">
                <a:latin typeface="산돌고딕 M"/>
                <a:ea typeface="산돌고딕 M" pitchFamily="18" charset="-127"/>
                <a:cs typeface="산돌고딕 M"/>
              </a:rPr>
              <a:t> 755 *</a:t>
            </a:r>
          </a:p>
        </p:txBody>
      </p:sp>
      <p:pic>
        <p:nvPicPr>
          <p:cNvPr id="2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8373" y="2085024"/>
            <a:ext cx="3900488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19860" y="907986"/>
            <a:ext cx="9217025" cy="387414"/>
          </a:xfrm>
          <a:prstGeom prst="rect">
            <a:avLst/>
          </a:prstGeom>
          <a:noFill/>
          <a:ln w="19050" algn="ctr">
            <a:noFill/>
            <a:round/>
            <a:headEnd/>
            <a:tailEnd/>
          </a:ln>
        </p:spPr>
        <p:txBody>
          <a:bodyPr wrap="square" rtlCol="0">
            <a:spAutoFit/>
          </a:bodyPr>
          <a:lstStyle/>
          <a:p>
            <a:pPr marL="268288" indent="-268288" latinLnBrk="0">
              <a:lnSpc>
                <a:spcPct val="110000"/>
              </a:lnSpc>
              <a:spcBef>
                <a:spcPts val="1200"/>
              </a:spcBef>
              <a:buSzPct val="100000"/>
              <a:buBlip>
                <a:blip r:embed="rId4"/>
              </a:buBlip>
            </a:pPr>
            <a:r>
              <a:rPr lang="en-US" altLang="ko-KR" dirty="0">
                <a:latin typeface="산돌고딕 M"/>
                <a:ea typeface="산돌고딕 M" pitchFamily="18" charset="-127"/>
                <a:cs typeface="산돌고딕 M"/>
              </a:rPr>
              <a:t>Scouter </a:t>
            </a:r>
            <a:r>
              <a:rPr lang="ko-KR" altLang="en-US" dirty="0">
                <a:latin typeface="산돌고딕 M"/>
                <a:ea typeface="산돌고딕 M" pitchFamily="18" charset="-127"/>
                <a:cs typeface="산돌고딕 M"/>
              </a:rPr>
              <a:t>서버 압축 해제 후 실행 권한을 부여합니다</a:t>
            </a:r>
            <a:r>
              <a:rPr lang="en-US" altLang="ko-KR" dirty="0">
                <a:latin typeface="산돌고딕 M"/>
                <a:ea typeface="산돌고딕 M" pitchFamily="18" charset="-127"/>
                <a:cs typeface="산돌고딕 M"/>
              </a:rPr>
              <a:t>. </a:t>
            </a:r>
            <a:endParaRPr lang="ko-KR" altLang="en-US" dirty="0">
              <a:latin typeface="산돌고딕 M"/>
              <a:cs typeface="산돌고딕 M"/>
            </a:endParaRPr>
          </a:p>
        </p:txBody>
      </p:sp>
    </p:spTree>
    <p:extLst>
      <p:ext uri="{BB962C8B-B14F-4D97-AF65-F5344CB8AC3E}">
        <p14:creationId xmlns:p14="http://schemas.microsoft.com/office/powerpoint/2010/main" val="2188177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9402" y="136271"/>
            <a:ext cx="9207195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altLang="ko-KR" dirty="0">
                <a:ea typeface="산돌고딕 M" pitchFamily="18" charset="-127"/>
              </a:rPr>
              <a:t>Scouter Server </a:t>
            </a:r>
            <a:r>
              <a:rPr lang="ko-KR" altLang="en-US" dirty="0" smtClean="0">
                <a:ea typeface="산돌고딕 M" pitchFamily="18" charset="-127"/>
              </a:rPr>
              <a:t>설치</a:t>
            </a:r>
            <a:endParaRPr lang="en-US" altLang="ko-KR" dirty="0">
              <a:ea typeface="산돌고딕 M" pitchFamily="18" charset="-127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150495" algn="ctr">
              <a:lnSpc>
                <a:spcPts val="894"/>
              </a:lnSpc>
            </a:pPr>
            <a:fld id="{81D60167-4931-47E6-BA6A-407CBD079E47}" type="slidenum">
              <a:rPr dirty="0"/>
              <a:t>14</a:t>
            </a:fld>
            <a:endParaRPr dirty="0"/>
          </a:p>
          <a:p>
            <a:pPr marL="12700">
              <a:lnSpc>
                <a:spcPts val="900"/>
              </a:lnSpc>
            </a:pPr>
            <a:r>
              <a:rPr sz="800" b="1" dirty="0">
                <a:solidFill>
                  <a:srgbClr val="FF0000"/>
                </a:solidFill>
                <a:latin typeface="Calibri"/>
                <a:cs typeface="Calibri"/>
              </a:rPr>
              <a:t>- Internal Use </a:t>
            </a:r>
            <a:r>
              <a:rPr sz="800" b="1" spc="-5" dirty="0">
                <a:solidFill>
                  <a:srgbClr val="FF0000"/>
                </a:solidFill>
                <a:latin typeface="Calibri"/>
                <a:cs typeface="Calibri"/>
              </a:rPr>
              <a:t>Only</a:t>
            </a:r>
            <a:r>
              <a:rPr sz="800" b="1" spc="-1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800" b="1" dirty="0">
                <a:solidFill>
                  <a:srgbClr val="FF0000"/>
                </a:solidFill>
                <a:latin typeface="Calibri"/>
                <a:cs typeface="Calibri"/>
              </a:rPr>
              <a:t>-</a:t>
            </a:r>
            <a:endParaRPr sz="800" dirty="0">
              <a:latin typeface="Calibri"/>
              <a:cs typeface="Calibri"/>
            </a:endParaRPr>
          </a:p>
        </p:txBody>
      </p:sp>
      <p:sp>
        <p:nvSpPr>
          <p:cNvPr id="14" name="object 4"/>
          <p:cNvSpPr txBox="1"/>
          <p:nvPr/>
        </p:nvSpPr>
        <p:spPr>
          <a:xfrm>
            <a:off x="619455" y="1447800"/>
            <a:ext cx="4179094" cy="5847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altLang="ko-KR" sz="1800" dirty="0" smtClean="0">
                <a:latin typeface="산돌고딕 M" pitchFamily="18" charset="-127"/>
                <a:ea typeface="산돌고딕 M" pitchFamily="18" charset="-127"/>
                <a:cs typeface="산돌고딕 M"/>
              </a:rPr>
              <a:t>1. </a:t>
            </a:r>
            <a:r>
              <a:rPr lang="en-US" altLang="ko-KR" sz="1800" dirty="0" err="1" smtClean="0">
                <a:latin typeface="산돌고딕 M" pitchFamily="18" charset="-127"/>
                <a:ea typeface="산돌고딕 M" pitchFamily="18" charset="-127"/>
                <a:cs typeface="산돌고딕 M"/>
              </a:rPr>
              <a:t>conf</a:t>
            </a:r>
            <a:r>
              <a:rPr lang="en-US" altLang="ko-KR" sz="1800" dirty="0" smtClean="0">
                <a:latin typeface="산돌고딕 M" pitchFamily="18" charset="-127"/>
                <a:ea typeface="산돌고딕 M" pitchFamily="18" charset="-127"/>
                <a:cs typeface="산돌고딕 M"/>
              </a:rPr>
              <a:t> </a:t>
            </a:r>
            <a:r>
              <a:rPr lang="ko-KR" altLang="en-US" sz="1800" dirty="0" smtClean="0">
                <a:latin typeface="산돌고딕 M" pitchFamily="18" charset="-127"/>
                <a:ea typeface="산돌고딕 M" pitchFamily="18" charset="-127"/>
                <a:cs typeface="산돌고딕 M"/>
              </a:rPr>
              <a:t>파일 설정</a:t>
            </a:r>
            <a:endParaRPr lang="en-US" altLang="ko-KR" sz="1800" dirty="0" smtClean="0">
              <a:latin typeface="산돌고딕 M" pitchFamily="18" charset="-127"/>
              <a:ea typeface="산돌고딕 M" pitchFamily="18" charset="-127"/>
              <a:cs typeface="산돌고딕 M"/>
            </a:endParaRPr>
          </a:p>
          <a:p>
            <a:pPr marL="12700">
              <a:lnSpc>
                <a:spcPct val="100000"/>
              </a:lnSpc>
            </a:pPr>
            <a:endParaRPr lang="en-US" altLang="ko-KR" sz="600" dirty="0" smtClean="0">
              <a:latin typeface="산돌고딕 M" pitchFamily="18" charset="-127"/>
              <a:ea typeface="산돌고딕 M" pitchFamily="18" charset="-127"/>
              <a:cs typeface="산돌고딕 M"/>
            </a:endParaRPr>
          </a:p>
          <a:p>
            <a:pPr marL="12700">
              <a:lnSpc>
                <a:spcPct val="100000"/>
              </a:lnSpc>
            </a:pPr>
            <a:r>
              <a:rPr lang="en-US" altLang="ko-KR" sz="1400" dirty="0" smtClean="0">
                <a:latin typeface="산돌고딕 M"/>
                <a:ea typeface="산돌고딕 M" pitchFamily="18" charset="-127"/>
                <a:cs typeface="산돌고딕 M"/>
              </a:rPr>
              <a:t>ex) /opt/</a:t>
            </a:r>
            <a:r>
              <a:rPr lang="en-US" altLang="ko-KR" sz="1400" dirty="0" err="1" smtClean="0">
                <a:latin typeface="산돌고딕 M"/>
                <a:ea typeface="산돌고딕 M" pitchFamily="18" charset="-127"/>
                <a:cs typeface="산돌고딕 M"/>
              </a:rPr>
              <a:t>apm</a:t>
            </a:r>
            <a:r>
              <a:rPr lang="en-US" altLang="ko-KR" sz="1400" dirty="0" smtClean="0">
                <a:latin typeface="산돌고딕 M"/>
                <a:ea typeface="산돌고딕 M" pitchFamily="18" charset="-127"/>
                <a:cs typeface="산돌고딕 M"/>
              </a:rPr>
              <a:t>/scouter/server/</a:t>
            </a:r>
            <a:r>
              <a:rPr lang="en-US" altLang="ko-KR" sz="1400" dirty="0" err="1" smtClean="0">
                <a:latin typeface="산돌고딕 M"/>
                <a:ea typeface="산돌고딕 M" pitchFamily="18" charset="-127"/>
                <a:cs typeface="산돌고딕 M"/>
              </a:rPr>
              <a:t>conf</a:t>
            </a:r>
            <a:r>
              <a:rPr lang="en-US" altLang="ko-KR" sz="1400" dirty="0" smtClean="0">
                <a:latin typeface="산돌고딕 M"/>
                <a:ea typeface="산돌고딕 M" pitchFamily="18" charset="-127"/>
                <a:cs typeface="산돌고딕 M"/>
              </a:rPr>
              <a:t>/</a:t>
            </a:r>
            <a:r>
              <a:rPr lang="en-US" altLang="ko-KR" sz="1400" dirty="0" err="1" smtClean="0">
                <a:latin typeface="산돌고딕 M"/>
                <a:ea typeface="산돌고딕 M" pitchFamily="18" charset="-127"/>
                <a:cs typeface="산돌고딕 M"/>
              </a:rPr>
              <a:t>scouter.conf</a:t>
            </a:r>
            <a:endParaRPr lang="en-US" altLang="ko-KR" sz="1400" dirty="0" smtClean="0">
              <a:latin typeface="산돌고딕 M"/>
              <a:ea typeface="산돌고딕 M" pitchFamily="18" charset="-127"/>
              <a:cs typeface="산돌고딕 M"/>
            </a:endParaRPr>
          </a:p>
        </p:txBody>
      </p:sp>
      <p:sp>
        <p:nvSpPr>
          <p:cNvPr id="11" name="object 5"/>
          <p:cNvSpPr txBox="1"/>
          <p:nvPr/>
        </p:nvSpPr>
        <p:spPr>
          <a:xfrm>
            <a:off x="619453" y="2085023"/>
            <a:ext cx="3700155" cy="2080158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72000" tIns="108000" rIns="0" bIns="108000" rtlCol="0">
            <a:spAutoFit/>
          </a:bodyPr>
          <a:lstStyle/>
          <a:p>
            <a:pPr marL="74930">
              <a:lnSpc>
                <a:spcPct val="100000"/>
              </a:lnSpc>
            </a:pPr>
            <a:r>
              <a:rPr lang="en-US" altLang="ko-KR" sz="1100" dirty="0" smtClean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# Agent Control and Service Port(Default : TCP 6100) </a:t>
            </a:r>
            <a:r>
              <a:rPr lang="en-US" altLang="ko-KR" sz="1100" dirty="0" err="1" smtClean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net_tcp_listen_port</a:t>
            </a:r>
            <a:r>
              <a:rPr lang="en-US" altLang="ko-KR" sz="1100" dirty="0" smtClean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=6100 </a:t>
            </a:r>
          </a:p>
          <a:p>
            <a:pPr marL="74930">
              <a:lnSpc>
                <a:spcPct val="100000"/>
              </a:lnSpc>
            </a:pPr>
            <a:endParaRPr lang="en-US" altLang="ko-KR" sz="1100" dirty="0">
              <a:solidFill>
                <a:schemeClr val="bg1"/>
              </a:solidFill>
              <a:latin typeface="산돌고딕 M" pitchFamily="18" charset="-127"/>
              <a:ea typeface="산돌고딕 M" pitchFamily="18" charset="-127"/>
            </a:endParaRPr>
          </a:p>
          <a:p>
            <a:pPr marL="74930">
              <a:lnSpc>
                <a:spcPct val="100000"/>
              </a:lnSpc>
            </a:pPr>
            <a:r>
              <a:rPr lang="en-US" altLang="ko-KR" sz="1100" dirty="0" smtClean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# UDP Receive Port(Default : 6100) </a:t>
            </a:r>
          </a:p>
          <a:p>
            <a:pPr marL="74930">
              <a:lnSpc>
                <a:spcPct val="100000"/>
              </a:lnSpc>
            </a:pPr>
            <a:r>
              <a:rPr lang="en-US" altLang="ko-KR" sz="1100" dirty="0" err="1" smtClean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net_udp_listen_port</a:t>
            </a:r>
            <a:r>
              <a:rPr lang="en-US" altLang="ko-KR" sz="1100" dirty="0" smtClean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=6100 </a:t>
            </a:r>
          </a:p>
          <a:p>
            <a:pPr marL="74930">
              <a:lnSpc>
                <a:spcPct val="100000"/>
              </a:lnSpc>
            </a:pPr>
            <a:endParaRPr lang="en-US" altLang="ko-KR" sz="1100" dirty="0">
              <a:solidFill>
                <a:schemeClr val="bg1"/>
              </a:solidFill>
              <a:latin typeface="산돌고딕 M" pitchFamily="18" charset="-127"/>
              <a:ea typeface="산돌고딕 M" pitchFamily="18" charset="-127"/>
            </a:endParaRPr>
          </a:p>
          <a:p>
            <a:pPr marL="74930">
              <a:lnSpc>
                <a:spcPct val="100000"/>
              </a:lnSpc>
            </a:pPr>
            <a:r>
              <a:rPr lang="en-US" altLang="ko-KR" sz="1100" dirty="0" smtClean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# DB directory(Default : ./database) </a:t>
            </a:r>
          </a:p>
          <a:p>
            <a:pPr marL="74930">
              <a:lnSpc>
                <a:spcPct val="100000"/>
              </a:lnSpc>
            </a:pPr>
            <a:r>
              <a:rPr lang="en-US" altLang="ko-KR" sz="1100" dirty="0" err="1" smtClean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db_dir</a:t>
            </a:r>
            <a:r>
              <a:rPr lang="en-US" altLang="ko-KR" sz="1100" dirty="0" smtClean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=./database </a:t>
            </a:r>
          </a:p>
          <a:p>
            <a:pPr marL="74930">
              <a:lnSpc>
                <a:spcPct val="100000"/>
              </a:lnSpc>
            </a:pPr>
            <a:endParaRPr lang="en-US" altLang="ko-KR" sz="1100" dirty="0" smtClean="0">
              <a:solidFill>
                <a:schemeClr val="bg1"/>
              </a:solidFill>
              <a:latin typeface="산돌고딕 M" pitchFamily="18" charset="-127"/>
              <a:ea typeface="산돌고딕 M" pitchFamily="18" charset="-127"/>
            </a:endParaRPr>
          </a:p>
          <a:p>
            <a:pPr marL="74930">
              <a:lnSpc>
                <a:spcPct val="100000"/>
              </a:lnSpc>
            </a:pPr>
            <a:r>
              <a:rPr lang="en-US" altLang="ko-KR" sz="1100" dirty="0" smtClean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# Log directory(Default : ./logs) </a:t>
            </a:r>
          </a:p>
          <a:p>
            <a:pPr marL="74930">
              <a:lnSpc>
                <a:spcPct val="100000"/>
              </a:lnSpc>
            </a:pPr>
            <a:r>
              <a:rPr lang="en-US" altLang="ko-KR" sz="1100" dirty="0" err="1" smtClean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log_dir</a:t>
            </a:r>
            <a:r>
              <a:rPr lang="en-US" altLang="ko-KR" sz="1100" dirty="0" smtClean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=./logs </a:t>
            </a:r>
          </a:p>
        </p:txBody>
      </p:sp>
      <p:sp>
        <p:nvSpPr>
          <p:cNvPr id="13" name="object 4"/>
          <p:cNvSpPr txBox="1"/>
          <p:nvPr/>
        </p:nvSpPr>
        <p:spPr>
          <a:xfrm>
            <a:off x="619453" y="4343400"/>
            <a:ext cx="4179094" cy="5847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altLang="ko-KR" sz="1800" dirty="0" smtClean="0">
                <a:latin typeface="산돌고딕 M" pitchFamily="18" charset="-127"/>
                <a:ea typeface="산돌고딕 M" pitchFamily="18" charset="-127"/>
                <a:cs typeface="산돌고딕 M"/>
              </a:rPr>
              <a:t>2. start shell Memory </a:t>
            </a:r>
            <a:r>
              <a:rPr lang="ko-KR" altLang="en-US" sz="1800" dirty="0" smtClean="0">
                <a:latin typeface="산돌고딕 M" pitchFamily="18" charset="-127"/>
                <a:ea typeface="산돌고딕 M" pitchFamily="18" charset="-127"/>
                <a:cs typeface="산돌고딕 M"/>
              </a:rPr>
              <a:t>설정</a:t>
            </a:r>
            <a:endParaRPr lang="en-US" altLang="ko-KR" sz="1800" dirty="0" smtClean="0">
              <a:latin typeface="산돌고딕 M" pitchFamily="18" charset="-127"/>
              <a:ea typeface="산돌고딕 M" pitchFamily="18" charset="-127"/>
              <a:cs typeface="산돌고딕 M"/>
            </a:endParaRPr>
          </a:p>
          <a:p>
            <a:pPr marL="12700">
              <a:lnSpc>
                <a:spcPct val="100000"/>
              </a:lnSpc>
            </a:pPr>
            <a:endParaRPr lang="en-US" altLang="ko-KR" sz="600" dirty="0" smtClean="0">
              <a:latin typeface="산돌고딕 M" pitchFamily="18" charset="-127"/>
              <a:ea typeface="산돌고딕 M" pitchFamily="18" charset="-127"/>
              <a:cs typeface="산돌고딕 M"/>
            </a:endParaRPr>
          </a:p>
          <a:p>
            <a:pPr marL="12700">
              <a:lnSpc>
                <a:spcPct val="100000"/>
              </a:lnSpc>
            </a:pPr>
            <a:r>
              <a:rPr lang="en-US" altLang="ko-KR" sz="1400" dirty="0" smtClean="0">
                <a:latin typeface="산돌고딕 M"/>
                <a:ea typeface="산돌고딕 M" pitchFamily="18" charset="-127"/>
                <a:cs typeface="산돌고딕 M"/>
              </a:rPr>
              <a:t>ex) /opt/apm/scouter/server/startup.sh</a:t>
            </a:r>
          </a:p>
        </p:txBody>
      </p:sp>
      <p:sp>
        <p:nvSpPr>
          <p:cNvPr id="15" name="object 5"/>
          <p:cNvSpPr txBox="1"/>
          <p:nvPr/>
        </p:nvSpPr>
        <p:spPr>
          <a:xfrm>
            <a:off x="619451" y="4980623"/>
            <a:ext cx="3700157" cy="1395355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72000" tIns="108000" rIns="0" bIns="108000" rtlCol="0">
            <a:spAutoFit/>
          </a:bodyPr>
          <a:lstStyle>
            <a:defPPr>
              <a:defRPr lang="ko-KR"/>
            </a:defPPr>
            <a:lvl1pPr marL="74930">
              <a:lnSpc>
                <a:spcPct val="100000"/>
              </a:lnSpc>
              <a:defRPr sz="105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defRPr>
            </a:lvl1pPr>
          </a:lstStyle>
          <a:p>
            <a:endParaRPr lang="en-US" altLang="ko-KR" sz="1100" dirty="0"/>
          </a:p>
          <a:p>
            <a:r>
              <a:rPr lang="en-US" altLang="ko-KR" sz="1100" dirty="0"/>
              <a:t>-Xmx512m </a:t>
            </a:r>
          </a:p>
          <a:p>
            <a:endParaRPr lang="en-US" sz="1100" dirty="0"/>
          </a:p>
          <a:p>
            <a:r>
              <a:rPr lang="ko-KR" altLang="en-US" sz="1100" dirty="0"/>
              <a:t>해당 하는 부분을 장비 </a:t>
            </a:r>
            <a:r>
              <a:rPr lang="ko-KR" altLang="en-US" sz="1100" dirty="0" err="1"/>
              <a:t>성능등에</a:t>
            </a:r>
            <a:r>
              <a:rPr lang="ko-KR" altLang="en-US" sz="1100" dirty="0"/>
              <a:t> 맞게 설정 </a:t>
            </a:r>
            <a:endParaRPr lang="en-US" altLang="ko-KR" sz="1100" dirty="0"/>
          </a:p>
          <a:p>
            <a:endParaRPr lang="en-US" altLang="ko-KR" sz="1100" dirty="0"/>
          </a:p>
          <a:p>
            <a:r>
              <a:rPr lang="en-US" altLang="ko-KR" sz="1100" dirty="0"/>
              <a:t>Ex) –Xms2048m –Xmx2048m</a:t>
            </a:r>
          </a:p>
          <a:p>
            <a:endParaRPr lang="en-US" altLang="ko-KR" sz="1100" dirty="0"/>
          </a:p>
        </p:txBody>
      </p:sp>
      <p:sp>
        <p:nvSpPr>
          <p:cNvPr id="10" name="TextBox 9"/>
          <p:cNvSpPr txBox="1"/>
          <p:nvPr/>
        </p:nvSpPr>
        <p:spPr>
          <a:xfrm>
            <a:off x="219860" y="907986"/>
            <a:ext cx="9217025" cy="397032"/>
          </a:xfrm>
          <a:prstGeom prst="rect">
            <a:avLst/>
          </a:prstGeom>
          <a:noFill/>
          <a:ln w="19050" algn="ctr">
            <a:noFill/>
            <a:round/>
            <a:headEnd/>
            <a:tailEnd/>
          </a:ln>
        </p:spPr>
        <p:txBody>
          <a:bodyPr wrap="square" rtlCol="0">
            <a:spAutoFit/>
          </a:bodyPr>
          <a:lstStyle/>
          <a:p>
            <a:pPr marL="268288" indent="-268288" latinLnBrk="0">
              <a:lnSpc>
                <a:spcPct val="110000"/>
              </a:lnSpc>
              <a:spcBef>
                <a:spcPts val="1200"/>
              </a:spcBef>
              <a:buSzPct val="100000"/>
              <a:buBlip>
                <a:blip r:embed="rId2"/>
              </a:buBlip>
            </a:pPr>
            <a:r>
              <a:rPr lang="en-US" altLang="ko-KR" dirty="0" smtClean="0">
                <a:latin typeface="산돌고딕 M"/>
                <a:ea typeface="산돌고딕 M" pitchFamily="18" charset="-127"/>
                <a:cs typeface="산돌고딕 M"/>
              </a:rPr>
              <a:t>Scouter </a:t>
            </a:r>
            <a:r>
              <a:rPr lang="ko-KR" altLang="en-US" dirty="0" smtClean="0">
                <a:latin typeface="산돌고딕 M"/>
                <a:ea typeface="산돌고딕 M" pitchFamily="18" charset="-127"/>
                <a:cs typeface="산돌고딕 M"/>
              </a:rPr>
              <a:t>서버를 기동하기 위해 장비 용량에 맞는 </a:t>
            </a:r>
            <a:r>
              <a:rPr lang="en-US" altLang="ko-KR" dirty="0" smtClean="0">
                <a:latin typeface="산돌고딕 M"/>
                <a:ea typeface="산돌고딕 M" pitchFamily="18" charset="-127"/>
                <a:cs typeface="산돌고딕 M"/>
              </a:rPr>
              <a:t>JVM </a:t>
            </a:r>
            <a:r>
              <a:rPr lang="ko-KR" altLang="en-US" dirty="0" smtClean="0">
                <a:latin typeface="산돌고딕 M"/>
                <a:ea typeface="산돌고딕 M" pitchFamily="18" charset="-127"/>
                <a:cs typeface="산돌고딕 M"/>
              </a:rPr>
              <a:t>옵션 등을 설정합니다</a:t>
            </a:r>
            <a:r>
              <a:rPr lang="en-US" altLang="ko-KR" dirty="0" smtClean="0">
                <a:latin typeface="산돌고딕 M"/>
                <a:ea typeface="산돌고딕 M" pitchFamily="18" charset="-127"/>
                <a:cs typeface="산돌고딕 M"/>
              </a:rPr>
              <a:t>.</a:t>
            </a:r>
            <a:endParaRPr lang="ko-KR" altLang="en-US" dirty="0">
              <a:latin typeface="산돌고딕 M"/>
              <a:cs typeface="산돌고딕 M"/>
            </a:endParaRPr>
          </a:p>
        </p:txBody>
      </p:sp>
    </p:spTree>
    <p:extLst>
      <p:ext uri="{BB962C8B-B14F-4D97-AF65-F5344CB8AC3E}">
        <p14:creationId xmlns:p14="http://schemas.microsoft.com/office/powerpoint/2010/main" val="4282691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9402" y="136271"/>
            <a:ext cx="9207195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altLang="ko-KR" dirty="0">
                <a:ea typeface="산돌고딕 M" pitchFamily="18" charset="-127"/>
              </a:rPr>
              <a:t>Scouter Server </a:t>
            </a:r>
            <a:r>
              <a:rPr lang="ko-KR" altLang="en-US" dirty="0" smtClean="0">
                <a:ea typeface="산돌고딕 M" pitchFamily="18" charset="-127"/>
              </a:rPr>
              <a:t>설치</a:t>
            </a:r>
            <a:endParaRPr lang="en-US" altLang="ko-KR" dirty="0">
              <a:ea typeface="산돌고딕 M" pitchFamily="18" charset="-127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150495" algn="ctr">
              <a:lnSpc>
                <a:spcPts val="894"/>
              </a:lnSpc>
            </a:pPr>
            <a:fld id="{81D60167-4931-47E6-BA6A-407CBD079E47}" type="slidenum">
              <a:rPr dirty="0"/>
              <a:t>15</a:t>
            </a:fld>
            <a:endParaRPr dirty="0"/>
          </a:p>
          <a:p>
            <a:pPr marL="12700">
              <a:lnSpc>
                <a:spcPts val="900"/>
              </a:lnSpc>
            </a:pPr>
            <a:r>
              <a:rPr sz="800" b="1" dirty="0">
                <a:solidFill>
                  <a:srgbClr val="FF0000"/>
                </a:solidFill>
                <a:latin typeface="Calibri"/>
                <a:cs typeface="Calibri"/>
              </a:rPr>
              <a:t>- Internal Use </a:t>
            </a:r>
            <a:r>
              <a:rPr sz="800" b="1" spc="-5" dirty="0">
                <a:solidFill>
                  <a:srgbClr val="FF0000"/>
                </a:solidFill>
                <a:latin typeface="Calibri"/>
                <a:cs typeface="Calibri"/>
              </a:rPr>
              <a:t>Only</a:t>
            </a:r>
            <a:r>
              <a:rPr sz="800" b="1" spc="-1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800" b="1" dirty="0">
                <a:solidFill>
                  <a:srgbClr val="FF0000"/>
                </a:solidFill>
                <a:latin typeface="Calibri"/>
                <a:cs typeface="Calibri"/>
              </a:rPr>
              <a:t>-</a:t>
            </a:r>
            <a:endParaRPr sz="800" dirty="0">
              <a:latin typeface="Calibri"/>
              <a:cs typeface="Calibri"/>
            </a:endParaRPr>
          </a:p>
        </p:txBody>
      </p:sp>
      <p:sp>
        <p:nvSpPr>
          <p:cNvPr id="14" name="object 4"/>
          <p:cNvSpPr txBox="1"/>
          <p:nvPr/>
        </p:nvSpPr>
        <p:spPr>
          <a:xfrm>
            <a:off x="619455" y="1447800"/>
            <a:ext cx="4179094" cy="5847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altLang="ko-KR" sz="1800" dirty="0" smtClean="0">
                <a:latin typeface="산돌고딕 M" pitchFamily="18" charset="-127"/>
                <a:ea typeface="산돌고딕 M" pitchFamily="18" charset="-127"/>
                <a:cs typeface="산돌고딕 M"/>
              </a:rPr>
              <a:t>1. </a:t>
            </a:r>
            <a:r>
              <a:rPr lang="ko-KR" altLang="en-US" dirty="0" smtClean="0">
                <a:latin typeface="산돌고딕 M" pitchFamily="18" charset="-127"/>
                <a:ea typeface="산돌고딕 M" pitchFamily="18" charset="-127"/>
                <a:cs typeface="산돌고딕 M"/>
              </a:rPr>
              <a:t>서버의 기동</a:t>
            </a:r>
            <a:endParaRPr lang="en-US" altLang="ko-KR" sz="1800" dirty="0" smtClean="0">
              <a:latin typeface="산돌고딕 M" pitchFamily="18" charset="-127"/>
              <a:ea typeface="산돌고딕 M" pitchFamily="18" charset="-127"/>
              <a:cs typeface="산돌고딕 M"/>
            </a:endParaRPr>
          </a:p>
          <a:p>
            <a:pPr marL="12700">
              <a:lnSpc>
                <a:spcPct val="100000"/>
              </a:lnSpc>
            </a:pPr>
            <a:endParaRPr lang="en-US" altLang="ko-KR" sz="600" dirty="0" smtClean="0">
              <a:latin typeface="산돌고딕 M" pitchFamily="18" charset="-127"/>
              <a:ea typeface="산돌고딕 M" pitchFamily="18" charset="-127"/>
              <a:cs typeface="산돌고딕 M"/>
            </a:endParaRPr>
          </a:p>
          <a:p>
            <a:pPr marL="12700">
              <a:lnSpc>
                <a:spcPct val="100000"/>
              </a:lnSpc>
            </a:pPr>
            <a:r>
              <a:rPr lang="en-US" altLang="ko-KR" sz="1400" dirty="0" smtClean="0">
                <a:latin typeface="산돌고딕 M"/>
                <a:ea typeface="산돌고딕 M" pitchFamily="18" charset="-127"/>
                <a:cs typeface="산돌고딕 M"/>
              </a:rPr>
              <a:t>ex) /opt/apm/scouter/server/startup.sh</a:t>
            </a:r>
          </a:p>
        </p:txBody>
      </p:sp>
      <p:sp>
        <p:nvSpPr>
          <p:cNvPr id="13" name="object 4"/>
          <p:cNvSpPr txBox="1"/>
          <p:nvPr/>
        </p:nvSpPr>
        <p:spPr>
          <a:xfrm>
            <a:off x="619455" y="4267200"/>
            <a:ext cx="4179094" cy="5847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altLang="ko-KR" sz="1800" dirty="0" smtClean="0">
                <a:latin typeface="산돌고딕 M" pitchFamily="18" charset="-127"/>
                <a:ea typeface="산돌고딕 M" pitchFamily="18" charset="-127"/>
                <a:cs typeface="산돌고딕 M"/>
              </a:rPr>
              <a:t>2. </a:t>
            </a:r>
            <a:r>
              <a:rPr lang="ko-KR" altLang="en-US" sz="1800" dirty="0" smtClean="0">
                <a:latin typeface="산돌고딕 M" pitchFamily="18" charset="-127"/>
                <a:ea typeface="산돌고딕 M" pitchFamily="18" charset="-127"/>
                <a:cs typeface="산돌고딕 M"/>
              </a:rPr>
              <a:t>서버의 정지</a:t>
            </a:r>
            <a:endParaRPr lang="en-US" altLang="ko-KR" sz="1800" dirty="0" smtClean="0">
              <a:latin typeface="산돌고딕 M" pitchFamily="18" charset="-127"/>
              <a:ea typeface="산돌고딕 M" pitchFamily="18" charset="-127"/>
              <a:cs typeface="산돌고딕 M"/>
            </a:endParaRPr>
          </a:p>
          <a:p>
            <a:pPr marL="12700">
              <a:lnSpc>
                <a:spcPct val="100000"/>
              </a:lnSpc>
            </a:pPr>
            <a:endParaRPr lang="en-US" altLang="ko-KR" sz="600" dirty="0" smtClean="0">
              <a:latin typeface="산돌고딕 M" pitchFamily="18" charset="-127"/>
              <a:ea typeface="산돌고딕 M" pitchFamily="18" charset="-127"/>
              <a:cs typeface="산돌고딕 M"/>
            </a:endParaRPr>
          </a:p>
          <a:p>
            <a:pPr marL="12700">
              <a:lnSpc>
                <a:spcPct val="100000"/>
              </a:lnSpc>
            </a:pPr>
            <a:r>
              <a:rPr lang="en-US" altLang="ko-KR" sz="1400" dirty="0" smtClean="0">
                <a:latin typeface="산돌고딕 M"/>
                <a:ea typeface="산돌고딕 M" pitchFamily="18" charset="-127"/>
                <a:cs typeface="산돌고딕 M"/>
              </a:rPr>
              <a:t>ex) /opt/apm/scouter/server/stop.sh</a:t>
            </a:r>
          </a:p>
        </p:txBody>
      </p:sp>
      <p:pic>
        <p:nvPicPr>
          <p:cNvPr id="6146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696" y="2085023"/>
            <a:ext cx="6400800" cy="1801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455" y="4876800"/>
            <a:ext cx="6368041" cy="1476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19860" y="907986"/>
            <a:ext cx="9217025" cy="397032"/>
          </a:xfrm>
          <a:prstGeom prst="rect">
            <a:avLst/>
          </a:prstGeom>
          <a:noFill/>
          <a:ln w="19050" algn="ctr">
            <a:noFill/>
            <a:round/>
            <a:headEnd/>
            <a:tailEnd/>
          </a:ln>
        </p:spPr>
        <p:txBody>
          <a:bodyPr wrap="square" rtlCol="0">
            <a:spAutoFit/>
          </a:bodyPr>
          <a:lstStyle/>
          <a:p>
            <a:pPr marL="268288" indent="-268288" latinLnBrk="0">
              <a:lnSpc>
                <a:spcPct val="110000"/>
              </a:lnSpc>
              <a:spcBef>
                <a:spcPts val="1200"/>
              </a:spcBef>
              <a:buSzPct val="100000"/>
              <a:buBlip>
                <a:blip r:embed="rId4"/>
              </a:buBlip>
            </a:pPr>
            <a:r>
              <a:rPr lang="en-US" altLang="ko-KR" dirty="0" smtClean="0">
                <a:latin typeface="산돌고딕 M"/>
                <a:ea typeface="산돌고딕 M" pitchFamily="18" charset="-127"/>
                <a:cs typeface="산돌고딕 M"/>
              </a:rPr>
              <a:t>Scouter </a:t>
            </a:r>
            <a:r>
              <a:rPr lang="ko-KR" altLang="en-US" dirty="0" smtClean="0">
                <a:latin typeface="산돌고딕 M"/>
                <a:ea typeface="산돌고딕 M" pitchFamily="18" charset="-127"/>
                <a:cs typeface="산돌고딕 M"/>
              </a:rPr>
              <a:t>서버를 기동하기 위해 장비 용량에 맞는 </a:t>
            </a:r>
            <a:r>
              <a:rPr lang="en-US" altLang="ko-KR" dirty="0" smtClean="0">
                <a:latin typeface="산돌고딕 M"/>
                <a:ea typeface="산돌고딕 M" pitchFamily="18" charset="-127"/>
                <a:cs typeface="산돌고딕 M"/>
              </a:rPr>
              <a:t>JVM </a:t>
            </a:r>
            <a:r>
              <a:rPr lang="ko-KR" altLang="en-US" dirty="0" smtClean="0">
                <a:latin typeface="산돌고딕 M"/>
                <a:ea typeface="산돌고딕 M" pitchFamily="18" charset="-127"/>
                <a:cs typeface="산돌고딕 M"/>
              </a:rPr>
              <a:t>옵션 등을 설정합니다</a:t>
            </a:r>
            <a:r>
              <a:rPr lang="en-US" altLang="ko-KR" dirty="0" smtClean="0">
                <a:latin typeface="산돌고딕 M"/>
                <a:ea typeface="산돌고딕 M" pitchFamily="18" charset="-127"/>
                <a:cs typeface="산돌고딕 M"/>
              </a:rPr>
              <a:t>.</a:t>
            </a:r>
            <a:endParaRPr lang="ko-KR" altLang="en-US" dirty="0">
              <a:latin typeface="산돌고딕 M"/>
              <a:cs typeface="산돌고딕 M"/>
            </a:endParaRPr>
          </a:p>
        </p:txBody>
      </p:sp>
    </p:spTree>
    <p:extLst>
      <p:ext uri="{BB962C8B-B14F-4D97-AF65-F5344CB8AC3E}">
        <p14:creationId xmlns:p14="http://schemas.microsoft.com/office/powerpoint/2010/main" val="570878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9402" y="136271"/>
            <a:ext cx="9207195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altLang="ko-KR" dirty="0">
                <a:ea typeface="산돌고딕 M" pitchFamily="18" charset="-127"/>
              </a:rPr>
              <a:t>Scouter Server </a:t>
            </a:r>
            <a:r>
              <a:rPr lang="ko-KR" altLang="en-US" dirty="0" smtClean="0">
                <a:ea typeface="산돌고딕 M" pitchFamily="18" charset="-127"/>
              </a:rPr>
              <a:t>설치</a:t>
            </a:r>
            <a:endParaRPr lang="en-US" altLang="ko-KR" dirty="0">
              <a:ea typeface="산돌고딕 M" pitchFamily="18" charset="-127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150495" algn="ctr">
              <a:lnSpc>
                <a:spcPts val="894"/>
              </a:lnSpc>
            </a:pPr>
            <a:fld id="{81D60167-4931-47E6-BA6A-407CBD079E47}" type="slidenum">
              <a:rPr dirty="0"/>
              <a:t>16</a:t>
            </a:fld>
            <a:endParaRPr dirty="0"/>
          </a:p>
          <a:p>
            <a:pPr marL="12700">
              <a:lnSpc>
                <a:spcPts val="900"/>
              </a:lnSpc>
            </a:pPr>
            <a:r>
              <a:rPr sz="800" b="1" dirty="0">
                <a:solidFill>
                  <a:srgbClr val="FF0000"/>
                </a:solidFill>
                <a:latin typeface="Calibri"/>
                <a:cs typeface="Calibri"/>
              </a:rPr>
              <a:t>- Internal Use </a:t>
            </a:r>
            <a:r>
              <a:rPr sz="800" b="1" spc="-5" dirty="0">
                <a:solidFill>
                  <a:srgbClr val="FF0000"/>
                </a:solidFill>
                <a:latin typeface="Calibri"/>
                <a:cs typeface="Calibri"/>
              </a:rPr>
              <a:t>Only</a:t>
            </a:r>
            <a:r>
              <a:rPr sz="800" b="1" spc="-1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800" b="1" dirty="0">
                <a:solidFill>
                  <a:srgbClr val="FF0000"/>
                </a:solidFill>
                <a:latin typeface="Calibri"/>
                <a:cs typeface="Calibri"/>
              </a:rPr>
              <a:t>-</a:t>
            </a:r>
            <a:endParaRPr sz="800" dirty="0">
              <a:latin typeface="Calibri"/>
              <a:cs typeface="Calibri"/>
            </a:endParaRPr>
          </a:p>
        </p:txBody>
      </p:sp>
      <p:sp>
        <p:nvSpPr>
          <p:cNvPr id="14" name="object 4"/>
          <p:cNvSpPr txBox="1"/>
          <p:nvPr/>
        </p:nvSpPr>
        <p:spPr>
          <a:xfrm>
            <a:off x="619455" y="1447800"/>
            <a:ext cx="4179094" cy="5847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altLang="ko-KR" sz="1800" dirty="0" smtClean="0">
                <a:latin typeface="산돌고딕 M" pitchFamily="18" charset="-127"/>
                <a:ea typeface="산돌고딕 M" pitchFamily="18" charset="-127"/>
                <a:cs typeface="산돌고딕 M"/>
              </a:rPr>
              <a:t>1. </a:t>
            </a:r>
            <a:r>
              <a:rPr lang="en-US" altLang="ko-KR" dirty="0" smtClean="0">
                <a:latin typeface="산돌고딕 M" pitchFamily="18" charset="-127"/>
                <a:ea typeface="산돌고딕 M" pitchFamily="18" charset="-127"/>
                <a:cs typeface="산돌고딕 M"/>
              </a:rPr>
              <a:t>server-$yyyymmdd.log</a:t>
            </a:r>
            <a:endParaRPr lang="en-US" altLang="ko-KR" sz="1800" dirty="0" smtClean="0">
              <a:latin typeface="산돌고딕 M" pitchFamily="18" charset="-127"/>
              <a:ea typeface="산돌고딕 M" pitchFamily="18" charset="-127"/>
              <a:cs typeface="산돌고딕 M"/>
            </a:endParaRPr>
          </a:p>
          <a:p>
            <a:pPr marL="12700">
              <a:lnSpc>
                <a:spcPct val="100000"/>
              </a:lnSpc>
            </a:pPr>
            <a:endParaRPr lang="en-US" altLang="ko-KR" sz="600" dirty="0" smtClean="0">
              <a:latin typeface="산돌고딕 M" pitchFamily="18" charset="-127"/>
              <a:ea typeface="산돌고딕 M" pitchFamily="18" charset="-127"/>
              <a:cs typeface="산돌고딕 M"/>
            </a:endParaRPr>
          </a:p>
          <a:p>
            <a:pPr marL="12700">
              <a:lnSpc>
                <a:spcPct val="100000"/>
              </a:lnSpc>
            </a:pPr>
            <a:r>
              <a:rPr lang="en-US" altLang="ko-KR" sz="1400" dirty="0" smtClean="0">
                <a:latin typeface="산돌고딕 M"/>
                <a:ea typeface="산돌고딕 M" pitchFamily="18" charset="-127"/>
                <a:cs typeface="산돌고딕 M"/>
              </a:rPr>
              <a:t>ex) cat server-20160308.log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695" y="2085023"/>
            <a:ext cx="4293394" cy="3907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19860" y="907986"/>
            <a:ext cx="9217025" cy="397032"/>
          </a:xfrm>
          <a:prstGeom prst="rect">
            <a:avLst/>
          </a:prstGeom>
          <a:noFill/>
          <a:ln w="19050" algn="ctr">
            <a:noFill/>
            <a:round/>
            <a:headEnd/>
            <a:tailEnd/>
          </a:ln>
        </p:spPr>
        <p:txBody>
          <a:bodyPr wrap="square" rtlCol="0">
            <a:spAutoFit/>
          </a:bodyPr>
          <a:lstStyle/>
          <a:p>
            <a:pPr marL="268288" indent="-268288" latinLnBrk="0">
              <a:lnSpc>
                <a:spcPct val="110000"/>
              </a:lnSpc>
              <a:spcBef>
                <a:spcPts val="1200"/>
              </a:spcBef>
              <a:buSzPct val="100000"/>
              <a:buBlip>
                <a:blip r:embed="rId3"/>
              </a:buBlip>
            </a:pPr>
            <a:r>
              <a:rPr lang="en-US" altLang="ko-KR" dirty="0" smtClean="0">
                <a:latin typeface="산돌고딕 M"/>
                <a:ea typeface="산돌고딕 M" pitchFamily="18" charset="-127"/>
                <a:cs typeface="산돌고딕 M"/>
              </a:rPr>
              <a:t>Scouter </a:t>
            </a:r>
            <a:r>
              <a:rPr lang="ko-KR" altLang="en-US" dirty="0" smtClean="0">
                <a:latin typeface="산돌고딕 M"/>
                <a:ea typeface="산돌고딕 M" pitchFamily="18" charset="-127"/>
                <a:cs typeface="산돌고딕 M"/>
              </a:rPr>
              <a:t>서버가 기동되면 로그를 통해 정상적으로 수행 상태인지 확인을 합니다</a:t>
            </a:r>
            <a:r>
              <a:rPr lang="en-US" altLang="ko-KR" dirty="0" smtClean="0">
                <a:latin typeface="산돌고딕 M"/>
                <a:ea typeface="산돌고딕 M" pitchFamily="18" charset="-127"/>
                <a:cs typeface="산돌고딕 M"/>
              </a:rPr>
              <a:t>.</a:t>
            </a:r>
            <a:endParaRPr lang="ko-KR" altLang="en-US" dirty="0">
              <a:latin typeface="산돌고딕 M"/>
              <a:cs typeface="산돌고딕 M"/>
            </a:endParaRPr>
          </a:p>
        </p:txBody>
      </p:sp>
    </p:spTree>
    <p:extLst>
      <p:ext uri="{BB962C8B-B14F-4D97-AF65-F5344CB8AC3E}">
        <p14:creationId xmlns:p14="http://schemas.microsoft.com/office/powerpoint/2010/main" val="2712980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5794" y="4974401"/>
            <a:ext cx="3049398" cy="1883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직사각형 9"/>
          <p:cNvSpPr/>
          <p:nvPr/>
        </p:nvSpPr>
        <p:spPr>
          <a:xfrm>
            <a:off x="0" y="2133600"/>
            <a:ext cx="9905192" cy="136815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100000"/>
                </a:schemeClr>
              </a:gs>
              <a:gs pos="50000">
                <a:schemeClr val="tx2">
                  <a:lumMod val="90000"/>
                  <a:lumOff val="10000"/>
                </a:schemeClr>
              </a:gs>
              <a:gs pos="100000">
                <a:schemeClr val="tx2">
                  <a:lumMod val="80000"/>
                  <a:lumOff val="2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산돌고딕 M" pitchFamily="18" charset="-127"/>
              <a:ea typeface="산돌고딕 M" pitchFamily="18" charset="-127"/>
            </a:endParaRP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0" y="2205609"/>
            <a:ext cx="9906000" cy="1236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3600" b="1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Scouter Agent Installation</a:t>
            </a:r>
            <a:endParaRPr lang="en-US" altLang="ko-KR" sz="3600" b="1" kern="0" dirty="0">
              <a:solidFill>
                <a:schemeClr val="bg1"/>
              </a:solidFill>
              <a:latin typeface="산돌고딕 M" pitchFamily="18" charset="-127"/>
              <a:ea typeface="산돌고딕 M" pitchFamily="18" charset="-127"/>
              <a:cs typeface="Calibri" pitchFamily="34" charset="0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1748" y="188640"/>
            <a:ext cx="3080792" cy="727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367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9402" y="136271"/>
            <a:ext cx="9207195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altLang="ko-KR" dirty="0">
                <a:ea typeface="산돌고딕 M" pitchFamily="18" charset="-127"/>
              </a:rPr>
              <a:t>Scouter Agent </a:t>
            </a:r>
            <a:r>
              <a:rPr lang="en-US" altLang="ko-KR" dirty="0" smtClean="0">
                <a:ea typeface="산돌고딕 M" pitchFamily="18" charset="-127"/>
              </a:rPr>
              <a:t>Installation (host, java </a:t>
            </a:r>
            <a:r>
              <a:rPr lang="ko-KR" altLang="en-US" dirty="0" smtClean="0">
                <a:ea typeface="산돌고딕 M" pitchFamily="18" charset="-127"/>
              </a:rPr>
              <a:t>공통</a:t>
            </a:r>
            <a:r>
              <a:rPr lang="en-US" altLang="ko-KR" dirty="0" smtClean="0">
                <a:ea typeface="산돌고딕 M" pitchFamily="18" charset="-127"/>
              </a:rPr>
              <a:t>)</a:t>
            </a:r>
            <a:endParaRPr lang="en-US" altLang="ko-KR" dirty="0">
              <a:ea typeface="산돌고딕 M" pitchFamily="18" charset="-127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150495" algn="ctr">
              <a:lnSpc>
                <a:spcPts val="894"/>
              </a:lnSpc>
            </a:pPr>
            <a:fld id="{81D60167-4931-47E6-BA6A-407CBD079E47}" type="slidenum">
              <a:rPr dirty="0"/>
              <a:t>18</a:t>
            </a:fld>
            <a:endParaRPr dirty="0"/>
          </a:p>
          <a:p>
            <a:pPr marL="12700">
              <a:lnSpc>
                <a:spcPts val="900"/>
              </a:lnSpc>
            </a:pPr>
            <a:r>
              <a:rPr sz="800" b="1" dirty="0">
                <a:solidFill>
                  <a:srgbClr val="FF0000"/>
                </a:solidFill>
                <a:latin typeface="Calibri"/>
                <a:cs typeface="Calibri"/>
              </a:rPr>
              <a:t>- Internal Use </a:t>
            </a:r>
            <a:r>
              <a:rPr sz="800" b="1" spc="-5" dirty="0">
                <a:solidFill>
                  <a:srgbClr val="FF0000"/>
                </a:solidFill>
                <a:latin typeface="Calibri"/>
                <a:cs typeface="Calibri"/>
              </a:rPr>
              <a:t>Only</a:t>
            </a:r>
            <a:r>
              <a:rPr sz="800" b="1" spc="-1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800" b="1" dirty="0">
                <a:solidFill>
                  <a:srgbClr val="FF0000"/>
                </a:solidFill>
                <a:latin typeface="Calibri"/>
                <a:cs typeface="Calibri"/>
              </a:rPr>
              <a:t>-</a:t>
            </a:r>
            <a:endParaRPr sz="800" dirty="0">
              <a:latin typeface="Calibri"/>
              <a:cs typeface="Calibri"/>
            </a:endParaRPr>
          </a:p>
        </p:txBody>
      </p:sp>
      <p:sp>
        <p:nvSpPr>
          <p:cNvPr id="14" name="object 4"/>
          <p:cNvSpPr txBox="1"/>
          <p:nvPr/>
        </p:nvSpPr>
        <p:spPr>
          <a:xfrm>
            <a:off x="619455" y="1447800"/>
            <a:ext cx="3673792" cy="5693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altLang="ko-KR" sz="1800" dirty="0" smtClean="0">
                <a:latin typeface="산돌고딕 M"/>
                <a:ea typeface="산돌고딕 M" pitchFamily="18" charset="-127"/>
                <a:cs typeface="산돌고딕 M"/>
              </a:rPr>
              <a:t>1. </a:t>
            </a:r>
            <a:r>
              <a:rPr lang="ko-KR" altLang="en-US" sz="1800" dirty="0" smtClean="0">
                <a:latin typeface="산돌고딕 M"/>
                <a:ea typeface="산돌고딕 M" pitchFamily="18" charset="-127"/>
                <a:cs typeface="산돌고딕 M"/>
              </a:rPr>
              <a:t>서버 설치 </a:t>
            </a:r>
            <a:r>
              <a:rPr lang="en-US" altLang="ko-KR" sz="1800" dirty="0" smtClean="0">
                <a:latin typeface="산돌고딕 M"/>
                <a:ea typeface="산돌고딕 M" pitchFamily="18" charset="-127"/>
                <a:cs typeface="산돌고딕 M"/>
              </a:rPr>
              <a:t>Directory </a:t>
            </a:r>
            <a:r>
              <a:rPr lang="ko-KR" altLang="en-US" sz="1800" dirty="0" smtClean="0">
                <a:latin typeface="산돌고딕 M"/>
                <a:ea typeface="산돌고딕 M" pitchFamily="18" charset="-127"/>
                <a:cs typeface="산돌고딕 M"/>
              </a:rPr>
              <a:t>생성</a:t>
            </a:r>
            <a:r>
              <a:rPr lang="en-US" altLang="ko-KR" sz="1800" dirty="0" smtClean="0">
                <a:latin typeface="산돌고딕 M"/>
                <a:ea typeface="산돌고딕 M" pitchFamily="18" charset="-127"/>
                <a:cs typeface="산돌고딕 M"/>
              </a:rPr>
              <a:t/>
            </a:r>
            <a:br>
              <a:rPr lang="en-US" altLang="ko-KR" sz="1800" dirty="0" smtClean="0">
                <a:latin typeface="산돌고딕 M"/>
                <a:ea typeface="산돌고딕 M" pitchFamily="18" charset="-127"/>
                <a:cs typeface="산돌고딕 M"/>
              </a:rPr>
            </a:br>
            <a:endParaRPr lang="en-US" altLang="ko-KR" sz="500" dirty="0" smtClean="0">
              <a:latin typeface="산돌고딕 M"/>
              <a:ea typeface="산돌고딕 M" pitchFamily="18" charset="-127"/>
              <a:cs typeface="산돌고딕 M"/>
            </a:endParaRPr>
          </a:p>
          <a:p>
            <a:pPr marL="12700">
              <a:lnSpc>
                <a:spcPct val="100000"/>
              </a:lnSpc>
            </a:pPr>
            <a:r>
              <a:rPr lang="en-US" altLang="ko-KR" sz="1400" dirty="0" smtClean="0">
                <a:latin typeface="산돌고딕 M"/>
                <a:ea typeface="산돌고딕 M" pitchFamily="18" charset="-127"/>
                <a:cs typeface="산돌고딕 M"/>
              </a:rPr>
              <a:t>ex)  /opt/</a:t>
            </a:r>
            <a:r>
              <a:rPr lang="en-US" altLang="ko-KR" sz="1400" dirty="0" err="1" smtClean="0">
                <a:latin typeface="산돌고딕 M"/>
                <a:ea typeface="산돌고딕 M" pitchFamily="18" charset="-127"/>
                <a:cs typeface="산돌고딕 M"/>
              </a:rPr>
              <a:t>apm</a:t>
            </a:r>
            <a:endParaRPr lang="en-US" altLang="ko-KR" sz="1400" dirty="0" smtClean="0">
              <a:latin typeface="산돌고딕 M"/>
              <a:ea typeface="산돌고딕 M" pitchFamily="18" charset="-127"/>
              <a:cs typeface="산돌고딕 M"/>
            </a:endParaRPr>
          </a:p>
        </p:txBody>
      </p:sp>
      <p:sp>
        <p:nvSpPr>
          <p:cNvPr id="16" name="object 4"/>
          <p:cNvSpPr txBox="1"/>
          <p:nvPr/>
        </p:nvSpPr>
        <p:spPr>
          <a:xfrm>
            <a:off x="4876800" y="1447800"/>
            <a:ext cx="4683594" cy="5693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altLang="ko-KR" dirty="0">
                <a:latin typeface="산돌고딕 M"/>
                <a:ea typeface="산돌고딕 M" pitchFamily="18" charset="-127"/>
                <a:cs typeface="산돌고딕 M"/>
              </a:rPr>
              <a:t>3. </a:t>
            </a:r>
            <a:r>
              <a:rPr lang="ko-KR" altLang="en-US" dirty="0">
                <a:latin typeface="산돌고딕 M"/>
                <a:ea typeface="산돌고딕 M" pitchFamily="18" charset="-127"/>
                <a:cs typeface="산돌고딕 M"/>
              </a:rPr>
              <a:t>설치 파일 다운로드 </a:t>
            </a:r>
            <a:r>
              <a:rPr lang="en-US" altLang="ko-KR" dirty="0">
                <a:latin typeface="산돌고딕 M"/>
                <a:ea typeface="산돌고딕 M" pitchFamily="18" charset="-127"/>
                <a:cs typeface="산돌고딕 M"/>
              </a:rPr>
              <a:t>(latest Release Version)</a:t>
            </a:r>
            <a:br>
              <a:rPr lang="en-US" altLang="ko-KR" dirty="0">
                <a:latin typeface="산돌고딕 M"/>
                <a:ea typeface="산돌고딕 M" pitchFamily="18" charset="-127"/>
                <a:cs typeface="산돌고딕 M"/>
              </a:rPr>
            </a:br>
            <a:endParaRPr lang="en-US" altLang="ko-KR" sz="500" b="1" spc="100" dirty="0">
              <a:solidFill>
                <a:srgbClr val="1F497D"/>
              </a:solidFill>
              <a:latin typeface="산돌고딕 M" pitchFamily="18" charset="-127"/>
              <a:ea typeface="산돌고딕 M" pitchFamily="18" charset="-127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lang="en-US" altLang="ko-KR" sz="1400" dirty="0" smtClean="0">
                <a:latin typeface="산돌고딕 M"/>
                <a:ea typeface="산돌고딕 M" pitchFamily="18" charset="-127"/>
                <a:cs typeface="산돌고딕 M"/>
              </a:rPr>
              <a:t>ex)  scouter.agent.tar.gz</a:t>
            </a:r>
          </a:p>
        </p:txBody>
      </p:sp>
      <p:sp>
        <p:nvSpPr>
          <p:cNvPr id="18" name="object 4"/>
          <p:cNvSpPr txBox="1"/>
          <p:nvPr/>
        </p:nvSpPr>
        <p:spPr>
          <a:xfrm>
            <a:off x="619455" y="3828641"/>
            <a:ext cx="3673792" cy="5693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r>
              <a:rPr lang="en-US" altLang="ko-KR" sz="1800" dirty="0" smtClean="0">
                <a:latin typeface="산돌고딕 M" pitchFamily="18" charset="-127"/>
                <a:ea typeface="산돌고딕 M" pitchFamily="18" charset="-127"/>
                <a:cs typeface="산돌고딕 M"/>
              </a:rPr>
              <a:t>2. </a:t>
            </a:r>
            <a:r>
              <a:rPr lang="en-US" altLang="ko-KR" b="1" dirty="0">
                <a:latin typeface="산돌고딕 M" pitchFamily="18" charset="-127"/>
                <a:ea typeface="산돌고딕 M" pitchFamily="18" charset="-127"/>
              </a:rPr>
              <a:t>Install </a:t>
            </a:r>
            <a:r>
              <a:rPr lang="en-US" altLang="ko-KR" b="1" dirty="0" smtClean="0">
                <a:latin typeface="산돌고딕 M" pitchFamily="18" charset="-127"/>
                <a:ea typeface="산돌고딕 M" pitchFamily="18" charset="-127"/>
              </a:rPr>
              <a:t>JDK</a:t>
            </a:r>
            <a:br>
              <a:rPr lang="en-US" altLang="ko-KR" b="1" dirty="0" smtClean="0">
                <a:latin typeface="산돌고딕 M" pitchFamily="18" charset="-127"/>
                <a:ea typeface="산돌고딕 M" pitchFamily="18" charset="-127"/>
              </a:rPr>
            </a:br>
            <a:r>
              <a:rPr lang="en-US" altLang="ko-KR" sz="500" b="1" dirty="0" smtClean="0">
                <a:latin typeface="산돌고딕 M" pitchFamily="18" charset="-127"/>
                <a:ea typeface="산돌고딕 M" pitchFamily="18" charset="-127"/>
              </a:rPr>
              <a:t/>
            </a:r>
            <a:br>
              <a:rPr lang="en-US" altLang="ko-KR" sz="500" b="1" dirty="0" smtClean="0">
                <a:latin typeface="산돌고딕 M" pitchFamily="18" charset="-127"/>
                <a:ea typeface="산돌고딕 M" pitchFamily="18" charset="-127"/>
              </a:rPr>
            </a:br>
            <a:r>
              <a:rPr lang="en-US" altLang="ko-KR" sz="1400" dirty="0" smtClean="0">
                <a:latin typeface="산돌고딕 M" pitchFamily="18" charset="-127"/>
                <a:ea typeface="산돌고딕 M" pitchFamily="18" charset="-127"/>
                <a:cs typeface="산돌고딕 M"/>
              </a:rPr>
              <a:t>ex) </a:t>
            </a:r>
            <a:r>
              <a:rPr lang="en-US" altLang="ko-KR" sz="1400" dirty="0" smtClean="0">
                <a:latin typeface="산돌고딕 M" pitchFamily="18" charset="-127"/>
                <a:ea typeface="산돌고딕 M" pitchFamily="18" charset="-127"/>
              </a:rPr>
              <a:t>oracle.com</a:t>
            </a:r>
            <a:r>
              <a:rPr lang="ko-KR" altLang="en-US" sz="1400" dirty="0" smtClean="0">
                <a:latin typeface="산돌고딕 M" pitchFamily="18" charset="-127"/>
                <a:ea typeface="산돌고딕 M" pitchFamily="18" charset="-127"/>
              </a:rPr>
              <a:t>에서 </a:t>
            </a:r>
            <a:r>
              <a:rPr lang="en-US" altLang="ko-KR" sz="1400" dirty="0">
                <a:latin typeface="산돌고딕 M" pitchFamily="18" charset="-127"/>
                <a:ea typeface="산돌고딕 M" pitchFamily="18" charset="-127"/>
              </a:rPr>
              <a:t>JDK7</a:t>
            </a:r>
            <a:r>
              <a:rPr lang="ko-KR" altLang="en-US" sz="1400" dirty="0">
                <a:latin typeface="산돌고딕 M" pitchFamily="18" charset="-127"/>
                <a:ea typeface="산돌고딕 M" pitchFamily="18" charset="-127"/>
              </a:rPr>
              <a:t>을 다운받아 </a:t>
            </a:r>
            <a:r>
              <a:rPr lang="ko-KR" altLang="en-US" sz="1400" dirty="0" smtClean="0">
                <a:latin typeface="산돌고딕 M" pitchFamily="18" charset="-127"/>
                <a:ea typeface="산돌고딕 M" pitchFamily="18" charset="-127"/>
              </a:rPr>
              <a:t>설치</a:t>
            </a:r>
            <a:endParaRPr lang="en-US" altLang="ko-KR" sz="1400" dirty="0" smtClean="0">
              <a:latin typeface="산돌고딕 M" pitchFamily="18" charset="-127"/>
              <a:ea typeface="산돌고딕 M" pitchFamily="18" charset="-127"/>
              <a:cs typeface="산돌고딕 M"/>
            </a:endParaRPr>
          </a:p>
        </p:txBody>
      </p:sp>
      <p:sp>
        <p:nvSpPr>
          <p:cNvPr id="19" name="object 5"/>
          <p:cNvSpPr txBox="1"/>
          <p:nvPr/>
        </p:nvSpPr>
        <p:spPr>
          <a:xfrm>
            <a:off x="619455" y="4398638"/>
            <a:ext cx="3673792" cy="1773562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72000" tIns="59690" rIns="0" bIns="0" rtlCol="0">
            <a:spAutoFit/>
          </a:bodyPr>
          <a:lstStyle/>
          <a:p>
            <a:pPr marL="74930">
              <a:lnSpc>
                <a:spcPct val="100000"/>
              </a:lnSpc>
              <a:spcBef>
                <a:spcPts val="470"/>
              </a:spcBef>
            </a:pPr>
            <a:r>
              <a:rPr lang="en-US" altLang="ko-KR" sz="1200" dirty="0" smtClean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jdk-7u79-linux-x64.tar.gz(Linux 64) </a:t>
            </a:r>
          </a:p>
          <a:p>
            <a:pPr marL="74930">
              <a:lnSpc>
                <a:spcPct val="100000"/>
              </a:lnSpc>
              <a:spcBef>
                <a:spcPts val="470"/>
              </a:spcBef>
            </a:pPr>
            <a:r>
              <a:rPr lang="en-US" altLang="ko-KR" sz="1200" dirty="0" smtClean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Ref)</a:t>
            </a:r>
            <a:br>
              <a:rPr lang="en-US" altLang="ko-KR" sz="1200" dirty="0" smtClean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</a:br>
            <a:r>
              <a:rPr lang="en-US" altLang="ko-KR" sz="1200" dirty="0" smtClean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http://www.oracle.com/technetwork/java/javase/</a:t>
            </a:r>
            <a:br>
              <a:rPr lang="en-US" altLang="ko-KR" sz="1200" dirty="0" smtClean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</a:br>
            <a:r>
              <a:rPr lang="en-US" altLang="ko-KR" sz="1200" dirty="0" smtClean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downloads/jdk7-downloads-1880260.html</a:t>
            </a:r>
          </a:p>
          <a:p>
            <a:pPr marL="74930">
              <a:lnSpc>
                <a:spcPct val="100000"/>
              </a:lnSpc>
              <a:spcBef>
                <a:spcPts val="470"/>
              </a:spcBef>
            </a:pPr>
            <a:endParaRPr lang="en-US" sz="1100" dirty="0">
              <a:solidFill>
                <a:schemeClr val="bg1"/>
              </a:solidFill>
              <a:latin typeface="산돌고딕 M" pitchFamily="18" charset="-127"/>
              <a:ea typeface="산돌고딕 M" pitchFamily="18" charset="-127"/>
              <a:cs typeface="Arial"/>
            </a:endParaRPr>
          </a:p>
          <a:p>
            <a:r>
              <a:rPr lang="en-US" altLang="ko-KR" sz="1100" dirty="0" smtClean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* </a:t>
            </a:r>
            <a:r>
              <a:rPr lang="ko-KR" altLang="en-US" sz="1100" dirty="0" smtClean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나머지는 </a:t>
            </a:r>
            <a:r>
              <a:rPr lang="ko-KR" altLang="en-US" sz="11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일반적인 </a:t>
            </a:r>
            <a:r>
              <a:rPr lang="en-US" altLang="ko-KR" sz="11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JDK</a:t>
            </a:r>
            <a:r>
              <a:rPr lang="ko-KR" altLang="en-US" sz="11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설치가이드에 따른다</a:t>
            </a:r>
            <a:r>
              <a:rPr lang="en-US" altLang="ko-KR" sz="11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.</a:t>
            </a:r>
          </a:p>
          <a:p>
            <a:r>
              <a:rPr lang="en-US" altLang="ko-KR" sz="1100" dirty="0" smtClean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/>
            </a:r>
            <a:br>
              <a:rPr lang="en-US" altLang="ko-KR" sz="1100" dirty="0" smtClean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</a:br>
            <a:r>
              <a:rPr lang="en-US" altLang="ko-KR" sz="1100" dirty="0" smtClean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* </a:t>
            </a:r>
            <a:r>
              <a:rPr lang="ko-KR" altLang="en-US" sz="1100" dirty="0" smtClean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주의</a:t>
            </a:r>
            <a:r>
              <a:rPr lang="en-US" altLang="ko-KR" sz="1100" dirty="0" smtClean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)</a:t>
            </a:r>
            <a:r>
              <a:rPr lang="en-US" altLang="ko-KR" sz="1050" dirty="0" smtClean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/>
            </a:r>
            <a:br>
              <a:rPr lang="en-US" altLang="ko-KR" sz="1050" dirty="0" smtClean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</a:br>
            <a:r>
              <a:rPr lang="ko-KR" altLang="en-US" sz="1100" dirty="0" smtClean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설치 </a:t>
            </a:r>
            <a:r>
              <a:rPr lang="ko-KR" altLang="en-US" sz="1100" dirty="0" err="1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디렉토리는</a:t>
            </a:r>
            <a:r>
              <a:rPr lang="ko-KR" altLang="en-US" sz="11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 </a:t>
            </a:r>
            <a:r>
              <a:rPr lang="ko-KR" altLang="en-US" sz="1100" dirty="0" smtClean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무관하나 </a:t>
            </a:r>
            <a:r>
              <a:rPr lang="en-US" altLang="ko-KR" sz="11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JRE</a:t>
            </a:r>
            <a:r>
              <a:rPr lang="ko-KR" altLang="en-US" sz="11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버전이 </a:t>
            </a:r>
            <a:r>
              <a:rPr lang="ko-KR" altLang="en-US" sz="1100" dirty="0" smtClean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아닌 </a:t>
            </a:r>
            <a:r>
              <a:rPr lang="en-US" altLang="ko-KR" sz="11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JDK</a:t>
            </a:r>
            <a:r>
              <a:rPr lang="ko-KR" altLang="en-US" sz="11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버전을 </a:t>
            </a:r>
            <a:r>
              <a:rPr lang="ko-KR" altLang="en-US" sz="1100" dirty="0" smtClean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설치</a:t>
            </a:r>
            <a:endParaRPr sz="1200" dirty="0">
              <a:solidFill>
                <a:schemeClr val="bg1"/>
              </a:solidFill>
              <a:latin typeface="산돌고딕 M" pitchFamily="18" charset="-127"/>
              <a:ea typeface="산돌고딕 M" pitchFamily="18" charset="-127"/>
              <a:cs typeface="Arial"/>
            </a:endParaRP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455" y="2085022"/>
            <a:ext cx="3673792" cy="1358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8373" y="2085023"/>
            <a:ext cx="4732020" cy="4087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직사각형 12"/>
          <p:cNvSpPr/>
          <p:nvPr/>
        </p:nvSpPr>
        <p:spPr>
          <a:xfrm>
            <a:off x="4828373" y="6211669"/>
            <a:ext cx="4953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pPr marL="12700"/>
            <a:r>
              <a:rPr lang="en-US" altLang="ko-KR" sz="1000" b="1" i="1" spc="100" dirty="0" smtClean="0">
                <a:solidFill>
                  <a:schemeClr val="accent6">
                    <a:lumMod val="75000"/>
                  </a:schemeClr>
                </a:solidFill>
                <a:latin typeface="산돌고딕 M" pitchFamily="18" charset="-127"/>
                <a:ea typeface="산돌고딕 M" pitchFamily="18" charset="-127"/>
                <a:cs typeface="Arial"/>
              </a:rPr>
              <a:t>https://github.com/scouter-project/scouter/releases/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19860" y="907986"/>
            <a:ext cx="9217025" cy="397032"/>
          </a:xfrm>
          <a:prstGeom prst="rect">
            <a:avLst/>
          </a:prstGeom>
          <a:noFill/>
          <a:ln w="19050" algn="ctr">
            <a:noFill/>
            <a:round/>
            <a:headEnd/>
            <a:tailEnd/>
          </a:ln>
        </p:spPr>
        <p:txBody>
          <a:bodyPr wrap="square" rtlCol="0">
            <a:spAutoFit/>
          </a:bodyPr>
          <a:lstStyle/>
          <a:p>
            <a:pPr marL="268288" indent="-268288" latinLnBrk="0">
              <a:lnSpc>
                <a:spcPct val="110000"/>
              </a:lnSpc>
              <a:spcBef>
                <a:spcPts val="1200"/>
              </a:spcBef>
              <a:buSzPct val="100000"/>
              <a:buBlip>
                <a:blip r:embed="rId4"/>
              </a:buBlip>
            </a:pPr>
            <a:r>
              <a:rPr lang="en-US" altLang="ko-KR" dirty="0" smtClean="0">
                <a:latin typeface="산돌고딕 M"/>
                <a:ea typeface="산돌고딕 M" pitchFamily="18" charset="-127"/>
                <a:cs typeface="산돌고딕 M"/>
              </a:rPr>
              <a:t>Scouter Agent</a:t>
            </a:r>
            <a:r>
              <a:rPr lang="ko-KR" altLang="en-US" dirty="0" smtClean="0">
                <a:latin typeface="산돌고딕 M"/>
                <a:ea typeface="산돌고딕 M" pitchFamily="18" charset="-127"/>
                <a:cs typeface="산돌고딕 M"/>
              </a:rPr>
              <a:t>는 </a:t>
            </a:r>
            <a:r>
              <a:rPr lang="en-US" altLang="ko-KR" dirty="0" smtClean="0">
                <a:latin typeface="산돌고딕 M"/>
                <a:ea typeface="산돌고딕 M" pitchFamily="18" charset="-127"/>
                <a:cs typeface="산돌고딕 M"/>
              </a:rPr>
              <a:t>WAS</a:t>
            </a:r>
            <a:r>
              <a:rPr lang="ko-KR" altLang="en-US" dirty="0" smtClean="0">
                <a:latin typeface="산돌고딕 M"/>
                <a:ea typeface="산돌고딕 M" pitchFamily="18" charset="-127"/>
                <a:cs typeface="산돌고딕 M"/>
              </a:rPr>
              <a:t>용도와 호스트 운영체제 모니터링을 위한 용도로 제공됩니다</a:t>
            </a:r>
            <a:r>
              <a:rPr lang="en-US" altLang="ko-KR" dirty="0" smtClean="0">
                <a:latin typeface="산돌고딕 M"/>
                <a:ea typeface="산돌고딕 M" pitchFamily="18" charset="-127"/>
                <a:cs typeface="산돌고딕 M"/>
              </a:rPr>
              <a:t>.</a:t>
            </a:r>
            <a:endParaRPr lang="ko-KR" altLang="en-US" dirty="0">
              <a:latin typeface="산돌고딕 M"/>
              <a:cs typeface="산돌고딕 M"/>
            </a:endParaRPr>
          </a:p>
        </p:txBody>
      </p:sp>
    </p:spTree>
    <p:extLst>
      <p:ext uri="{BB962C8B-B14F-4D97-AF65-F5344CB8AC3E}">
        <p14:creationId xmlns:p14="http://schemas.microsoft.com/office/powerpoint/2010/main" val="2461268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9402" y="136271"/>
            <a:ext cx="9207195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altLang="ko-KR" dirty="0">
                <a:ea typeface="산돌고딕 M" pitchFamily="18" charset="-127"/>
              </a:rPr>
              <a:t>Scouter Agent Installation (host, java </a:t>
            </a:r>
            <a:r>
              <a:rPr lang="ko-KR" altLang="en-US" dirty="0">
                <a:ea typeface="산돌고딕 M" pitchFamily="18" charset="-127"/>
              </a:rPr>
              <a:t>공통</a:t>
            </a:r>
            <a:r>
              <a:rPr lang="en-US" altLang="ko-KR" dirty="0">
                <a:ea typeface="산돌고딕 M" pitchFamily="18" charset="-127"/>
              </a:rPr>
              <a:t>)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150495" algn="ctr">
              <a:lnSpc>
                <a:spcPts val="894"/>
              </a:lnSpc>
            </a:pPr>
            <a:fld id="{81D60167-4931-47E6-BA6A-407CBD079E47}" type="slidenum">
              <a:rPr dirty="0"/>
              <a:t>19</a:t>
            </a:fld>
            <a:endParaRPr dirty="0"/>
          </a:p>
          <a:p>
            <a:pPr marL="12700">
              <a:lnSpc>
                <a:spcPts val="900"/>
              </a:lnSpc>
            </a:pPr>
            <a:r>
              <a:rPr sz="800" b="1" dirty="0">
                <a:solidFill>
                  <a:srgbClr val="FF0000"/>
                </a:solidFill>
                <a:latin typeface="Calibri"/>
                <a:cs typeface="Calibri"/>
              </a:rPr>
              <a:t>- Internal Use </a:t>
            </a:r>
            <a:r>
              <a:rPr sz="800" b="1" spc="-5" dirty="0">
                <a:solidFill>
                  <a:srgbClr val="FF0000"/>
                </a:solidFill>
                <a:latin typeface="Calibri"/>
                <a:cs typeface="Calibri"/>
              </a:rPr>
              <a:t>Only</a:t>
            </a:r>
            <a:r>
              <a:rPr sz="800" b="1" spc="-1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800" b="1" dirty="0">
                <a:solidFill>
                  <a:srgbClr val="FF0000"/>
                </a:solidFill>
                <a:latin typeface="Calibri"/>
                <a:cs typeface="Calibri"/>
              </a:rPr>
              <a:t>-</a:t>
            </a:r>
            <a:endParaRPr sz="800" dirty="0">
              <a:latin typeface="Calibri"/>
              <a:cs typeface="Calibri"/>
            </a:endParaRPr>
          </a:p>
        </p:txBody>
      </p:sp>
      <p:sp>
        <p:nvSpPr>
          <p:cNvPr id="14" name="object 4"/>
          <p:cNvSpPr txBox="1"/>
          <p:nvPr/>
        </p:nvSpPr>
        <p:spPr>
          <a:xfrm>
            <a:off x="619455" y="1447800"/>
            <a:ext cx="3673792" cy="5693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altLang="ko-KR" sz="1800" dirty="0" smtClean="0">
                <a:latin typeface="산돌고딕 M"/>
                <a:ea typeface="산돌고딕 M" pitchFamily="18" charset="-127"/>
                <a:cs typeface="산돌고딕 M"/>
              </a:rPr>
              <a:t>1. </a:t>
            </a:r>
            <a:r>
              <a:rPr lang="ko-KR" altLang="en-US" sz="1800" dirty="0" smtClean="0">
                <a:latin typeface="산돌고딕 M"/>
                <a:ea typeface="산돌고딕 M" pitchFamily="18" charset="-127"/>
                <a:cs typeface="산돌고딕 M"/>
              </a:rPr>
              <a:t>압축해제</a:t>
            </a:r>
            <a:endParaRPr lang="en-US" altLang="ko-KR" sz="1800" dirty="0" smtClean="0">
              <a:latin typeface="산돌고딕 M"/>
              <a:ea typeface="산돌고딕 M" pitchFamily="18" charset="-127"/>
              <a:cs typeface="산돌고딕 M"/>
            </a:endParaRPr>
          </a:p>
          <a:p>
            <a:pPr marL="12700">
              <a:lnSpc>
                <a:spcPct val="100000"/>
              </a:lnSpc>
            </a:pPr>
            <a:endParaRPr lang="ko-KR" altLang="en-US" sz="500" dirty="0" smtClean="0">
              <a:latin typeface="산돌고딕 M"/>
              <a:ea typeface="산돌고딕 M" pitchFamily="18" charset="-127"/>
              <a:cs typeface="산돌고딕 M"/>
            </a:endParaRPr>
          </a:p>
          <a:p>
            <a:pPr marL="12700">
              <a:lnSpc>
                <a:spcPct val="100000"/>
              </a:lnSpc>
            </a:pPr>
            <a:r>
              <a:rPr lang="en-US" altLang="ko-KR" sz="1400" dirty="0" smtClean="0">
                <a:latin typeface="산돌고딕 M"/>
                <a:ea typeface="산돌고딕 M" pitchFamily="18" charset="-127"/>
                <a:cs typeface="산돌고딕 M"/>
              </a:rPr>
              <a:t>ex) tar -</a:t>
            </a:r>
            <a:r>
              <a:rPr lang="en-US" altLang="ko-KR" sz="1400" dirty="0" err="1" smtClean="0">
                <a:latin typeface="산돌고딕 M"/>
                <a:ea typeface="산돌고딕 M" pitchFamily="18" charset="-127"/>
                <a:cs typeface="산돌고딕 M"/>
              </a:rPr>
              <a:t>xvzf</a:t>
            </a:r>
            <a:r>
              <a:rPr lang="en-US" altLang="ko-KR" sz="1400" dirty="0" smtClean="0">
                <a:latin typeface="산돌고딕 M"/>
                <a:ea typeface="산돌고딕 M" pitchFamily="18" charset="-127"/>
                <a:cs typeface="산돌고딕 M"/>
              </a:rPr>
              <a:t> scouter.agent.tar.gz </a:t>
            </a:r>
          </a:p>
        </p:txBody>
      </p:sp>
      <p:sp>
        <p:nvSpPr>
          <p:cNvPr id="15" name="object 4"/>
          <p:cNvSpPr txBox="1"/>
          <p:nvPr/>
        </p:nvSpPr>
        <p:spPr>
          <a:xfrm>
            <a:off x="4876800" y="1447800"/>
            <a:ext cx="4683594" cy="5847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altLang="ko-KR" dirty="0" smtClean="0">
                <a:latin typeface="산돌고딕 M"/>
                <a:ea typeface="산돌고딕 M" pitchFamily="18" charset="-127"/>
                <a:cs typeface="산돌고딕 M"/>
              </a:rPr>
              <a:t>2</a:t>
            </a:r>
            <a:r>
              <a:rPr lang="en-US" altLang="ko-KR" sz="1800" dirty="0" smtClean="0">
                <a:latin typeface="산돌고딕 M"/>
                <a:ea typeface="산돌고딕 M" pitchFamily="18" charset="-127"/>
                <a:cs typeface="산돌고딕 M"/>
              </a:rPr>
              <a:t>. </a:t>
            </a:r>
            <a:r>
              <a:rPr lang="ko-KR" altLang="en-US" sz="1800" dirty="0" smtClean="0">
                <a:latin typeface="산돌고딕 M"/>
                <a:ea typeface="산돌고딕 M" pitchFamily="18" charset="-127"/>
                <a:cs typeface="산돌고딕 M"/>
              </a:rPr>
              <a:t>실행 권한 부여</a:t>
            </a:r>
            <a:endParaRPr lang="en-US" altLang="ko-KR" sz="1800" dirty="0" smtClean="0">
              <a:latin typeface="산돌고딕 M"/>
              <a:ea typeface="산돌고딕 M" pitchFamily="18" charset="-127"/>
              <a:cs typeface="산돌고딕 M"/>
            </a:endParaRPr>
          </a:p>
          <a:p>
            <a:pPr marL="12700">
              <a:lnSpc>
                <a:spcPct val="100000"/>
              </a:lnSpc>
            </a:pPr>
            <a:endParaRPr lang="en-US" altLang="ko-KR" sz="500" dirty="0" smtClean="0">
              <a:latin typeface="산돌고딕 M"/>
              <a:ea typeface="산돌고딕 M" pitchFamily="18" charset="-127"/>
              <a:cs typeface="산돌고딕 M"/>
            </a:endParaRPr>
          </a:p>
          <a:p>
            <a:pPr marL="12700">
              <a:lnSpc>
                <a:spcPct val="100000"/>
              </a:lnSpc>
            </a:pPr>
            <a:r>
              <a:rPr lang="en-US" altLang="ko-KR" sz="1400" dirty="0" smtClean="0">
                <a:latin typeface="산돌고딕 M"/>
                <a:ea typeface="산돌고딕 M" pitchFamily="18" charset="-127"/>
                <a:cs typeface="산돌고딕 M"/>
              </a:rPr>
              <a:t>ex)  </a:t>
            </a:r>
            <a:r>
              <a:rPr lang="en-US" altLang="ko-KR" sz="1400" dirty="0" err="1" smtClean="0">
                <a:latin typeface="산돌고딕 M"/>
                <a:ea typeface="산돌고딕 M" pitchFamily="18" charset="-127"/>
                <a:cs typeface="산돌고딕 M"/>
              </a:rPr>
              <a:t>chmod</a:t>
            </a:r>
            <a:r>
              <a:rPr lang="en-US" altLang="ko-KR" sz="1400" dirty="0" smtClean="0">
                <a:latin typeface="산돌고딕 M"/>
                <a:ea typeface="산돌고딕 M" pitchFamily="18" charset="-127"/>
                <a:cs typeface="산돌고딕 M"/>
              </a:rPr>
              <a:t> –</a:t>
            </a:r>
            <a:r>
              <a:rPr lang="en-US" altLang="ko-KR" sz="1400" dirty="0" err="1" smtClean="0">
                <a:latin typeface="산돌고딕 M"/>
                <a:ea typeface="산돌고딕 M" pitchFamily="18" charset="-127"/>
                <a:cs typeface="산돌고딕 M"/>
              </a:rPr>
              <a:t>fR</a:t>
            </a:r>
            <a:r>
              <a:rPr lang="en-US" altLang="ko-KR" sz="1400" dirty="0" smtClean="0">
                <a:latin typeface="산돌고딕 M"/>
                <a:ea typeface="산돌고딕 M" pitchFamily="18" charset="-127"/>
                <a:cs typeface="산돌고딕 M"/>
              </a:rPr>
              <a:t> 755 *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455" y="2094282"/>
            <a:ext cx="3686175" cy="318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8373" y="2085024"/>
            <a:ext cx="3671888" cy="172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19860" y="907986"/>
            <a:ext cx="9217025" cy="397032"/>
          </a:xfrm>
          <a:prstGeom prst="rect">
            <a:avLst/>
          </a:prstGeom>
          <a:noFill/>
          <a:ln w="19050" algn="ctr">
            <a:noFill/>
            <a:round/>
            <a:headEnd/>
            <a:tailEnd/>
          </a:ln>
        </p:spPr>
        <p:txBody>
          <a:bodyPr wrap="square" rtlCol="0">
            <a:spAutoFit/>
          </a:bodyPr>
          <a:lstStyle/>
          <a:p>
            <a:pPr marL="268288" indent="-268288" latinLnBrk="0">
              <a:lnSpc>
                <a:spcPct val="110000"/>
              </a:lnSpc>
              <a:spcBef>
                <a:spcPts val="1200"/>
              </a:spcBef>
              <a:buSzPct val="100000"/>
              <a:buBlip>
                <a:blip r:embed="rId4"/>
              </a:buBlip>
            </a:pPr>
            <a:r>
              <a:rPr lang="ko-KR" altLang="en-US" dirty="0" smtClean="0">
                <a:latin typeface="산돌고딕 M" panose="02030504000101010101" pitchFamily="18" charset="-127"/>
                <a:ea typeface="산돌고딕 M" panose="02030504000101010101" pitchFamily="18" charset="-127"/>
                <a:cs typeface="산돌고딕 M"/>
              </a:rPr>
              <a:t>에이전트를 다운받고 실행권한을 부여합니다</a:t>
            </a:r>
            <a:r>
              <a:rPr lang="en-US" altLang="ko-KR" dirty="0" smtClean="0">
                <a:latin typeface="산돌고딕 M" panose="02030504000101010101" pitchFamily="18" charset="-127"/>
                <a:ea typeface="산돌고딕 M" panose="02030504000101010101" pitchFamily="18" charset="-127"/>
                <a:cs typeface="산돌고딕 M"/>
              </a:rPr>
              <a:t>.</a:t>
            </a:r>
            <a:endParaRPr lang="ko-KR" altLang="en-US" dirty="0">
              <a:latin typeface="산돌고딕 M" panose="02030504000101010101" pitchFamily="18" charset="-127"/>
              <a:ea typeface="산돌고딕 M" panose="02030504000101010101" pitchFamily="18" charset="-127"/>
              <a:cs typeface="산돌고딕 M"/>
            </a:endParaRPr>
          </a:p>
        </p:txBody>
      </p:sp>
    </p:spTree>
    <p:extLst>
      <p:ext uri="{BB962C8B-B14F-4D97-AF65-F5344CB8AC3E}">
        <p14:creationId xmlns:p14="http://schemas.microsoft.com/office/powerpoint/2010/main" val="558298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9402" y="136271"/>
            <a:ext cx="568325" cy="3911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spc="10" dirty="0">
                <a:solidFill>
                  <a:srgbClr val="FFFFFF"/>
                </a:solidFill>
                <a:latin typeface="산돌고딕 M"/>
                <a:cs typeface="산돌고딕 M"/>
              </a:rPr>
              <a:t>목차</a:t>
            </a:r>
            <a:endParaRPr sz="2400">
              <a:latin typeface="산돌고딕 M"/>
              <a:cs typeface="산돌고딕 M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150495" algn="ctr">
              <a:lnSpc>
                <a:spcPts val="894"/>
              </a:lnSpc>
            </a:pPr>
            <a:fld id="{81D60167-4931-47E6-BA6A-407CBD079E47}" type="slidenum">
              <a:rPr dirty="0"/>
              <a:t>2</a:t>
            </a:fld>
            <a:endParaRPr dirty="0"/>
          </a:p>
          <a:p>
            <a:pPr marL="12700">
              <a:lnSpc>
                <a:spcPts val="900"/>
              </a:lnSpc>
            </a:pPr>
            <a:r>
              <a:rPr sz="800" b="1" dirty="0">
                <a:solidFill>
                  <a:srgbClr val="FF0000"/>
                </a:solidFill>
                <a:latin typeface="Calibri"/>
                <a:cs typeface="Calibri"/>
              </a:rPr>
              <a:t>- Internal Use </a:t>
            </a:r>
            <a:r>
              <a:rPr sz="800" b="1" spc="-5" dirty="0">
                <a:solidFill>
                  <a:srgbClr val="FF0000"/>
                </a:solidFill>
                <a:latin typeface="Calibri"/>
                <a:cs typeface="Calibri"/>
              </a:rPr>
              <a:t>Only</a:t>
            </a:r>
            <a:r>
              <a:rPr sz="800" b="1" spc="-1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800" b="1" dirty="0">
                <a:solidFill>
                  <a:srgbClr val="FF0000"/>
                </a:solidFill>
                <a:latin typeface="Calibri"/>
                <a:cs typeface="Calibri"/>
              </a:rPr>
              <a:t>-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8" name="Rectangle 1"/>
          <p:cNvSpPr>
            <a:spLocks noGrp="1" noChangeArrowheads="1"/>
          </p:cNvSpPr>
          <p:nvPr/>
        </p:nvSpPr>
        <p:spPr bwMode="auto">
          <a:xfrm>
            <a:off x="467544" y="981074"/>
            <a:ext cx="8208144" cy="4886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11088" rIns="0" bIns="0" numCol="1" anchor="t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 b="1">
                <a:solidFill>
                  <a:srgbClr val="F579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57200" rtl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 b="1">
                <a:solidFill>
                  <a:srgbClr val="F57900"/>
                </a:solidFill>
                <a:latin typeface="Bitstream Vera Sans" pitchFamily="32" charset="0"/>
                <a:ea typeface="msmincho" charset="0"/>
                <a:cs typeface="msmincho" charset="0"/>
              </a:defRPr>
            </a:lvl2pPr>
            <a:lvl3pPr marL="1143000" indent="-228600" algn="ctr" defTabSz="457200" rtl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 b="1">
                <a:solidFill>
                  <a:srgbClr val="F57900"/>
                </a:solidFill>
                <a:latin typeface="Bitstream Vera Sans" pitchFamily="32" charset="0"/>
                <a:ea typeface="msmincho" charset="0"/>
                <a:cs typeface="msmincho" charset="0"/>
              </a:defRPr>
            </a:lvl3pPr>
            <a:lvl4pPr marL="1600200" indent="-228600" algn="ctr" defTabSz="457200" rtl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 b="1">
                <a:solidFill>
                  <a:srgbClr val="F57900"/>
                </a:solidFill>
                <a:latin typeface="Bitstream Vera Sans" pitchFamily="32" charset="0"/>
                <a:ea typeface="msmincho" charset="0"/>
                <a:cs typeface="msmincho" charset="0"/>
              </a:defRPr>
            </a:lvl4pPr>
            <a:lvl5pPr marL="2057400" indent="-228600" algn="ctr" defTabSz="457200" rtl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 b="1">
                <a:solidFill>
                  <a:srgbClr val="F57900"/>
                </a:solidFill>
                <a:latin typeface="Bitstream Vera Sans" pitchFamily="32" charset="0"/>
                <a:ea typeface="msmincho" charset="0"/>
                <a:cs typeface="msmincho" charset="0"/>
              </a:defRPr>
            </a:lvl5pPr>
            <a:lvl6pPr marL="2514600" indent="-228600" algn="ctr" defTabSz="457200" rtl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 b="1">
                <a:solidFill>
                  <a:srgbClr val="F57900"/>
                </a:solidFill>
                <a:latin typeface="Bitstream Vera Sans" pitchFamily="32" charset="0"/>
                <a:ea typeface="msmincho" charset="0"/>
                <a:cs typeface="msmincho" charset="0"/>
              </a:defRPr>
            </a:lvl6pPr>
            <a:lvl7pPr marL="2971800" indent="-228600" algn="ctr" defTabSz="457200" rtl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 b="1">
                <a:solidFill>
                  <a:srgbClr val="F57900"/>
                </a:solidFill>
                <a:latin typeface="Bitstream Vera Sans" pitchFamily="32" charset="0"/>
                <a:ea typeface="msmincho" charset="0"/>
                <a:cs typeface="msmincho" charset="0"/>
              </a:defRPr>
            </a:lvl7pPr>
            <a:lvl8pPr marL="3429000" indent="-228600" algn="ctr" defTabSz="457200" rtl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 b="1">
                <a:solidFill>
                  <a:srgbClr val="F57900"/>
                </a:solidFill>
                <a:latin typeface="Bitstream Vera Sans" pitchFamily="32" charset="0"/>
                <a:ea typeface="msmincho" charset="0"/>
                <a:cs typeface="msmincho" charset="0"/>
              </a:defRPr>
            </a:lvl8pPr>
            <a:lvl9pPr marL="3886200" indent="-228600" algn="ctr" defTabSz="457200" rtl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 b="1">
                <a:solidFill>
                  <a:srgbClr val="F57900"/>
                </a:solidFill>
                <a:latin typeface="Bitstream Vera Sans" pitchFamily="32" charset="0"/>
                <a:ea typeface="msmincho" charset="0"/>
                <a:cs typeface="msmincho" charset="0"/>
              </a:defRPr>
            </a:lvl9pPr>
          </a:lstStyle>
          <a:p>
            <a:pPr marL="342900" indent="-342900" algn="l">
              <a:lnSpc>
                <a:spcPct val="200000"/>
              </a:lnSpc>
              <a:buFont typeface="Wingdings" pitchFamily="2" charset="2"/>
              <a:buChar char="ü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altLang="ko-KR" sz="2000" b="0" dirty="0">
                <a:solidFill>
                  <a:schemeClr val="tx1"/>
                </a:solidFill>
                <a:latin typeface="산돌고딕 M"/>
                <a:ea typeface="산돌고딕 M" pitchFamily="18" charset="-127"/>
                <a:cs typeface="산돌고딕 M"/>
              </a:rPr>
              <a:t>Scouter </a:t>
            </a:r>
            <a:r>
              <a:rPr lang="en-US" altLang="ko-KR" sz="2000" b="0" dirty="0" smtClean="0">
                <a:solidFill>
                  <a:schemeClr val="tx1"/>
                </a:solidFill>
                <a:latin typeface="산돌고딕 M"/>
                <a:ea typeface="산돌고딕 M" pitchFamily="18" charset="-127"/>
                <a:cs typeface="산돌고딕 M"/>
              </a:rPr>
              <a:t>Overview</a:t>
            </a:r>
          </a:p>
          <a:p>
            <a:pPr marL="342900" indent="-342900" algn="l">
              <a:lnSpc>
                <a:spcPct val="200000"/>
              </a:lnSpc>
              <a:buFont typeface="Wingdings" pitchFamily="2" charset="2"/>
              <a:buChar char="ü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altLang="ko-KR" sz="2000" b="0" dirty="0">
                <a:solidFill>
                  <a:schemeClr val="tx1"/>
                </a:solidFill>
                <a:latin typeface="산돌고딕 M"/>
                <a:ea typeface="산돌고딕 M" pitchFamily="18" charset="-127"/>
                <a:cs typeface="산돌고딕 M"/>
              </a:rPr>
              <a:t>Scouter </a:t>
            </a:r>
            <a:r>
              <a:rPr lang="en-US" altLang="ko-KR" sz="2000" b="0" dirty="0" smtClean="0">
                <a:solidFill>
                  <a:schemeClr val="tx1"/>
                </a:solidFill>
                <a:latin typeface="산돌고딕 M"/>
                <a:ea typeface="산돌고딕 M" pitchFamily="18" charset="-127"/>
                <a:cs typeface="산돌고딕 M"/>
              </a:rPr>
              <a:t>Download</a:t>
            </a:r>
          </a:p>
          <a:p>
            <a:pPr marL="342900" indent="-342900" algn="l">
              <a:lnSpc>
                <a:spcPct val="200000"/>
              </a:lnSpc>
              <a:buFont typeface="Wingdings" pitchFamily="2" charset="2"/>
              <a:buChar char="ü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altLang="ko-KR" sz="2000" b="0" dirty="0" smtClean="0">
                <a:solidFill>
                  <a:schemeClr val="tx1"/>
                </a:solidFill>
                <a:latin typeface="산돌고딕 M"/>
                <a:ea typeface="산돌고딕 M" pitchFamily="18" charset="-127"/>
                <a:cs typeface="산돌고딕 M"/>
              </a:rPr>
              <a:t>Scouter Server Installation</a:t>
            </a:r>
          </a:p>
          <a:p>
            <a:pPr marL="342900" indent="-342900" algn="l">
              <a:lnSpc>
                <a:spcPct val="200000"/>
              </a:lnSpc>
              <a:buFont typeface="Wingdings" pitchFamily="2" charset="2"/>
              <a:buChar char="ü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altLang="ko-KR" sz="2000" b="0" dirty="0" smtClean="0">
                <a:solidFill>
                  <a:schemeClr val="tx1"/>
                </a:solidFill>
                <a:latin typeface="산돌고딕 M"/>
                <a:ea typeface="산돌고딕 M" pitchFamily="18" charset="-127"/>
                <a:cs typeface="산돌고딕 M"/>
              </a:rPr>
              <a:t>Scouter Agent Installation</a:t>
            </a:r>
          </a:p>
          <a:p>
            <a:pPr marL="342900" indent="-342900" algn="l">
              <a:lnSpc>
                <a:spcPct val="200000"/>
              </a:lnSpc>
              <a:buFont typeface="Wingdings" pitchFamily="2" charset="2"/>
              <a:buChar char="ü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altLang="ko-KR" sz="2000" b="0" dirty="0" smtClean="0">
                <a:solidFill>
                  <a:schemeClr val="tx1"/>
                </a:solidFill>
                <a:latin typeface="산돌고딕 M"/>
                <a:ea typeface="산돌고딕 M" pitchFamily="18" charset="-127"/>
                <a:cs typeface="산돌고딕 M"/>
              </a:rPr>
              <a:t>Scouter Agent Java </a:t>
            </a:r>
            <a:r>
              <a:rPr lang="en-US" altLang="ko-KR" sz="2000" b="0" dirty="0">
                <a:solidFill>
                  <a:schemeClr val="tx1"/>
                </a:solidFill>
                <a:latin typeface="산돌고딕 M"/>
                <a:ea typeface="산돌고딕 M" pitchFamily="18" charset="-127"/>
                <a:cs typeface="산돌고딕 M"/>
              </a:rPr>
              <a:t>(</a:t>
            </a:r>
            <a:r>
              <a:rPr lang="en-US" altLang="ko-KR" sz="2000" b="0" dirty="0" err="1">
                <a:solidFill>
                  <a:schemeClr val="tx1"/>
                </a:solidFill>
                <a:latin typeface="산돌고딕 M"/>
                <a:ea typeface="산돌고딕 M" pitchFamily="18" charset="-127"/>
                <a:cs typeface="산돌고딕 M"/>
              </a:rPr>
              <a:t>JBoss</a:t>
            </a:r>
            <a:r>
              <a:rPr lang="en-US" altLang="ko-KR" sz="2000" b="0" dirty="0">
                <a:solidFill>
                  <a:schemeClr val="tx1"/>
                </a:solidFill>
                <a:latin typeface="산돌고딕 M"/>
                <a:ea typeface="산돌고딕 M" pitchFamily="18" charset="-127"/>
                <a:cs typeface="산돌고딕 M"/>
              </a:rPr>
              <a:t>) </a:t>
            </a:r>
            <a:r>
              <a:rPr lang="en-US" altLang="ko-KR" sz="2000" b="0" dirty="0" smtClean="0">
                <a:solidFill>
                  <a:schemeClr val="tx1"/>
                </a:solidFill>
                <a:latin typeface="산돌고딕 M"/>
                <a:ea typeface="산돌고딕 M" pitchFamily="18" charset="-127"/>
                <a:cs typeface="산돌고딕 M"/>
              </a:rPr>
              <a:t>Configuration</a:t>
            </a:r>
          </a:p>
          <a:p>
            <a:pPr marL="342900" indent="-342900" algn="l">
              <a:lnSpc>
                <a:spcPct val="200000"/>
              </a:lnSpc>
              <a:buFont typeface="Wingdings" pitchFamily="2" charset="2"/>
              <a:buChar char="ü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altLang="ko-KR" sz="2000" b="0" dirty="0" smtClean="0">
                <a:solidFill>
                  <a:schemeClr val="tx1"/>
                </a:solidFill>
                <a:latin typeface="산돌고딕 M"/>
                <a:ea typeface="산돌고딕 M" pitchFamily="18" charset="-127"/>
                <a:cs typeface="산돌고딕 M"/>
              </a:rPr>
              <a:t>Scouter Monitoring Client Installation</a:t>
            </a:r>
          </a:p>
          <a:p>
            <a:pPr marL="342900" indent="-342900" algn="l">
              <a:lnSpc>
                <a:spcPct val="200000"/>
              </a:lnSpc>
              <a:buFont typeface="Wingdings" pitchFamily="2" charset="2"/>
              <a:buChar char="ü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altLang="ko-KR" sz="2000" b="0" dirty="0" err="1" smtClean="0">
                <a:solidFill>
                  <a:schemeClr val="tx1"/>
                </a:solidFill>
                <a:latin typeface="산돌고딕 M"/>
                <a:ea typeface="산돌고딕 M" pitchFamily="18" charset="-127"/>
                <a:cs typeface="산돌고딕 M"/>
              </a:rPr>
              <a:t>JBoss</a:t>
            </a:r>
            <a:r>
              <a:rPr lang="en-US" altLang="ko-KR" sz="2000" b="0" dirty="0" smtClean="0">
                <a:solidFill>
                  <a:schemeClr val="tx1"/>
                </a:solidFill>
                <a:latin typeface="산돌고딕 M"/>
                <a:ea typeface="산돌고딕 M" pitchFamily="18" charset="-127"/>
                <a:cs typeface="산돌고딕 M"/>
              </a:rPr>
              <a:t> Monitoring</a:t>
            </a:r>
            <a:endParaRPr lang="en-US" altLang="ko-KR" sz="2000" b="0" dirty="0">
              <a:solidFill>
                <a:schemeClr val="tx1"/>
              </a:solidFill>
              <a:latin typeface="산돌고딕 M"/>
              <a:ea typeface="산돌고딕 M" pitchFamily="18" charset="-127"/>
              <a:cs typeface="산돌고딕 M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9402" y="136271"/>
            <a:ext cx="9207195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altLang="ko-KR" dirty="0">
                <a:ea typeface="산돌고딕 M" pitchFamily="18" charset="-127"/>
              </a:rPr>
              <a:t>Scouter Agent </a:t>
            </a:r>
            <a:r>
              <a:rPr lang="en-US" altLang="ko-KR" dirty="0" smtClean="0">
                <a:ea typeface="산돌고딕 M" pitchFamily="18" charset="-127"/>
              </a:rPr>
              <a:t>Installation ( host )</a:t>
            </a:r>
            <a:endParaRPr lang="en-US" altLang="ko-KR" dirty="0">
              <a:ea typeface="산돌고딕 M" pitchFamily="18" charset="-127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150495" algn="ctr">
              <a:lnSpc>
                <a:spcPts val="894"/>
              </a:lnSpc>
            </a:pPr>
            <a:fld id="{81D60167-4931-47E6-BA6A-407CBD079E47}" type="slidenum">
              <a:rPr dirty="0"/>
              <a:t>20</a:t>
            </a:fld>
            <a:endParaRPr dirty="0"/>
          </a:p>
          <a:p>
            <a:pPr marL="12700">
              <a:lnSpc>
                <a:spcPts val="900"/>
              </a:lnSpc>
            </a:pPr>
            <a:r>
              <a:rPr sz="800" b="1" dirty="0">
                <a:solidFill>
                  <a:srgbClr val="FF0000"/>
                </a:solidFill>
                <a:latin typeface="Calibri"/>
                <a:cs typeface="Calibri"/>
              </a:rPr>
              <a:t>- Internal Use </a:t>
            </a:r>
            <a:r>
              <a:rPr sz="800" b="1" spc="-5" dirty="0">
                <a:solidFill>
                  <a:srgbClr val="FF0000"/>
                </a:solidFill>
                <a:latin typeface="Calibri"/>
                <a:cs typeface="Calibri"/>
              </a:rPr>
              <a:t>Only</a:t>
            </a:r>
            <a:r>
              <a:rPr sz="800" b="1" spc="-1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800" b="1" dirty="0">
                <a:solidFill>
                  <a:srgbClr val="FF0000"/>
                </a:solidFill>
                <a:latin typeface="Calibri"/>
                <a:cs typeface="Calibri"/>
              </a:rPr>
              <a:t>-</a:t>
            </a:r>
            <a:endParaRPr sz="800" dirty="0">
              <a:latin typeface="Calibri"/>
              <a:cs typeface="Calibri"/>
            </a:endParaRPr>
          </a:p>
        </p:txBody>
      </p:sp>
      <p:sp>
        <p:nvSpPr>
          <p:cNvPr id="14" name="object 4"/>
          <p:cNvSpPr txBox="1"/>
          <p:nvPr/>
        </p:nvSpPr>
        <p:spPr>
          <a:xfrm>
            <a:off x="619455" y="1447800"/>
            <a:ext cx="4179094" cy="5847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altLang="ko-KR" sz="1800" dirty="0" smtClean="0">
                <a:latin typeface="산돌고딕 M" pitchFamily="18" charset="-127"/>
                <a:ea typeface="산돌고딕 M" pitchFamily="18" charset="-127"/>
                <a:cs typeface="산돌고딕 M"/>
              </a:rPr>
              <a:t>1. </a:t>
            </a:r>
            <a:r>
              <a:rPr lang="en-US" altLang="ko-KR" sz="1800" dirty="0" err="1" smtClean="0">
                <a:latin typeface="산돌고딕 M" pitchFamily="18" charset="-127"/>
                <a:ea typeface="산돌고딕 M" pitchFamily="18" charset="-127"/>
                <a:cs typeface="산돌고딕 M"/>
              </a:rPr>
              <a:t>conf</a:t>
            </a:r>
            <a:r>
              <a:rPr lang="en-US" altLang="ko-KR" sz="1800" dirty="0" smtClean="0">
                <a:latin typeface="산돌고딕 M" pitchFamily="18" charset="-127"/>
                <a:ea typeface="산돌고딕 M" pitchFamily="18" charset="-127"/>
                <a:cs typeface="산돌고딕 M"/>
              </a:rPr>
              <a:t> </a:t>
            </a:r>
            <a:r>
              <a:rPr lang="ko-KR" altLang="en-US" sz="1800" dirty="0" smtClean="0">
                <a:latin typeface="산돌고딕 M" pitchFamily="18" charset="-127"/>
                <a:ea typeface="산돌고딕 M" pitchFamily="18" charset="-127"/>
                <a:cs typeface="산돌고딕 M"/>
              </a:rPr>
              <a:t>파일 설정</a:t>
            </a:r>
            <a:endParaRPr lang="en-US" altLang="ko-KR" sz="1800" dirty="0" smtClean="0">
              <a:latin typeface="산돌고딕 M" pitchFamily="18" charset="-127"/>
              <a:ea typeface="산돌고딕 M" pitchFamily="18" charset="-127"/>
              <a:cs typeface="산돌고딕 M"/>
            </a:endParaRPr>
          </a:p>
          <a:p>
            <a:pPr marL="12700">
              <a:lnSpc>
                <a:spcPct val="100000"/>
              </a:lnSpc>
            </a:pPr>
            <a:endParaRPr lang="en-US" altLang="ko-KR" sz="600" dirty="0" smtClean="0">
              <a:latin typeface="산돌고딕 M" pitchFamily="18" charset="-127"/>
              <a:ea typeface="산돌고딕 M" pitchFamily="18" charset="-127"/>
              <a:cs typeface="산돌고딕 M"/>
            </a:endParaRPr>
          </a:p>
          <a:p>
            <a:pPr marL="12700">
              <a:lnSpc>
                <a:spcPct val="100000"/>
              </a:lnSpc>
            </a:pPr>
            <a:r>
              <a:rPr lang="en-US" altLang="ko-KR" sz="1400" dirty="0" smtClean="0">
                <a:latin typeface="산돌고딕 M"/>
                <a:ea typeface="산돌고딕 M" pitchFamily="18" charset="-127"/>
                <a:cs typeface="산돌고딕 M"/>
              </a:rPr>
              <a:t>ex) /opt/</a:t>
            </a:r>
            <a:r>
              <a:rPr lang="en-US" altLang="ko-KR" sz="1400" dirty="0" err="1" smtClean="0">
                <a:latin typeface="산돌고딕 M"/>
                <a:ea typeface="산돌고딕 M" pitchFamily="18" charset="-127"/>
                <a:cs typeface="산돌고딕 M"/>
              </a:rPr>
              <a:t>apm</a:t>
            </a:r>
            <a:r>
              <a:rPr lang="en-US" altLang="ko-KR" sz="1400" dirty="0" smtClean="0">
                <a:latin typeface="산돌고딕 M"/>
                <a:ea typeface="산돌고딕 M" pitchFamily="18" charset="-127"/>
                <a:cs typeface="산돌고딕 M"/>
              </a:rPr>
              <a:t>/scouter/</a:t>
            </a:r>
            <a:r>
              <a:rPr lang="en-US" altLang="ko-KR" sz="1400" dirty="0" err="1" smtClean="0">
                <a:latin typeface="산돌고딕 M"/>
                <a:ea typeface="산돌고딕 M" pitchFamily="18" charset="-127"/>
                <a:cs typeface="산돌고딕 M"/>
              </a:rPr>
              <a:t>agent.host</a:t>
            </a:r>
            <a:r>
              <a:rPr lang="en-US" altLang="ko-KR" sz="1400" dirty="0" smtClean="0">
                <a:latin typeface="산돌고딕 M"/>
                <a:ea typeface="산돌고딕 M" pitchFamily="18" charset="-127"/>
                <a:cs typeface="산돌고딕 M"/>
              </a:rPr>
              <a:t>/</a:t>
            </a:r>
            <a:r>
              <a:rPr lang="en-US" altLang="ko-KR" sz="1400" dirty="0" err="1" smtClean="0">
                <a:latin typeface="산돌고딕 M"/>
                <a:ea typeface="산돌고딕 M" pitchFamily="18" charset="-127"/>
                <a:cs typeface="산돌고딕 M"/>
              </a:rPr>
              <a:t>conf</a:t>
            </a:r>
            <a:r>
              <a:rPr lang="en-US" altLang="ko-KR" sz="1400" dirty="0" smtClean="0">
                <a:latin typeface="산돌고딕 M"/>
                <a:ea typeface="산돌고딕 M" pitchFamily="18" charset="-127"/>
                <a:cs typeface="산돌고딕 M"/>
              </a:rPr>
              <a:t>/</a:t>
            </a:r>
            <a:r>
              <a:rPr lang="en-US" altLang="ko-KR" sz="1400" dirty="0" err="1" smtClean="0">
                <a:latin typeface="산돌고딕 M"/>
                <a:ea typeface="산돌고딕 M" pitchFamily="18" charset="-127"/>
                <a:cs typeface="산돌고딕 M"/>
              </a:rPr>
              <a:t>scouter.conf</a:t>
            </a:r>
            <a:endParaRPr lang="en-US" altLang="ko-KR" sz="1400" dirty="0" smtClean="0">
              <a:latin typeface="산돌고딕 M"/>
              <a:ea typeface="산돌고딕 M" pitchFamily="18" charset="-127"/>
              <a:cs typeface="산돌고딕 M"/>
            </a:endParaRPr>
          </a:p>
        </p:txBody>
      </p:sp>
      <p:sp>
        <p:nvSpPr>
          <p:cNvPr id="11" name="object 5"/>
          <p:cNvSpPr txBox="1"/>
          <p:nvPr/>
        </p:nvSpPr>
        <p:spPr>
          <a:xfrm>
            <a:off x="619453" y="2085023"/>
            <a:ext cx="3700155" cy="1741603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72000" tIns="108000" rIns="0" bIns="108000" rtlCol="0">
            <a:spAutoFit/>
          </a:bodyPr>
          <a:lstStyle/>
          <a:p>
            <a:pPr marL="74930">
              <a:lnSpc>
                <a:spcPct val="100000"/>
              </a:lnSpc>
            </a:pPr>
            <a:r>
              <a:rPr lang="en-US" altLang="ko-KR" sz="1100" dirty="0" smtClean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# Scouter Server IP Address (Default : 127.0.0.1)</a:t>
            </a:r>
          </a:p>
          <a:p>
            <a:pPr marL="74930">
              <a:lnSpc>
                <a:spcPct val="100000"/>
              </a:lnSpc>
            </a:pPr>
            <a:r>
              <a:rPr lang="en-US" altLang="ko-KR" sz="1100" dirty="0" err="1" smtClean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net_collector_ip</a:t>
            </a:r>
            <a:r>
              <a:rPr lang="en-US" altLang="ko-KR" sz="1100" dirty="0" smtClean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=192.168.0.147</a:t>
            </a:r>
          </a:p>
          <a:p>
            <a:pPr marL="74930">
              <a:lnSpc>
                <a:spcPct val="100000"/>
              </a:lnSpc>
            </a:pPr>
            <a:endParaRPr lang="en-US" altLang="ko-KR" sz="1100" dirty="0" smtClean="0">
              <a:solidFill>
                <a:schemeClr val="bg1"/>
              </a:solidFill>
              <a:latin typeface="산돌고딕 M" pitchFamily="18" charset="-127"/>
              <a:ea typeface="산돌고딕 M" pitchFamily="18" charset="-127"/>
            </a:endParaRPr>
          </a:p>
          <a:p>
            <a:pPr marL="74930">
              <a:lnSpc>
                <a:spcPct val="100000"/>
              </a:lnSpc>
            </a:pPr>
            <a:r>
              <a:rPr lang="en-US" altLang="ko-KR" sz="1100" dirty="0" smtClean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# Scouter Server Port (Default : 6100)</a:t>
            </a:r>
          </a:p>
          <a:p>
            <a:pPr marL="74930">
              <a:lnSpc>
                <a:spcPct val="100000"/>
              </a:lnSpc>
            </a:pPr>
            <a:r>
              <a:rPr lang="en-US" altLang="ko-KR" sz="1100" dirty="0" err="1" smtClean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net_collector_udp_port</a:t>
            </a:r>
            <a:r>
              <a:rPr lang="en-US" altLang="ko-KR" sz="1100" dirty="0" smtClean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=6100</a:t>
            </a:r>
          </a:p>
          <a:p>
            <a:pPr marL="74930">
              <a:lnSpc>
                <a:spcPct val="100000"/>
              </a:lnSpc>
            </a:pPr>
            <a:r>
              <a:rPr lang="en-US" altLang="ko-KR" sz="1100" dirty="0" err="1" smtClean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net_collector_tcp_port</a:t>
            </a:r>
            <a:r>
              <a:rPr lang="en-US" altLang="ko-KR" sz="1100" dirty="0" smtClean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=6100</a:t>
            </a:r>
          </a:p>
          <a:p>
            <a:pPr marL="74930">
              <a:lnSpc>
                <a:spcPct val="100000"/>
              </a:lnSpc>
            </a:pPr>
            <a:endParaRPr lang="en-US" altLang="ko-KR" sz="1100" dirty="0" smtClean="0">
              <a:solidFill>
                <a:schemeClr val="bg1"/>
              </a:solidFill>
              <a:latin typeface="산돌고딕 M" pitchFamily="18" charset="-127"/>
              <a:ea typeface="산돌고딕 M" pitchFamily="18" charset="-127"/>
            </a:endParaRPr>
          </a:p>
          <a:p>
            <a:pPr marL="74930">
              <a:lnSpc>
                <a:spcPct val="100000"/>
              </a:lnSpc>
            </a:pPr>
            <a:r>
              <a:rPr lang="en-US" altLang="ko-KR" sz="1100" dirty="0" smtClean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# Log directory(Default : ./logs) </a:t>
            </a:r>
          </a:p>
          <a:p>
            <a:pPr marL="74930">
              <a:lnSpc>
                <a:spcPct val="100000"/>
              </a:lnSpc>
            </a:pPr>
            <a:r>
              <a:rPr lang="en-US" altLang="ko-KR" sz="1100" dirty="0" err="1" smtClean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log_dir</a:t>
            </a:r>
            <a:r>
              <a:rPr lang="en-US" altLang="ko-KR" sz="1100" dirty="0" smtClean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=./logs </a:t>
            </a:r>
          </a:p>
        </p:txBody>
      </p:sp>
      <p:sp>
        <p:nvSpPr>
          <p:cNvPr id="13" name="object 4"/>
          <p:cNvSpPr txBox="1"/>
          <p:nvPr/>
        </p:nvSpPr>
        <p:spPr>
          <a:xfrm>
            <a:off x="619453" y="4343400"/>
            <a:ext cx="4179094" cy="5847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altLang="ko-KR" sz="1800" dirty="0" smtClean="0">
                <a:latin typeface="산돌고딕 M" pitchFamily="18" charset="-127"/>
                <a:ea typeface="산돌고딕 M" pitchFamily="18" charset="-127"/>
                <a:cs typeface="산돌고딕 M"/>
              </a:rPr>
              <a:t>2. start shell Memory </a:t>
            </a:r>
            <a:r>
              <a:rPr lang="ko-KR" altLang="en-US" sz="1800" dirty="0" smtClean="0">
                <a:latin typeface="산돌고딕 M" pitchFamily="18" charset="-127"/>
                <a:ea typeface="산돌고딕 M" pitchFamily="18" charset="-127"/>
                <a:cs typeface="산돌고딕 M"/>
              </a:rPr>
              <a:t>설정</a:t>
            </a:r>
            <a:endParaRPr lang="en-US" altLang="ko-KR" sz="1800" dirty="0" smtClean="0">
              <a:latin typeface="산돌고딕 M" pitchFamily="18" charset="-127"/>
              <a:ea typeface="산돌고딕 M" pitchFamily="18" charset="-127"/>
              <a:cs typeface="산돌고딕 M"/>
            </a:endParaRPr>
          </a:p>
          <a:p>
            <a:pPr marL="12700">
              <a:lnSpc>
                <a:spcPct val="100000"/>
              </a:lnSpc>
            </a:pPr>
            <a:endParaRPr lang="en-US" altLang="ko-KR" sz="600" dirty="0" smtClean="0">
              <a:latin typeface="산돌고딕 M" pitchFamily="18" charset="-127"/>
              <a:ea typeface="산돌고딕 M" pitchFamily="18" charset="-127"/>
              <a:cs typeface="산돌고딕 M"/>
            </a:endParaRPr>
          </a:p>
          <a:p>
            <a:pPr marL="12700">
              <a:lnSpc>
                <a:spcPct val="100000"/>
              </a:lnSpc>
            </a:pPr>
            <a:r>
              <a:rPr lang="en-US" altLang="ko-KR" sz="1400" dirty="0" smtClean="0">
                <a:latin typeface="산돌고딕 M"/>
                <a:ea typeface="산돌고딕 M" pitchFamily="18" charset="-127"/>
                <a:cs typeface="산돌고딕 M"/>
              </a:rPr>
              <a:t>ex) /opt/apm/scouter/agent.host/host.sh</a:t>
            </a:r>
          </a:p>
        </p:txBody>
      </p:sp>
      <p:sp>
        <p:nvSpPr>
          <p:cNvPr id="15" name="object 5"/>
          <p:cNvSpPr txBox="1"/>
          <p:nvPr/>
        </p:nvSpPr>
        <p:spPr>
          <a:xfrm>
            <a:off x="619451" y="4980623"/>
            <a:ext cx="3700157" cy="1395355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72000" tIns="108000" rIns="0" bIns="108000" rtlCol="0">
            <a:spAutoFit/>
          </a:bodyPr>
          <a:lstStyle>
            <a:defPPr>
              <a:defRPr lang="ko-KR"/>
            </a:defPPr>
            <a:lvl1pPr marL="74930">
              <a:lnSpc>
                <a:spcPct val="100000"/>
              </a:lnSpc>
              <a:defRPr sz="105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defRPr>
            </a:lvl1pPr>
          </a:lstStyle>
          <a:p>
            <a:endParaRPr lang="en-US" altLang="ko-KR" sz="1100" dirty="0"/>
          </a:p>
          <a:p>
            <a:r>
              <a:rPr lang="en-US" altLang="ko-KR" sz="1100" dirty="0"/>
              <a:t>-Xmx512m </a:t>
            </a:r>
          </a:p>
          <a:p>
            <a:endParaRPr lang="en-US" sz="1100" dirty="0"/>
          </a:p>
          <a:p>
            <a:r>
              <a:rPr lang="ko-KR" altLang="en-US" sz="1100" dirty="0"/>
              <a:t>해당 하는 부분을 장비 </a:t>
            </a:r>
            <a:r>
              <a:rPr lang="ko-KR" altLang="en-US" sz="1100" dirty="0" err="1"/>
              <a:t>성능등에</a:t>
            </a:r>
            <a:r>
              <a:rPr lang="ko-KR" altLang="en-US" sz="1100" dirty="0"/>
              <a:t> 맞게 설정 </a:t>
            </a:r>
            <a:endParaRPr lang="en-US" altLang="ko-KR" sz="1100" dirty="0"/>
          </a:p>
          <a:p>
            <a:endParaRPr lang="en-US" altLang="ko-KR" sz="1100" dirty="0"/>
          </a:p>
          <a:p>
            <a:r>
              <a:rPr lang="en-US" altLang="ko-KR" sz="1100" dirty="0"/>
              <a:t>Ex) –</a:t>
            </a:r>
            <a:r>
              <a:rPr lang="en-US" altLang="ko-KR" sz="1100" dirty="0" smtClean="0"/>
              <a:t>Xms512m </a:t>
            </a:r>
            <a:r>
              <a:rPr lang="en-US" altLang="ko-KR" sz="1100" dirty="0"/>
              <a:t>–</a:t>
            </a:r>
            <a:r>
              <a:rPr lang="en-US" altLang="ko-KR" sz="1100" dirty="0" smtClean="0"/>
              <a:t>Xmx512m</a:t>
            </a:r>
            <a:endParaRPr lang="en-US" altLang="ko-KR" sz="1100" dirty="0"/>
          </a:p>
          <a:p>
            <a:endParaRPr lang="en-US" altLang="ko-KR" sz="1100" dirty="0"/>
          </a:p>
        </p:txBody>
      </p:sp>
      <p:sp>
        <p:nvSpPr>
          <p:cNvPr id="10" name="TextBox 9"/>
          <p:cNvSpPr txBox="1"/>
          <p:nvPr/>
        </p:nvSpPr>
        <p:spPr>
          <a:xfrm>
            <a:off x="219860" y="907986"/>
            <a:ext cx="9217025" cy="397032"/>
          </a:xfrm>
          <a:prstGeom prst="rect">
            <a:avLst/>
          </a:prstGeom>
          <a:noFill/>
          <a:ln w="19050" algn="ctr">
            <a:noFill/>
            <a:round/>
            <a:headEnd/>
            <a:tailEnd/>
          </a:ln>
        </p:spPr>
        <p:txBody>
          <a:bodyPr wrap="square" rtlCol="0">
            <a:spAutoFit/>
          </a:bodyPr>
          <a:lstStyle/>
          <a:p>
            <a:pPr marL="268288" indent="-268288" latinLnBrk="0">
              <a:lnSpc>
                <a:spcPct val="110000"/>
              </a:lnSpc>
              <a:spcBef>
                <a:spcPts val="1200"/>
              </a:spcBef>
              <a:buSzPct val="100000"/>
              <a:buBlip>
                <a:blip r:embed="rId2"/>
              </a:buBlip>
            </a:pPr>
            <a:r>
              <a:rPr lang="ko-KR" altLang="en-US" dirty="0" smtClean="0">
                <a:latin typeface="산돌고딕 M" panose="02030504000101010101" pitchFamily="18" charset="-127"/>
                <a:ea typeface="산돌고딕 M" panose="02030504000101010101" pitchFamily="18" charset="-127"/>
                <a:cs typeface="산돌고딕 M"/>
              </a:rPr>
              <a:t>에이전트 호스트는 운영체제의 </a:t>
            </a:r>
            <a:r>
              <a:rPr lang="en-US" altLang="ko-KR" dirty="0" smtClean="0">
                <a:latin typeface="산돌고딕 M" panose="02030504000101010101" pitchFamily="18" charset="-127"/>
                <a:ea typeface="산돌고딕 M" panose="02030504000101010101" pitchFamily="18" charset="-127"/>
                <a:cs typeface="산돌고딕 M"/>
              </a:rPr>
              <a:t>CPU, </a:t>
            </a:r>
            <a:r>
              <a:rPr lang="ko-KR" altLang="en-US" dirty="0" smtClean="0">
                <a:latin typeface="산돌고딕 M" panose="02030504000101010101" pitchFamily="18" charset="-127"/>
                <a:ea typeface="산돌고딕 M" panose="02030504000101010101" pitchFamily="18" charset="-127"/>
                <a:cs typeface="산돌고딕 M"/>
              </a:rPr>
              <a:t>메모리 정보를 수집하는 역할을 수행합니다</a:t>
            </a:r>
            <a:r>
              <a:rPr lang="en-US" altLang="ko-KR" dirty="0" smtClean="0">
                <a:latin typeface="산돌고딕 M" panose="02030504000101010101" pitchFamily="18" charset="-127"/>
                <a:ea typeface="산돌고딕 M" panose="02030504000101010101" pitchFamily="18" charset="-127"/>
                <a:cs typeface="산돌고딕 M"/>
              </a:rPr>
              <a:t>.</a:t>
            </a:r>
            <a:endParaRPr lang="ko-KR" altLang="en-US" dirty="0">
              <a:latin typeface="산돌고딕 M" panose="02030504000101010101" pitchFamily="18" charset="-127"/>
              <a:ea typeface="산돌고딕 M" panose="02030504000101010101" pitchFamily="18" charset="-127"/>
              <a:cs typeface="산돌고딕 M"/>
            </a:endParaRPr>
          </a:p>
        </p:txBody>
      </p:sp>
    </p:spTree>
    <p:extLst>
      <p:ext uri="{BB962C8B-B14F-4D97-AF65-F5344CB8AC3E}">
        <p14:creationId xmlns:p14="http://schemas.microsoft.com/office/powerpoint/2010/main" val="3804216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9402" y="136271"/>
            <a:ext cx="9207195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altLang="ko-KR" dirty="0">
                <a:ea typeface="산돌고딕 M" pitchFamily="18" charset="-127"/>
              </a:rPr>
              <a:t>Scouter Agent Installation ( host )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150495" algn="ctr">
              <a:lnSpc>
                <a:spcPts val="894"/>
              </a:lnSpc>
            </a:pPr>
            <a:fld id="{81D60167-4931-47E6-BA6A-407CBD079E47}" type="slidenum">
              <a:rPr dirty="0"/>
              <a:t>21</a:t>
            </a:fld>
            <a:endParaRPr dirty="0"/>
          </a:p>
          <a:p>
            <a:pPr marL="12700">
              <a:lnSpc>
                <a:spcPts val="900"/>
              </a:lnSpc>
            </a:pPr>
            <a:r>
              <a:rPr sz="800" b="1" dirty="0">
                <a:solidFill>
                  <a:srgbClr val="FF0000"/>
                </a:solidFill>
                <a:latin typeface="Calibri"/>
                <a:cs typeface="Calibri"/>
              </a:rPr>
              <a:t>- Internal Use </a:t>
            </a:r>
            <a:r>
              <a:rPr sz="800" b="1" spc="-5" dirty="0">
                <a:solidFill>
                  <a:srgbClr val="FF0000"/>
                </a:solidFill>
                <a:latin typeface="Calibri"/>
                <a:cs typeface="Calibri"/>
              </a:rPr>
              <a:t>Only</a:t>
            </a:r>
            <a:r>
              <a:rPr sz="800" b="1" spc="-1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800" b="1" dirty="0">
                <a:solidFill>
                  <a:srgbClr val="FF0000"/>
                </a:solidFill>
                <a:latin typeface="Calibri"/>
                <a:cs typeface="Calibri"/>
              </a:rPr>
              <a:t>-</a:t>
            </a:r>
            <a:endParaRPr sz="800" dirty="0">
              <a:latin typeface="Calibri"/>
              <a:cs typeface="Calibri"/>
            </a:endParaRPr>
          </a:p>
        </p:txBody>
      </p:sp>
      <p:sp>
        <p:nvSpPr>
          <p:cNvPr id="14" name="object 4"/>
          <p:cNvSpPr txBox="1"/>
          <p:nvPr/>
        </p:nvSpPr>
        <p:spPr>
          <a:xfrm>
            <a:off x="619455" y="1447800"/>
            <a:ext cx="4179094" cy="5847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altLang="ko-KR" sz="1800" dirty="0" smtClean="0">
                <a:latin typeface="산돌고딕 M" pitchFamily="18" charset="-127"/>
                <a:ea typeface="산돌고딕 M" pitchFamily="18" charset="-127"/>
                <a:cs typeface="산돌고딕 M"/>
              </a:rPr>
              <a:t>1. </a:t>
            </a:r>
            <a:r>
              <a:rPr lang="en-US" altLang="ko-KR" dirty="0" err="1" smtClean="0">
                <a:latin typeface="산돌고딕 M" pitchFamily="18" charset="-127"/>
                <a:ea typeface="산돌고딕 M" pitchFamily="18" charset="-127"/>
                <a:cs typeface="산돌고딕 M"/>
              </a:rPr>
              <a:t>agent.host</a:t>
            </a:r>
            <a:r>
              <a:rPr lang="en-US" altLang="ko-KR" dirty="0" smtClean="0">
                <a:latin typeface="산돌고딕 M" pitchFamily="18" charset="-127"/>
                <a:ea typeface="산돌고딕 M" pitchFamily="18" charset="-127"/>
                <a:cs typeface="산돌고딕 M"/>
              </a:rPr>
              <a:t> </a:t>
            </a:r>
            <a:r>
              <a:rPr lang="ko-KR" altLang="en-US" dirty="0" smtClean="0">
                <a:latin typeface="산돌고딕 M" pitchFamily="18" charset="-127"/>
                <a:ea typeface="산돌고딕 M" pitchFamily="18" charset="-127"/>
                <a:cs typeface="산돌고딕 M"/>
              </a:rPr>
              <a:t>의 기동</a:t>
            </a:r>
            <a:endParaRPr lang="en-US" altLang="ko-KR" sz="1800" dirty="0" smtClean="0">
              <a:latin typeface="산돌고딕 M" pitchFamily="18" charset="-127"/>
              <a:ea typeface="산돌고딕 M" pitchFamily="18" charset="-127"/>
              <a:cs typeface="산돌고딕 M"/>
            </a:endParaRPr>
          </a:p>
          <a:p>
            <a:pPr marL="12700">
              <a:lnSpc>
                <a:spcPct val="100000"/>
              </a:lnSpc>
            </a:pPr>
            <a:endParaRPr lang="en-US" altLang="ko-KR" sz="600" dirty="0" smtClean="0">
              <a:latin typeface="산돌고딕 M" pitchFamily="18" charset="-127"/>
              <a:ea typeface="산돌고딕 M" pitchFamily="18" charset="-127"/>
              <a:cs typeface="산돌고딕 M"/>
            </a:endParaRPr>
          </a:p>
          <a:p>
            <a:pPr marL="12700">
              <a:lnSpc>
                <a:spcPct val="100000"/>
              </a:lnSpc>
            </a:pPr>
            <a:r>
              <a:rPr lang="en-US" altLang="ko-KR" sz="1400" dirty="0" smtClean="0">
                <a:latin typeface="산돌고딕 M"/>
                <a:ea typeface="산돌고딕 M" pitchFamily="18" charset="-127"/>
                <a:cs typeface="산돌고딕 M"/>
              </a:rPr>
              <a:t>ex) /opt/apm/scouter/agent.host/host.sh</a:t>
            </a:r>
          </a:p>
        </p:txBody>
      </p:sp>
      <p:sp>
        <p:nvSpPr>
          <p:cNvPr id="13" name="object 4"/>
          <p:cNvSpPr txBox="1"/>
          <p:nvPr/>
        </p:nvSpPr>
        <p:spPr>
          <a:xfrm>
            <a:off x="619455" y="4267200"/>
            <a:ext cx="4179094" cy="5847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altLang="ko-KR" sz="1800" dirty="0" smtClean="0">
                <a:latin typeface="산돌고딕 M" pitchFamily="18" charset="-127"/>
                <a:ea typeface="산돌고딕 M" pitchFamily="18" charset="-127"/>
                <a:cs typeface="산돌고딕 M"/>
              </a:rPr>
              <a:t>2. </a:t>
            </a:r>
            <a:r>
              <a:rPr lang="en-US" altLang="ko-KR" dirty="0" err="1" smtClean="0">
                <a:latin typeface="산돌고딕 M" pitchFamily="18" charset="-127"/>
                <a:ea typeface="산돌고딕 M" pitchFamily="18" charset="-127"/>
                <a:cs typeface="산돌고딕 M"/>
              </a:rPr>
              <a:t>agent.host</a:t>
            </a:r>
            <a:r>
              <a:rPr lang="en-US" altLang="ko-KR" dirty="0" smtClean="0">
                <a:latin typeface="산돌고딕 M" pitchFamily="18" charset="-127"/>
                <a:ea typeface="산돌고딕 M" pitchFamily="18" charset="-127"/>
                <a:cs typeface="산돌고딕 M"/>
              </a:rPr>
              <a:t> </a:t>
            </a:r>
            <a:r>
              <a:rPr lang="ko-KR" altLang="en-US" dirty="0" smtClean="0">
                <a:latin typeface="산돌고딕 M" pitchFamily="18" charset="-127"/>
                <a:ea typeface="산돌고딕 M" pitchFamily="18" charset="-127"/>
                <a:cs typeface="산돌고딕 M"/>
              </a:rPr>
              <a:t>의 </a:t>
            </a:r>
            <a:r>
              <a:rPr lang="ko-KR" altLang="en-US" sz="1800" dirty="0" smtClean="0">
                <a:latin typeface="산돌고딕 M" pitchFamily="18" charset="-127"/>
                <a:ea typeface="산돌고딕 M" pitchFamily="18" charset="-127"/>
                <a:cs typeface="산돌고딕 M"/>
              </a:rPr>
              <a:t>정지</a:t>
            </a:r>
            <a:endParaRPr lang="en-US" altLang="ko-KR" sz="1800" dirty="0" smtClean="0">
              <a:latin typeface="산돌고딕 M" pitchFamily="18" charset="-127"/>
              <a:ea typeface="산돌고딕 M" pitchFamily="18" charset="-127"/>
              <a:cs typeface="산돌고딕 M"/>
            </a:endParaRPr>
          </a:p>
          <a:p>
            <a:pPr marL="12700">
              <a:lnSpc>
                <a:spcPct val="100000"/>
              </a:lnSpc>
            </a:pPr>
            <a:endParaRPr lang="en-US" altLang="ko-KR" sz="600" dirty="0" smtClean="0">
              <a:latin typeface="산돌고딕 M" pitchFamily="18" charset="-127"/>
              <a:ea typeface="산돌고딕 M" pitchFamily="18" charset="-127"/>
              <a:cs typeface="산돌고딕 M"/>
            </a:endParaRPr>
          </a:p>
          <a:p>
            <a:pPr marL="12700">
              <a:lnSpc>
                <a:spcPct val="100000"/>
              </a:lnSpc>
            </a:pPr>
            <a:r>
              <a:rPr lang="en-US" altLang="ko-KR" sz="1400" dirty="0" smtClean="0">
                <a:latin typeface="산돌고딕 M"/>
                <a:ea typeface="산돌고딕 M" pitchFamily="18" charset="-127"/>
                <a:cs typeface="산돌고딕 M"/>
              </a:rPr>
              <a:t>ex) /opt/apm/scouter/agent.host/stop.sh</a:t>
            </a: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755" y="2085023"/>
            <a:ext cx="5143500" cy="2026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455" y="4876799"/>
            <a:ext cx="5123800" cy="1507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19860" y="907986"/>
            <a:ext cx="9217025" cy="397032"/>
          </a:xfrm>
          <a:prstGeom prst="rect">
            <a:avLst/>
          </a:prstGeom>
          <a:noFill/>
          <a:ln w="19050" algn="ctr">
            <a:noFill/>
            <a:round/>
            <a:headEnd/>
            <a:tailEnd/>
          </a:ln>
        </p:spPr>
        <p:txBody>
          <a:bodyPr wrap="square" rtlCol="0">
            <a:spAutoFit/>
          </a:bodyPr>
          <a:lstStyle/>
          <a:p>
            <a:pPr marL="268288" indent="-268288" latinLnBrk="0">
              <a:lnSpc>
                <a:spcPct val="110000"/>
              </a:lnSpc>
              <a:spcBef>
                <a:spcPts val="1200"/>
              </a:spcBef>
              <a:buSzPct val="100000"/>
              <a:buBlip>
                <a:blip r:embed="rId4"/>
              </a:buBlip>
            </a:pPr>
            <a:r>
              <a:rPr lang="en-US" altLang="ko-KR" dirty="0" smtClean="0">
                <a:latin typeface="산돌고딕 M" panose="02030504000101010101" pitchFamily="18" charset="-127"/>
                <a:ea typeface="산돌고딕 M" panose="02030504000101010101" pitchFamily="18" charset="-127"/>
                <a:cs typeface="산돌고딕 M"/>
              </a:rPr>
              <a:t>startup.sh</a:t>
            </a:r>
            <a:r>
              <a:rPr lang="ko-KR" altLang="en-US" dirty="0" smtClean="0">
                <a:latin typeface="산돌고딕 M" panose="02030504000101010101" pitchFamily="18" charset="-127"/>
                <a:ea typeface="산돌고딕 M" panose="02030504000101010101" pitchFamily="18" charset="-127"/>
                <a:cs typeface="산돌고딕 M"/>
              </a:rPr>
              <a:t>을 통해 에이전트 호스트에 대한 시작</a:t>
            </a:r>
            <a:r>
              <a:rPr lang="en-US" altLang="ko-KR" dirty="0" smtClean="0">
                <a:latin typeface="산돌고딕 M" panose="02030504000101010101" pitchFamily="18" charset="-127"/>
                <a:ea typeface="산돌고딕 M" panose="02030504000101010101" pitchFamily="18" charset="-127"/>
                <a:cs typeface="산돌고딕 M"/>
              </a:rPr>
              <a:t>, stop.sh</a:t>
            </a:r>
            <a:r>
              <a:rPr lang="ko-KR" altLang="en-US" dirty="0" smtClean="0">
                <a:latin typeface="산돌고딕 M" panose="02030504000101010101" pitchFamily="18" charset="-127"/>
                <a:ea typeface="산돌고딕 M" panose="02030504000101010101" pitchFamily="18" charset="-127"/>
                <a:cs typeface="산돌고딕 M"/>
              </a:rPr>
              <a:t>를 통해 중지 명령을 수행합니다</a:t>
            </a:r>
            <a:r>
              <a:rPr lang="en-US" altLang="ko-KR" dirty="0" smtClean="0">
                <a:latin typeface="산돌고딕 M" panose="02030504000101010101" pitchFamily="18" charset="-127"/>
                <a:ea typeface="산돌고딕 M" panose="02030504000101010101" pitchFamily="18" charset="-127"/>
                <a:cs typeface="산돌고딕 M"/>
              </a:rPr>
              <a:t>.</a:t>
            </a:r>
            <a:endParaRPr lang="ko-KR" altLang="en-US" dirty="0">
              <a:latin typeface="산돌고딕 M" panose="02030504000101010101" pitchFamily="18" charset="-127"/>
              <a:ea typeface="산돌고딕 M" panose="02030504000101010101" pitchFamily="18" charset="-127"/>
              <a:cs typeface="산돌고딕 M"/>
            </a:endParaRPr>
          </a:p>
        </p:txBody>
      </p:sp>
    </p:spTree>
    <p:extLst>
      <p:ext uri="{BB962C8B-B14F-4D97-AF65-F5344CB8AC3E}">
        <p14:creationId xmlns:p14="http://schemas.microsoft.com/office/powerpoint/2010/main" val="20240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9402" y="136271"/>
            <a:ext cx="9207195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altLang="ko-KR" dirty="0">
                <a:ea typeface="산돌고딕 M" pitchFamily="18" charset="-127"/>
              </a:rPr>
              <a:t>Scouter Agent Installation ( host )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150495" algn="ctr">
              <a:lnSpc>
                <a:spcPts val="894"/>
              </a:lnSpc>
            </a:pPr>
            <a:fld id="{81D60167-4931-47E6-BA6A-407CBD079E47}" type="slidenum">
              <a:rPr dirty="0"/>
              <a:t>22</a:t>
            </a:fld>
            <a:endParaRPr dirty="0"/>
          </a:p>
          <a:p>
            <a:pPr marL="12700">
              <a:lnSpc>
                <a:spcPts val="900"/>
              </a:lnSpc>
            </a:pPr>
            <a:r>
              <a:rPr sz="800" b="1" dirty="0">
                <a:solidFill>
                  <a:srgbClr val="FF0000"/>
                </a:solidFill>
                <a:latin typeface="Calibri"/>
                <a:cs typeface="Calibri"/>
              </a:rPr>
              <a:t>- Internal Use </a:t>
            </a:r>
            <a:r>
              <a:rPr sz="800" b="1" spc="-5" dirty="0">
                <a:solidFill>
                  <a:srgbClr val="FF0000"/>
                </a:solidFill>
                <a:latin typeface="Calibri"/>
                <a:cs typeface="Calibri"/>
              </a:rPr>
              <a:t>Only</a:t>
            </a:r>
            <a:r>
              <a:rPr sz="800" b="1" spc="-1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800" b="1" dirty="0">
                <a:solidFill>
                  <a:srgbClr val="FF0000"/>
                </a:solidFill>
                <a:latin typeface="Calibri"/>
                <a:cs typeface="Calibri"/>
              </a:rPr>
              <a:t>-</a:t>
            </a:r>
            <a:endParaRPr sz="800" dirty="0">
              <a:latin typeface="Calibri"/>
              <a:cs typeface="Calibri"/>
            </a:endParaRPr>
          </a:p>
        </p:txBody>
      </p:sp>
      <p:sp>
        <p:nvSpPr>
          <p:cNvPr id="14" name="object 4"/>
          <p:cNvSpPr txBox="1"/>
          <p:nvPr/>
        </p:nvSpPr>
        <p:spPr>
          <a:xfrm>
            <a:off x="619455" y="1447800"/>
            <a:ext cx="4179094" cy="5847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altLang="ko-KR" sz="1800" dirty="0" smtClean="0">
                <a:latin typeface="산돌고딕 M" pitchFamily="18" charset="-127"/>
                <a:ea typeface="산돌고딕 M" pitchFamily="18" charset="-127"/>
                <a:cs typeface="산돌고딕 M"/>
              </a:rPr>
              <a:t>1. </a:t>
            </a:r>
            <a:r>
              <a:rPr lang="en-US" altLang="ko-KR" dirty="0" smtClean="0">
                <a:latin typeface="산돌고딕 M" pitchFamily="18" charset="-127"/>
                <a:ea typeface="산돌고딕 M" pitchFamily="18" charset="-127"/>
                <a:cs typeface="산돌고딕 M"/>
              </a:rPr>
              <a:t>agent-$yyyymmdd.log</a:t>
            </a:r>
            <a:endParaRPr lang="en-US" altLang="ko-KR" sz="1800" dirty="0" smtClean="0">
              <a:latin typeface="산돌고딕 M" pitchFamily="18" charset="-127"/>
              <a:ea typeface="산돌고딕 M" pitchFamily="18" charset="-127"/>
              <a:cs typeface="산돌고딕 M"/>
            </a:endParaRPr>
          </a:p>
          <a:p>
            <a:pPr marL="12700">
              <a:lnSpc>
                <a:spcPct val="100000"/>
              </a:lnSpc>
            </a:pPr>
            <a:endParaRPr lang="en-US" altLang="ko-KR" sz="600" dirty="0" smtClean="0">
              <a:latin typeface="산돌고딕 M" pitchFamily="18" charset="-127"/>
              <a:ea typeface="산돌고딕 M" pitchFamily="18" charset="-127"/>
              <a:cs typeface="산돌고딕 M"/>
            </a:endParaRPr>
          </a:p>
          <a:p>
            <a:pPr marL="12700">
              <a:lnSpc>
                <a:spcPct val="100000"/>
              </a:lnSpc>
            </a:pPr>
            <a:r>
              <a:rPr lang="en-US" altLang="ko-KR" sz="1400" dirty="0" smtClean="0">
                <a:latin typeface="산돌고딕 M"/>
                <a:ea typeface="산돌고딕 M" pitchFamily="18" charset="-127"/>
                <a:cs typeface="산돌고딕 M"/>
              </a:rPr>
              <a:t>ex) cat agent-20160308.log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455" y="2085023"/>
            <a:ext cx="5280660" cy="2735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19860" y="907986"/>
            <a:ext cx="9217025" cy="397032"/>
          </a:xfrm>
          <a:prstGeom prst="rect">
            <a:avLst/>
          </a:prstGeom>
          <a:noFill/>
          <a:ln w="19050" algn="ctr">
            <a:noFill/>
            <a:round/>
            <a:headEnd/>
            <a:tailEnd/>
          </a:ln>
        </p:spPr>
        <p:txBody>
          <a:bodyPr wrap="square" rtlCol="0">
            <a:spAutoFit/>
          </a:bodyPr>
          <a:lstStyle/>
          <a:p>
            <a:pPr marL="268288" indent="-268288" latinLnBrk="0">
              <a:lnSpc>
                <a:spcPct val="110000"/>
              </a:lnSpc>
              <a:spcBef>
                <a:spcPts val="1200"/>
              </a:spcBef>
              <a:buSzPct val="100000"/>
              <a:buBlip>
                <a:blip r:embed="rId3"/>
              </a:buBlip>
            </a:pPr>
            <a:r>
              <a:rPr lang="ko-KR" altLang="en-US" dirty="0" smtClean="0">
                <a:latin typeface="산돌고딕 M" panose="02030504000101010101" pitchFamily="18" charset="-127"/>
                <a:ea typeface="산돌고딕 M" panose="02030504000101010101" pitchFamily="18" charset="-127"/>
                <a:cs typeface="산돌고딕 M"/>
              </a:rPr>
              <a:t>에이전트는 </a:t>
            </a:r>
            <a:r>
              <a:rPr lang="ko-KR" altLang="en-US" dirty="0" err="1" smtClean="0">
                <a:latin typeface="산돌고딕 M" panose="02030504000101010101" pitchFamily="18" charset="-127"/>
                <a:ea typeface="산돌고딕 M" panose="02030504000101010101" pitchFamily="18" charset="-127"/>
                <a:cs typeface="산돌고딕 M"/>
              </a:rPr>
              <a:t>날짜별</a:t>
            </a:r>
            <a:r>
              <a:rPr lang="ko-KR" altLang="en-US" dirty="0" smtClean="0">
                <a:latin typeface="산돌고딕 M" panose="02030504000101010101" pitchFamily="18" charset="-127"/>
                <a:ea typeface="산돌고딕 M" panose="02030504000101010101" pitchFamily="18" charset="-127"/>
                <a:cs typeface="산돌고딕 M"/>
              </a:rPr>
              <a:t> 로그 형태로 나타나며 이를 통해 기동 여부를 확인하도록 합니다</a:t>
            </a:r>
            <a:r>
              <a:rPr lang="en-US" altLang="ko-KR" dirty="0" smtClean="0">
                <a:latin typeface="산돌고딕 M" panose="02030504000101010101" pitchFamily="18" charset="-127"/>
                <a:ea typeface="산돌고딕 M" panose="02030504000101010101" pitchFamily="18" charset="-127"/>
                <a:cs typeface="산돌고딕 M"/>
              </a:rPr>
              <a:t>.</a:t>
            </a:r>
            <a:endParaRPr lang="ko-KR" altLang="en-US" dirty="0">
              <a:latin typeface="산돌고딕 M" panose="02030504000101010101" pitchFamily="18" charset="-127"/>
              <a:ea typeface="산돌고딕 M" panose="02030504000101010101" pitchFamily="18" charset="-127"/>
              <a:cs typeface="산돌고딕 M"/>
            </a:endParaRPr>
          </a:p>
        </p:txBody>
      </p:sp>
    </p:spTree>
    <p:extLst>
      <p:ext uri="{BB962C8B-B14F-4D97-AF65-F5344CB8AC3E}">
        <p14:creationId xmlns:p14="http://schemas.microsoft.com/office/powerpoint/2010/main" val="3360591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5794" y="4974401"/>
            <a:ext cx="3049398" cy="1883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직사각형 9"/>
          <p:cNvSpPr/>
          <p:nvPr/>
        </p:nvSpPr>
        <p:spPr>
          <a:xfrm>
            <a:off x="0" y="2133600"/>
            <a:ext cx="9905192" cy="136815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100000"/>
                </a:schemeClr>
              </a:gs>
              <a:gs pos="50000">
                <a:schemeClr val="tx2">
                  <a:lumMod val="90000"/>
                  <a:lumOff val="10000"/>
                </a:schemeClr>
              </a:gs>
              <a:gs pos="100000">
                <a:schemeClr val="tx2">
                  <a:lumMod val="80000"/>
                  <a:lumOff val="2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산돌고딕 M" pitchFamily="18" charset="-127"/>
              <a:ea typeface="산돌고딕 M" pitchFamily="18" charset="-127"/>
            </a:endParaRP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0" y="2205609"/>
            <a:ext cx="9906000" cy="1236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3600" b="1" dirty="0" smtClean="0">
                <a:solidFill>
                  <a:schemeClr val="bg1"/>
                </a:solidFill>
                <a:latin typeface="산돌고딕 M"/>
                <a:ea typeface="산돌고딕 M" pitchFamily="18" charset="-127"/>
                <a:cs typeface="산돌고딕 M"/>
              </a:rPr>
              <a:t>Scouter Agent Java (</a:t>
            </a:r>
            <a:r>
              <a:rPr lang="en-US" altLang="ko-KR" sz="3600" b="1" dirty="0" err="1" smtClean="0">
                <a:solidFill>
                  <a:schemeClr val="bg1"/>
                </a:solidFill>
                <a:latin typeface="산돌고딕 M"/>
                <a:ea typeface="산돌고딕 M" pitchFamily="18" charset="-127"/>
                <a:cs typeface="산돌고딕 M"/>
              </a:rPr>
              <a:t>JBoss</a:t>
            </a:r>
            <a:r>
              <a:rPr lang="en-US" altLang="ko-KR" sz="3600" b="1" dirty="0" smtClean="0">
                <a:solidFill>
                  <a:schemeClr val="bg1"/>
                </a:solidFill>
                <a:latin typeface="산돌고딕 M"/>
                <a:ea typeface="산돌고딕 M" pitchFamily="18" charset="-127"/>
                <a:cs typeface="산돌고딕 M"/>
              </a:rPr>
              <a:t>) Configuration</a:t>
            </a:r>
            <a:endParaRPr lang="en-US" altLang="ko-KR" sz="3600" b="1" kern="0" dirty="0">
              <a:solidFill>
                <a:schemeClr val="bg1"/>
              </a:solidFill>
              <a:latin typeface="산돌고딕 M" pitchFamily="18" charset="-127"/>
              <a:ea typeface="산돌고딕 M" pitchFamily="18" charset="-127"/>
              <a:cs typeface="Calibri" pitchFamily="34" charset="0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1748" y="188640"/>
            <a:ext cx="3080792" cy="727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335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9402" y="136271"/>
            <a:ext cx="9207195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altLang="ko-KR" dirty="0">
                <a:ea typeface="산돌고딕 M" pitchFamily="18" charset="-127"/>
              </a:rPr>
              <a:t>Scouter Agent Installation ( </a:t>
            </a:r>
            <a:r>
              <a:rPr lang="en-US" altLang="ko-KR" dirty="0" smtClean="0">
                <a:ea typeface="산돌고딕 M" pitchFamily="18" charset="-127"/>
              </a:rPr>
              <a:t>java ) - </a:t>
            </a:r>
            <a:r>
              <a:rPr lang="en-US" altLang="ko-KR" dirty="0" err="1" smtClean="0">
                <a:ea typeface="산돌고딕 M" pitchFamily="18" charset="-127"/>
              </a:rPr>
              <a:t>JBoss</a:t>
            </a:r>
            <a:r>
              <a:rPr lang="en-US" altLang="ko-KR" dirty="0" smtClean="0">
                <a:ea typeface="산돌고딕 M" pitchFamily="18" charset="-127"/>
              </a:rPr>
              <a:t> Configuration</a:t>
            </a:r>
            <a:endParaRPr lang="en-US" altLang="ko-KR" dirty="0">
              <a:ea typeface="산돌고딕 M" pitchFamily="18" charset="-127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150495" algn="ctr">
              <a:lnSpc>
                <a:spcPts val="894"/>
              </a:lnSpc>
            </a:pPr>
            <a:fld id="{81D60167-4931-47E6-BA6A-407CBD079E47}" type="slidenum">
              <a:rPr dirty="0"/>
              <a:t>24</a:t>
            </a:fld>
            <a:endParaRPr dirty="0"/>
          </a:p>
          <a:p>
            <a:pPr marL="12700">
              <a:lnSpc>
                <a:spcPts val="900"/>
              </a:lnSpc>
            </a:pPr>
            <a:r>
              <a:rPr sz="800" b="1" dirty="0">
                <a:solidFill>
                  <a:srgbClr val="FF0000"/>
                </a:solidFill>
                <a:latin typeface="Calibri"/>
                <a:cs typeface="Calibri"/>
              </a:rPr>
              <a:t>- Internal Use </a:t>
            </a:r>
            <a:r>
              <a:rPr sz="800" b="1" spc="-5" dirty="0">
                <a:solidFill>
                  <a:srgbClr val="FF0000"/>
                </a:solidFill>
                <a:latin typeface="Calibri"/>
                <a:cs typeface="Calibri"/>
              </a:rPr>
              <a:t>Only</a:t>
            </a:r>
            <a:r>
              <a:rPr sz="800" b="1" spc="-1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800" b="1" dirty="0">
                <a:solidFill>
                  <a:srgbClr val="FF0000"/>
                </a:solidFill>
                <a:latin typeface="Calibri"/>
                <a:cs typeface="Calibri"/>
              </a:rPr>
              <a:t>-</a:t>
            </a:r>
            <a:endParaRPr sz="800" dirty="0">
              <a:latin typeface="Calibri"/>
              <a:cs typeface="Calibri"/>
            </a:endParaRPr>
          </a:p>
        </p:txBody>
      </p:sp>
      <p:sp>
        <p:nvSpPr>
          <p:cNvPr id="14" name="object 4"/>
          <p:cNvSpPr txBox="1"/>
          <p:nvPr/>
        </p:nvSpPr>
        <p:spPr>
          <a:xfrm>
            <a:off x="619454" y="1447800"/>
            <a:ext cx="6162345" cy="5847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altLang="ko-KR" sz="1800" dirty="0" smtClean="0">
                <a:latin typeface="산돌고딕 M" pitchFamily="18" charset="-127"/>
                <a:ea typeface="산돌고딕 M" pitchFamily="18" charset="-127"/>
                <a:cs typeface="산돌고딕 M"/>
              </a:rPr>
              <a:t>1. </a:t>
            </a:r>
            <a:r>
              <a:rPr lang="en-US" altLang="ko-KR" sz="1800" dirty="0" err="1" smtClean="0">
                <a:latin typeface="산돌고딕 M" pitchFamily="18" charset="-127"/>
                <a:ea typeface="산돌고딕 M" pitchFamily="18" charset="-127"/>
                <a:cs typeface="산돌고딕 M"/>
              </a:rPr>
              <a:t>conf</a:t>
            </a:r>
            <a:r>
              <a:rPr lang="en-US" altLang="ko-KR" sz="1800" dirty="0" smtClean="0">
                <a:latin typeface="산돌고딕 M" pitchFamily="18" charset="-127"/>
                <a:ea typeface="산돌고딕 M" pitchFamily="18" charset="-127"/>
                <a:cs typeface="산돌고딕 M"/>
              </a:rPr>
              <a:t> </a:t>
            </a:r>
            <a:r>
              <a:rPr lang="ko-KR" altLang="en-US" sz="1800" dirty="0" smtClean="0">
                <a:latin typeface="산돌고딕 M" pitchFamily="18" charset="-127"/>
                <a:ea typeface="산돌고딕 M" pitchFamily="18" charset="-127"/>
                <a:cs typeface="산돌고딕 M"/>
              </a:rPr>
              <a:t>파일 </a:t>
            </a:r>
            <a:r>
              <a:rPr lang="ko-KR" altLang="en-US" dirty="0" smtClean="0">
                <a:latin typeface="산돌고딕 M" pitchFamily="18" charset="-127"/>
                <a:ea typeface="산돌고딕 M" pitchFamily="18" charset="-127"/>
                <a:cs typeface="산돌고딕 M"/>
              </a:rPr>
              <a:t>생성</a:t>
            </a:r>
            <a:endParaRPr lang="en-US" altLang="ko-KR" sz="1800" dirty="0" smtClean="0">
              <a:latin typeface="산돌고딕 M" pitchFamily="18" charset="-127"/>
              <a:ea typeface="산돌고딕 M" pitchFamily="18" charset="-127"/>
              <a:cs typeface="산돌고딕 M"/>
            </a:endParaRPr>
          </a:p>
          <a:p>
            <a:pPr marL="12700">
              <a:lnSpc>
                <a:spcPct val="100000"/>
              </a:lnSpc>
            </a:pPr>
            <a:endParaRPr lang="en-US" altLang="ko-KR" sz="600" dirty="0" smtClean="0">
              <a:latin typeface="산돌고딕 M" pitchFamily="18" charset="-127"/>
              <a:ea typeface="산돌고딕 M" pitchFamily="18" charset="-127"/>
              <a:cs typeface="산돌고딕 M"/>
            </a:endParaRPr>
          </a:p>
          <a:p>
            <a:pPr marL="12700">
              <a:lnSpc>
                <a:spcPct val="100000"/>
              </a:lnSpc>
            </a:pPr>
            <a:r>
              <a:rPr lang="en-US" altLang="ko-KR" sz="1400" dirty="0" smtClean="0">
                <a:latin typeface="산돌고딕 M"/>
                <a:ea typeface="산돌고딕 M" pitchFamily="18" charset="-127"/>
                <a:cs typeface="산돌고딕 M"/>
              </a:rPr>
              <a:t>ex) /opt/</a:t>
            </a:r>
            <a:r>
              <a:rPr lang="en-US" altLang="ko-KR" sz="1400" dirty="0" err="1" smtClean="0">
                <a:latin typeface="산돌고딕 M"/>
                <a:ea typeface="산돌고딕 M" pitchFamily="18" charset="-127"/>
                <a:cs typeface="산돌고딕 M"/>
              </a:rPr>
              <a:t>apm</a:t>
            </a:r>
            <a:r>
              <a:rPr lang="en-US" altLang="ko-KR" sz="1400" dirty="0" smtClean="0">
                <a:latin typeface="산돌고딕 M"/>
                <a:ea typeface="산돌고딕 M" pitchFamily="18" charset="-127"/>
                <a:cs typeface="산돌고딕 M"/>
              </a:rPr>
              <a:t>/scouter/agent.java/</a:t>
            </a:r>
            <a:r>
              <a:rPr lang="en-US" altLang="ko-KR" sz="1400" dirty="0" err="1" smtClean="0">
                <a:latin typeface="산돌고딕 M"/>
                <a:ea typeface="산돌고딕 M" pitchFamily="18" charset="-127"/>
                <a:cs typeface="산돌고딕 M"/>
              </a:rPr>
              <a:t>conf</a:t>
            </a:r>
            <a:r>
              <a:rPr lang="en-US" altLang="ko-KR" sz="1400" dirty="0" smtClean="0">
                <a:latin typeface="산돌고딕 M"/>
                <a:ea typeface="산돌고딕 M" pitchFamily="18" charset="-127"/>
                <a:cs typeface="산돌고딕 M"/>
              </a:rPr>
              <a:t>/jboss_standalone_ha_11_143.conf</a:t>
            </a:r>
          </a:p>
        </p:txBody>
      </p:sp>
      <p:sp>
        <p:nvSpPr>
          <p:cNvPr id="11" name="object 5"/>
          <p:cNvSpPr txBox="1"/>
          <p:nvPr/>
        </p:nvSpPr>
        <p:spPr>
          <a:xfrm>
            <a:off x="619453" y="2085023"/>
            <a:ext cx="3700155" cy="2249435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72000" tIns="108000" rIns="0" bIns="108000" rtlCol="0">
            <a:spAutoFit/>
          </a:bodyPr>
          <a:lstStyle/>
          <a:p>
            <a:pPr marL="74930">
              <a:lnSpc>
                <a:spcPct val="100000"/>
              </a:lnSpc>
            </a:pPr>
            <a:r>
              <a:rPr lang="en-US" altLang="ko-KR" sz="1100" dirty="0" smtClean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# Scouter Server IP Address (Default : 127.0.0.1)</a:t>
            </a:r>
          </a:p>
          <a:p>
            <a:pPr marL="74930">
              <a:lnSpc>
                <a:spcPct val="100000"/>
              </a:lnSpc>
            </a:pPr>
            <a:r>
              <a:rPr lang="en-US" altLang="ko-KR" sz="1100" dirty="0" err="1" smtClean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net_collector_ip</a:t>
            </a:r>
            <a:r>
              <a:rPr lang="en-US" altLang="ko-KR" sz="1100" dirty="0" smtClean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=192.168.0.147</a:t>
            </a:r>
          </a:p>
          <a:p>
            <a:pPr marL="74930">
              <a:lnSpc>
                <a:spcPct val="100000"/>
              </a:lnSpc>
            </a:pPr>
            <a:endParaRPr lang="en-US" altLang="ko-KR" sz="1100" dirty="0" smtClean="0">
              <a:solidFill>
                <a:schemeClr val="bg1"/>
              </a:solidFill>
              <a:latin typeface="산돌고딕 M" pitchFamily="18" charset="-127"/>
              <a:ea typeface="산돌고딕 M" pitchFamily="18" charset="-127"/>
            </a:endParaRPr>
          </a:p>
          <a:p>
            <a:pPr marL="74930">
              <a:lnSpc>
                <a:spcPct val="100000"/>
              </a:lnSpc>
            </a:pPr>
            <a:r>
              <a:rPr lang="en-US" altLang="ko-KR" sz="1100" dirty="0" smtClean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# Scouter Server Port (Default : 6100)</a:t>
            </a:r>
          </a:p>
          <a:p>
            <a:pPr marL="74930">
              <a:lnSpc>
                <a:spcPct val="100000"/>
              </a:lnSpc>
            </a:pPr>
            <a:r>
              <a:rPr lang="en-US" altLang="ko-KR" sz="1100" dirty="0" err="1" smtClean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net_collector_udp_port</a:t>
            </a:r>
            <a:r>
              <a:rPr lang="en-US" altLang="ko-KR" sz="1100" dirty="0" smtClean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=6100</a:t>
            </a:r>
          </a:p>
          <a:p>
            <a:pPr marL="74930">
              <a:lnSpc>
                <a:spcPct val="100000"/>
              </a:lnSpc>
            </a:pPr>
            <a:r>
              <a:rPr lang="en-US" altLang="ko-KR" sz="1100" dirty="0" err="1" smtClean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net_collector_tcp_port</a:t>
            </a:r>
            <a:r>
              <a:rPr lang="en-US" altLang="ko-KR" sz="1100" dirty="0" smtClean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=6100</a:t>
            </a:r>
          </a:p>
          <a:p>
            <a:pPr marL="74930">
              <a:lnSpc>
                <a:spcPct val="100000"/>
              </a:lnSpc>
            </a:pPr>
            <a:endParaRPr lang="en-US" altLang="ko-KR" sz="1100" dirty="0" smtClean="0">
              <a:solidFill>
                <a:schemeClr val="bg1"/>
              </a:solidFill>
              <a:latin typeface="산돌고딕 M" pitchFamily="18" charset="-127"/>
              <a:ea typeface="산돌고딕 M" pitchFamily="18" charset="-127"/>
            </a:endParaRPr>
          </a:p>
          <a:p>
            <a:pPr marL="74930">
              <a:lnSpc>
                <a:spcPct val="100000"/>
              </a:lnSpc>
            </a:pPr>
            <a:r>
              <a:rPr lang="en-US" altLang="ko-KR" sz="1100" dirty="0" smtClean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# Scouter Name(Default : tomcat1)</a:t>
            </a:r>
          </a:p>
          <a:p>
            <a:pPr marL="74930">
              <a:lnSpc>
                <a:spcPct val="100000"/>
              </a:lnSpc>
            </a:pPr>
            <a:r>
              <a:rPr lang="en-US" altLang="ko-KR" sz="1100" dirty="0" err="1" smtClean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obj_name</a:t>
            </a:r>
            <a:r>
              <a:rPr lang="en-US" altLang="ko-KR" sz="1100" dirty="0" smtClean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=jboss_standalone_ha_11_143</a:t>
            </a:r>
          </a:p>
          <a:p>
            <a:pPr marL="74930">
              <a:lnSpc>
                <a:spcPct val="100000"/>
              </a:lnSpc>
            </a:pPr>
            <a:endParaRPr lang="en-US" altLang="ko-KR" sz="1100" dirty="0" smtClean="0">
              <a:solidFill>
                <a:schemeClr val="bg1"/>
              </a:solidFill>
              <a:latin typeface="산돌고딕 M" pitchFamily="18" charset="-127"/>
              <a:ea typeface="산돌고딕 M" pitchFamily="18" charset="-127"/>
            </a:endParaRPr>
          </a:p>
          <a:p>
            <a:pPr marL="74930">
              <a:lnSpc>
                <a:spcPct val="100000"/>
              </a:lnSpc>
            </a:pPr>
            <a:r>
              <a:rPr lang="en-US" altLang="ko-KR" sz="1100" dirty="0" err="1" smtClean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trace_interservice_enabled</a:t>
            </a:r>
            <a:r>
              <a:rPr lang="en-US" altLang="ko-KR" sz="1100" dirty="0" smtClean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=true</a:t>
            </a:r>
          </a:p>
          <a:p>
            <a:pPr marL="74930">
              <a:lnSpc>
                <a:spcPct val="100000"/>
              </a:lnSpc>
            </a:pPr>
            <a:r>
              <a:rPr lang="en-US" altLang="ko-KR" sz="1100" dirty="0" smtClean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hook_method_patterns=org.mybatis.jpetstore.*.*</a:t>
            </a:r>
          </a:p>
        </p:txBody>
      </p:sp>
      <p:graphicFrame>
        <p:nvGraphicFramePr>
          <p:cNvPr id="10" name="표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1594285"/>
              </p:ext>
            </p:extLst>
          </p:nvPr>
        </p:nvGraphicFramePr>
        <p:xfrm>
          <a:off x="4495801" y="2090009"/>
          <a:ext cx="5105400" cy="428042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76399"/>
                <a:gridCol w="685800"/>
                <a:gridCol w="2743201"/>
              </a:tblGrid>
              <a:tr h="37393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</a:rPr>
                        <a:t>설정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산돌고딕 M" pitchFamily="18" charset="-127"/>
                        <a:ea typeface="산돌고딕 M" pitchFamily="18" charset="-127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</a:rPr>
                        <a:t>기본값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산돌고딕 M" pitchFamily="18" charset="-127"/>
                        <a:ea typeface="산돌고딕 M" pitchFamily="18" charset="-127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</a:rPr>
                        <a:t>설명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산돌고딕 M" pitchFamily="18" charset="-127"/>
                        <a:ea typeface="산돌고딕 M" pitchFamily="18" charset="-127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336542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b="0" dirty="0" err="1" smtClean="0">
                          <a:solidFill>
                            <a:schemeClr val="tx1"/>
                          </a:solidFill>
                          <a:latin typeface="산돌고딕 M" pitchFamily="18" charset="-127"/>
                          <a:ea typeface="산돌고딕 M" pitchFamily="18" charset="-127"/>
                        </a:rPr>
                        <a:t>net_collector_ip</a:t>
                      </a:r>
                      <a:endParaRPr lang="ko-KR" altLang="en-US" sz="1000" b="0" dirty="0">
                        <a:solidFill>
                          <a:schemeClr val="tx1"/>
                        </a:solidFill>
                        <a:latin typeface="산돌고딕 M" pitchFamily="18" charset="-127"/>
                        <a:ea typeface="산돌고딕 M" pitchFamily="18" charset="-127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0" dirty="0" smtClean="0">
                          <a:solidFill>
                            <a:schemeClr val="tx1"/>
                          </a:solidFill>
                          <a:latin typeface="산돌고딕 M" pitchFamily="18" charset="-127"/>
                          <a:ea typeface="산돌고딕 M" pitchFamily="18" charset="-127"/>
                        </a:rPr>
                        <a:t>127.0.0.1</a:t>
                      </a:r>
                      <a:endParaRPr lang="ko-KR" altLang="en-US" sz="1000" b="0" dirty="0">
                        <a:solidFill>
                          <a:schemeClr val="tx1"/>
                        </a:solidFill>
                        <a:latin typeface="산돌고딕 M" pitchFamily="18" charset="-127"/>
                        <a:ea typeface="산돌고딕 M" pitchFamily="18" charset="-127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b="0" dirty="0" smtClean="0">
                          <a:solidFill>
                            <a:schemeClr val="tx1"/>
                          </a:solidFill>
                          <a:latin typeface="산돌고딕 M" pitchFamily="18" charset="-127"/>
                          <a:ea typeface="산돌고딕 M" pitchFamily="18" charset="-127"/>
                        </a:rPr>
                        <a:t>Data</a:t>
                      </a:r>
                      <a:r>
                        <a:rPr lang="en-US" altLang="ko-KR" sz="1000" b="0" baseline="0" dirty="0" smtClean="0">
                          <a:solidFill>
                            <a:schemeClr val="tx1"/>
                          </a:solidFill>
                          <a:latin typeface="산돌고딕 M" pitchFamily="18" charset="-127"/>
                          <a:ea typeface="산돌고딕 M" pitchFamily="18" charset="-127"/>
                        </a:rPr>
                        <a:t> </a:t>
                      </a:r>
                      <a:r>
                        <a:rPr lang="ko-KR" altLang="en-US" sz="1000" b="0" dirty="0" smtClean="0">
                          <a:solidFill>
                            <a:schemeClr val="tx1"/>
                          </a:solidFill>
                          <a:latin typeface="산돌고딕 M" pitchFamily="18" charset="-127"/>
                          <a:ea typeface="산돌고딕 M" pitchFamily="18" charset="-127"/>
                        </a:rPr>
                        <a:t>수집</a:t>
                      </a:r>
                      <a:r>
                        <a:rPr lang="en-US" altLang="ko-KR" sz="1000" b="0" dirty="0" smtClean="0">
                          <a:solidFill>
                            <a:schemeClr val="tx1"/>
                          </a:solidFill>
                          <a:latin typeface="산돌고딕 M" pitchFamily="18" charset="-127"/>
                          <a:ea typeface="산돌고딕 M" pitchFamily="18" charset="-127"/>
                        </a:rPr>
                        <a:t> (</a:t>
                      </a:r>
                      <a:r>
                        <a:rPr lang="en-US" altLang="ko-KR" sz="1000" b="0" baseline="0" dirty="0" smtClean="0">
                          <a:solidFill>
                            <a:schemeClr val="tx1"/>
                          </a:solidFill>
                          <a:latin typeface="산돌고딕 M" pitchFamily="18" charset="-127"/>
                          <a:ea typeface="산돌고딕 M" pitchFamily="18" charset="-127"/>
                        </a:rPr>
                        <a:t> Collector  &amp; Server ) </a:t>
                      </a:r>
                      <a:r>
                        <a:rPr lang="ko-KR" altLang="en-US" sz="1000" b="0" baseline="0" dirty="0" smtClean="0">
                          <a:solidFill>
                            <a:schemeClr val="tx1"/>
                          </a:solidFill>
                          <a:latin typeface="산돌고딕 M" pitchFamily="18" charset="-127"/>
                          <a:ea typeface="산돌고딕 M" pitchFamily="18" charset="-127"/>
                        </a:rPr>
                        <a:t>서버 </a:t>
                      </a:r>
                      <a:r>
                        <a:rPr lang="en-US" altLang="ko-KR" sz="1000" b="0" baseline="0" dirty="0" smtClean="0">
                          <a:solidFill>
                            <a:schemeClr val="tx1"/>
                          </a:solidFill>
                          <a:latin typeface="산돌고딕 M" pitchFamily="18" charset="-127"/>
                          <a:ea typeface="산돌고딕 M" pitchFamily="18" charset="-127"/>
                        </a:rPr>
                        <a:t>IP Address</a:t>
                      </a:r>
                      <a:endParaRPr lang="ko-KR" altLang="en-US" sz="1000" b="0" dirty="0">
                        <a:solidFill>
                          <a:schemeClr val="tx1"/>
                        </a:solidFill>
                        <a:latin typeface="산돌고딕 M" pitchFamily="18" charset="-127"/>
                        <a:ea typeface="산돌고딕 M" pitchFamily="18" charset="-127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542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b="0" dirty="0" err="1" smtClean="0">
                          <a:solidFill>
                            <a:schemeClr val="tx1"/>
                          </a:solidFill>
                          <a:latin typeface="산돌고딕 M" pitchFamily="18" charset="-127"/>
                          <a:ea typeface="산돌고딕 M" pitchFamily="18" charset="-127"/>
                        </a:rPr>
                        <a:t>net_collector_tcp_port</a:t>
                      </a:r>
                      <a:endParaRPr lang="ko-KR" altLang="en-US" sz="1000" b="0" dirty="0">
                        <a:solidFill>
                          <a:schemeClr val="tx1"/>
                        </a:solidFill>
                        <a:latin typeface="산돌고딕 M" pitchFamily="18" charset="-127"/>
                        <a:ea typeface="산돌고딕 M" pitchFamily="18" charset="-127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0" dirty="0" smtClean="0">
                          <a:solidFill>
                            <a:schemeClr val="tx1"/>
                          </a:solidFill>
                          <a:latin typeface="산돌고딕 M" pitchFamily="18" charset="-127"/>
                          <a:ea typeface="산돌고딕 M" pitchFamily="18" charset="-127"/>
                        </a:rPr>
                        <a:t>6100</a:t>
                      </a:r>
                      <a:endParaRPr lang="ko-KR" altLang="en-US" sz="1000" b="0" dirty="0">
                        <a:solidFill>
                          <a:schemeClr val="tx1"/>
                        </a:solidFill>
                        <a:latin typeface="산돌고딕 M" pitchFamily="18" charset="-127"/>
                        <a:ea typeface="산돌고딕 M" pitchFamily="18" charset="-127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b="0" dirty="0" smtClean="0">
                          <a:solidFill>
                            <a:schemeClr val="tx1"/>
                          </a:solidFill>
                          <a:latin typeface="산돌고딕 M" pitchFamily="18" charset="-127"/>
                          <a:ea typeface="산돌고딕 M" pitchFamily="18" charset="-127"/>
                        </a:rPr>
                        <a:t>Data</a:t>
                      </a:r>
                      <a:r>
                        <a:rPr lang="en-US" altLang="ko-KR" sz="1000" b="0" baseline="0" dirty="0" smtClean="0">
                          <a:solidFill>
                            <a:schemeClr val="tx1"/>
                          </a:solidFill>
                          <a:latin typeface="산돌고딕 M" pitchFamily="18" charset="-127"/>
                          <a:ea typeface="산돌고딕 M" pitchFamily="18" charset="-127"/>
                        </a:rPr>
                        <a:t> </a:t>
                      </a:r>
                      <a:r>
                        <a:rPr lang="ko-KR" altLang="en-US" sz="1000" b="0" dirty="0" smtClean="0">
                          <a:solidFill>
                            <a:schemeClr val="tx1"/>
                          </a:solidFill>
                          <a:latin typeface="산돌고딕 M" pitchFamily="18" charset="-127"/>
                          <a:ea typeface="산돌고딕 M" pitchFamily="18" charset="-127"/>
                        </a:rPr>
                        <a:t>수집</a:t>
                      </a:r>
                      <a:r>
                        <a:rPr lang="en-US" altLang="ko-KR" sz="1000" b="0" dirty="0" smtClean="0">
                          <a:solidFill>
                            <a:schemeClr val="tx1"/>
                          </a:solidFill>
                          <a:latin typeface="산돌고딕 M" pitchFamily="18" charset="-127"/>
                          <a:ea typeface="산돌고딕 M" pitchFamily="18" charset="-127"/>
                        </a:rPr>
                        <a:t> (</a:t>
                      </a:r>
                      <a:r>
                        <a:rPr lang="en-US" altLang="ko-KR" sz="1000" b="0" baseline="0" dirty="0" smtClean="0">
                          <a:solidFill>
                            <a:schemeClr val="tx1"/>
                          </a:solidFill>
                          <a:latin typeface="산돌고딕 M" pitchFamily="18" charset="-127"/>
                          <a:ea typeface="산돌고딕 M" pitchFamily="18" charset="-127"/>
                        </a:rPr>
                        <a:t> Collector  &amp; Server ) </a:t>
                      </a:r>
                      <a:r>
                        <a:rPr lang="ko-KR" altLang="en-US" sz="1000" b="0" baseline="0" dirty="0" smtClean="0">
                          <a:solidFill>
                            <a:schemeClr val="tx1"/>
                          </a:solidFill>
                          <a:latin typeface="산돌고딕 M" pitchFamily="18" charset="-127"/>
                          <a:ea typeface="산돌고딕 M" pitchFamily="18" charset="-127"/>
                        </a:rPr>
                        <a:t>서버 </a:t>
                      </a:r>
                      <a:r>
                        <a:rPr lang="en-US" altLang="ko-KR" sz="1000" b="0" baseline="0" dirty="0" smtClean="0">
                          <a:solidFill>
                            <a:schemeClr val="tx1"/>
                          </a:solidFill>
                          <a:latin typeface="산돌고딕 M" pitchFamily="18" charset="-127"/>
                          <a:ea typeface="산돌고딕 M" pitchFamily="18" charset="-127"/>
                        </a:rPr>
                        <a:t>TCP Port</a:t>
                      </a:r>
                      <a:endParaRPr lang="ko-KR" altLang="en-US" sz="1000" b="0" dirty="0">
                        <a:solidFill>
                          <a:schemeClr val="tx1"/>
                        </a:solidFill>
                        <a:latin typeface="산돌고딕 M" pitchFamily="18" charset="-127"/>
                        <a:ea typeface="산돌고딕 M" pitchFamily="18" charset="-127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542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b="0" dirty="0" err="1" smtClean="0">
                          <a:solidFill>
                            <a:schemeClr val="tx1"/>
                          </a:solidFill>
                          <a:latin typeface="산돌고딕 M" pitchFamily="18" charset="-127"/>
                          <a:ea typeface="산돌고딕 M" pitchFamily="18" charset="-127"/>
                        </a:rPr>
                        <a:t>net_collector_tcp_port</a:t>
                      </a:r>
                      <a:endParaRPr lang="ko-KR" altLang="en-US" sz="1000" b="0" dirty="0">
                        <a:solidFill>
                          <a:schemeClr val="tx1"/>
                        </a:solidFill>
                        <a:latin typeface="산돌고딕 M" pitchFamily="18" charset="-127"/>
                        <a:ea typeface="산돌고딕 M" pitchFamily="18" charset="-127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0" dirty="0" smtClean="0">
                          <a:solidFill>
                            <a:schemeClr val="tx1"/>
                          </a:solidFill>
                          <a:latin typeface="산돌고딕 M" pitchFamily="18" charset="-127"/>
                          <a:ea typeface="산돌고딕 M" pitchFamily="18" charset="-127"/>
                        </a:rPr>
                        <a:t>6100</a:t>
                      </a:r>
                      <a:endParaRPr lang="ko-KR" altLang="en-US" sz="1000" b="0" dirty="0">
                        <a:solidFill>
                          <a:schemeClr val="tx1"/>
                        </a:solidFill>
                        <a:latin typeface="산돌고딕 M" pitchFamily="18" charset="-127"/>
                        <a:ea typeface="산돌고딕 M" pitchFamily="18" charset="-127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b="0" dirty="0" smtClean="0">
                          <a:solidFill>
                            <a:schemeClr val="tx1"/>
                          </a:solidFill>
                          <a:latin typeface="산돌고딕 M" pitchFamily="18" charset="-127"/>
                          <a:ea typeface="산돌고딕 M" pitchFamily="18" charset="-127"/>
                        </a:rPr>
                        <a:t>Data</a:t>
                      </a:r>
                      <a:r>
                        <a:rPr lang="en-US" altLang="ko-KR" sz="1000" b="0" baseline="0" dirty="0" smtClean="0">
                          <a:solidFill>
                            <a:schemeClr val="tx1"/>
                          </a:solidFill>
                          <a:latin typeface="산돌고딕 M" pitchFamily="18" charset="-127"/>
                          <a:ea typeface="산돌고딕 M" pitchFamily="18" charset="-127"/>
                        </a:rPr>
                        <a:t> </a:t>
                      </a:r>
                      <a:r>
                        <a:rPr lang="ko-KR" altLang="en-US" sz="1000" b="0" dirty="0" smtClean="0">
                          <a:solidFill>
                            <a:schemeClr val="tx1"/>
                          </a:solidFill>
                          <a:latin typeface="산돌고딕 M" pitchFamily="18" charset="-127"/>
                          <a:ea typeface="산돌고딕 M" pitchFamily="18" charset="-127"/>
                        </a:rPr>
                        <a:t>수집</a:t>
                      </a:r>
                      <a:r>
                        <a:rPr lang="en-US" altLang="ko-KR" sz="1000" b="0" dirty="0" smtClean="0">
                          <a:solidFill>
                            <a:schemeClr val="tx1"/>
                          </a:solidFill>
                          <a:latin typeface="산돌고딕 M" pitchFamily="18" charset="-127"/>
                          <a:ea typeface="산돌고딕 M" pitchFamily="18" charset="-127"/>
                        </a:rPr>
                        <a:t> (</a:t>
                      </a:r>
                      <a:r>
                        <a:rPr lang="en-US" altLang="ko-KR" sz="1000" b="0" baseline="0" dirty="0" smtClean="0">
                          <a:solidFill>
                            <a:schemeClr val="tx1"/>
                          </a:solidFill>
                          <a:latin typeface="산돌고딕 M" pitchFamily="18" charset="-127"/>
                          <a:ea typeface="산돌고딕 M" pitchFamily="18" charset="-127"/>
                        </a:rPr>
                        <a:t> Collector  &amp; Server ) </a:t>
                      </a:r>
                      <a:r>
                        <a:rPr lang="ko-KR" altLang="en-US" sz="1000" b="0" baseline="0" dirty="0" smtClean="0">
                          <a:solidFill>
                            <a:schemeClr val="tx1"/>
                          </a:solidFill>
                          <a:latin typeface="산돌고딕 M" pitchFamily="18" charset="-127"/>
                          <a:ea typeface="산돌고딕 M" pitchFamily="18" charset="-127"/>
                        </a:rPr>
                        <a:t>서버 </a:t>
                      </a:r>
                      <a:r>
                        <a:rPr lang="en-US" altLang="ko-KR" sz="1000" b="0" baseline="0" dirty="0" smtClean="0">
                          <a:solidFill>
                            <a:schemeClr val="tx1"/>
                          </a:solidFill>
                          <a:latin typeface="산돌고딕 M" pitchFamily="18" charset="-127"/>
                          <a:ea typeface="산돌고딕 M" pitchFamily="18" charset="-127"/>
                        </a:rPr>
                        <a:t>UDP Port</a:t>
                      </a:r>
                      <a:endParaRPr lang="ko-KR" altLang="en-US" sz="1000" b="0" dirty="0">
                        <a:solidFill>
                          <a:schemeClr val="tx1"/>
                        </a:solidFill>
                        <a:latin typeface="산돌고딕 M" pitchFamily="18" charset="-127"/>
                        <a:ea typeface="산돌고딕 M" pitchFamily="18" charset="-127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542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b="0" dirty="0" err="1" smtClean="0">
                          <a:solidFill>
                            <a:schemeClr val="tx1"/>
                          </a:solidFill>
                          <a:latin typeface="산돌고딕 M" pitchFamily="18" charset="-127"/>
                          <a:ea typeface="산돌고딕 M" pitchFamily="18" charset="-127"/>
                        </a:rPr>
                        <a:t>obj_name</a:t>
                      </a:r>
                      <a:endParaRPr lang="ko-KR" altLang="en-US" sz="1000" b="0" dirty="0">
                        <a:solidFill>
                          <a:schemeClr val="tx1"/>
                        </a:solidFill>
                        <a:latin typeface="산돌고딕 M" pitchFamily="18" charset="-127"/>
                        <a:ea typeface="산돌고딕 M" pitchFamily="18" charset="-127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0" dirty="0" smtClean="0">
                          <a:solidFill>
                            <a:schemeClr val="tx1"/>
                          </a:solidFill>
                          <a:latin typeface="산돌고딕 M" pitchFamily="18" charset="-127"/>
                          <a:ea typeface="산돌고딕 M" pitchFamily="18" charset="-127"/>
                        </a:rPr>
                        <a:t>tomcat1</a:t>
                      </a:r>
                      <a:endParaRPr lang="ko-KR" altLang="en-US" sz="1000" b="0" dirty="0">
                        <a:solidFill>
                          <a:schemeClr val="tx1"/>
                        </a:solidFill>
                        <a:latin typeface="산돌고딕 M" pitchFamily="18" charset="-127"/>
                        <a:ea typeface="산돌고딕 M" pitchFamily="18" charset="-127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b="0" dirty="0" smtClean="0">
                          <a:solidFill>
                            <a:schemeClr val="tx1"/>
                          </a:solidFill>
                          <a:latin typeface="산돌고딕 M" pitchFamily="18" charset="-127"/>
                          <a:ea typeface="산돌고딕 M" pitchFamily="18" charset="-127"/>
                        </a:rPr>
                        <a:t>agent</a:t>
                      </a:r>
                      <a:r>
                        <a:rPr lang="en-US" altLang="ko-KR" sz="1000" b="0" baseline="0" dirty="0" smtClean="0">
                          <a:solidFill>
                            <a:schemeClr val="tx1"/>
                          </a:solidFill>
                          <a:latin typeface="산돌고딕 M" pitchFamily="18" charset="-127"/>
                          <a:ea typeface="산돌고딕 M" pitchFamily="18" charset="-127"/>
                        </a:rPr>
                        <a:t> name </a:t>
                      </a:r>
                      <a:r>
                        <a:rPr lang="ko-KR" altLang="en-US" sz="1000" b="0" baseline="0" dirty="0" smtClean="0">
                          <a:solidFill>
                            <a:schemeClr val="tx1"/>
                          </a:solidFill>
                          <a:latin typeface="산돌고딕 M" pitchFamily="18" charset="-127"/>
                          <a:ea typeface="산돌고딕 M" pitchFamily="18" charset="-127"/>
                        </a:rPr>
                        <a:t>설정</a:t>
                      </a:r>
                      <a:endParaRPr lang="ko-KR" altLang="en-US" sz="1000" b="0" dirty="0">
                        <a:solidFill>
                          <a:schemeClr val="tx1"/>
                        </a:solidFill>
                        <a:latin typeface="산돌고딕 M" pitchFamily="18" charset="-127"/>
                        <a:ea typeface="산돌고딕 M" pitchFamily="18" charset="-127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1962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b="0" dirty="0" err="1" smtClean="0">
                          <a:solidFill>
                            <a:schemeClr val="tx1"/>
                          </a:solidFill>
                          <a:latin typeface="산돌고딕 M" pitchFamily="18" charset="-127"/>
                          <a:ea typeface="산돌고딕 M" pitchFamily="18" charset="-127"/>
                        </a:rPr>
                        <a:t>hook_method_patterns</a:t>
                      </a:r>
                      <a:endParaRPr lang="ko-KR" altLang="en-US" sz="1000" b="0" dirty="0">
                        <a:solidFill>
                          <a:schemeClr val="tx1"/>
                        </a:solidFill>
                        <a:latin typeface="산돌고딕 M" pitchFamily="18" charset="-127"/>
                        <a:ea typeface="산돌고딕 M" pitchFamily="18" charset="-127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0" dirty="0" smtClean="0">
                          <a:solidFill>
                            <a:schemeClr val="tx1"/>
                          </a:solidFill>
                          <a:latin typeface="산돌고딕 M" pitchFamily="18" charset="-127"/>
                          <a:ea typeface="산돌고딕 M" pitchFamily="18" charset="-127"/>
                        </a:rPr>
                        <a:t>n/a</a:t>
                      </a:r>
                      <a:endParaRPr lang="ko-KR" altLang="en-US" sz="1000" b="0" dirty="0">
                        <a:solidFill>
                          <a:schemeClr val="tx1"/>
                        </a:solidFill>
                        <a:latin typeface="산돌고딕 M" pitchFamily="18" charset="-127"/>
                        <a:ea typeface="산돌고딕 M" pitchFamily="18" charset="-127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b="0" dirty="0" smtClean="0">
                          <a:latin typeface="산돌고딕 M" pitchFamily="18" charset="-127"/>
                          <a:ea typeface="산돌고딕 M" pitchFamily="18" charset="-127"/>
                        </a:rPr>
                        <a:t>Hooking </a:t>
                      </a:r>
                      <a:r>
                        <a:rPr lang="ko-KR" altLang="en-US" sz="1000" b="0" dirty="0" smtClean="0">
                          <a:latin typeface="산돌고딕 M" pitchFamily="18" charset="-127"/>
                          <a:ea typeface="산돌고딕 M" pitchFamily="18" charset="-127"/>
                        </a:rPr>
                        <a:t>하여 기록할 </a:t>
                      </a:r>
                      <a:r>
                        <a:rPr lang="en-US" altLang="ko-KR" sz="1000" b="0" dirty="0" smtClean="0">
                          <a:latin typeface="산돌고딕 M" pitchFamily="18" charset="-127"/>
                          <a:ea typeface="산돌고딕 M" pitchFamily="18" charset="-127"/>
                        </a:rPr>
                        <a:t>method</a:t>
                      </a:r>
                      <a:r>
                        <a:rPr lang="ko-KR" altLang="en-US" sz="1000" b="0" dirty="0" smtClean="0">
                          <a:latin typeface="산돌고딕 M" pitchFamily="18" charset="-127"/>
                          <a:ea typeface="산돌고딕 M" pitchFamily="18" charset="-127"/>
                        </a:rPr>
                        <a:t>의 </a:t>
                      </a:r>
                      <a:r>
                        <a:rPr lang="en-US" altLang="ko-KR" sz="1000" b="0" dirty="0" smtClean="0">
                          <a:latin typeface="산돌고딕 M" pitchFamily="18" charset="-127"/>
                          <a:ea typeface="산돌고딕 M" pitchFamily="18" charset="-127"/>
                        </a:rPr>
                        <a:t>pattern </a:t>
                      </a:r>
                      <a:r>
                        <a:rPr lang="ko-KR" altLang="en-US" sz="1000" b="0" dirty="0" smtClean="0">
                          <a:latin typeface="산돌고딕 M" pitchFamily="18" charset="-127"/>
                          <a:ea typeface="산돌고딕 M" pitchFamily="18" charset="-127"/>
                        </a:rPr>
                        <a:t>정의 </a:t>
                      </a:r>
                      <a:br>
                        <a:rPr lang="ko-KR" altLang="en-US" sz="1000" b="0" dirty="0" smtClean="0">
                          <a:latin typeface="산돌고딕 M" pitchFamily="18" charset="-127"/>
                          <a:ea typeface="산돌고딕 M" pitchFamily="18" charset="-127"/>
                        </a:rPr>
                      </a:br>
                      <a:r>
                        <a:rPr lang="ko-KR" altLang="en-US" sz="1000" b="0" dirty="0" err="1" smtClean="0">
                          <a:latin typeface="산돌고딕 M" pitchFamily="18" charset="-127"/>
                          <a:ea typeface="산돌고딕 M" pitchFamily="18" charset="-127"/>
                        </a:rPr>
                        <a:t>여러개인</a:t>
                      </a:r>
                      <a:r>
                        <a:rPr lang="ko-KR" altLang="en-US" sz="1000" b="0" dirty="0" smtClean="0">
                          <a:latin typeface="산돌고딕 M" pitchFamily="18" charset="-127"/>
                          <a:ea typeface="산돌고딕 M" pitchFamily="18" charset="-127"/>
                        </a:rPr>
                        <a:t> 경우 </a:t>
                      </a:r>
                      <a:r>
                        <a:rPr lang="en-US" altLang="ko-KR" sz="1000" b="0" dirty="0" smtClean="0">
                          <a:latin typeface="산돌고딕 M" pitchFamily="18" charset="-127"/>
                          <a:ea typeface="산돌고딕 M" pitchFamily="18" charset="-127"/>
                        </a:rPr>
                        <a:t>comma(,)</a:t>
                      </a:r>
                      <a:r>
                        <a:rPr lang="ko-KR" altLang="en-US" sz="1000" b="0" dirty="0" smtClean="0">
                          <a:latin typeface="산돌고딕 M" pitchFamily="18" charset="-127"/>
                          <a:ea typeface="산돌고딕 M" pitchFamily="18" charset="-127"/>
                        </a:rPr>
                        <a:t>로 구분한다</a:t>
                      </a:r>
                      <a:r>
                        <a:rPr lang="en-US" altLang="ko-KR" sz="1000" b="0" dirty="0" smtClean="0">
                          <a:latin typeface="산돌고딕 M" pitchFamily="18" charset="-127"/>
                          <a:ea typeface="산돌고딕 M" pitchFamily="18" charset="-127"/>
                        </a:rPr>
                        <a:t>.</a:t>
                      </a:r>
                    </a:p>
                    <a:p>
                      <a:pPr latinLnBrk="1"/>
                      <a:r>
                        <a:rPr lang="en-US" altLang="ko-KR" sz="1000" b="0" dirty="0" smtClean="0">
                          <a:latin typeface="산돌고딕 M" pitchFamily="18" charset="-127"/>
                          <a:ea typeface="산돌고딕 M" pitchFamily="18" charset="-127"/>
                        </a:rPr>
                        <a:t/>
                      </a:r>
                      <a:br>
                        <a:rPr lang="en-US" altLang="ko-KR" sz="1000" b="0" dirty="0" smtClean="0">
                          <a:latin typeface="산돌고딕 M" pitchFamily="18" charset="-127"/>
                          <a:ea typeface="산돌고딕 M" pitchFamily="18" charset="-127"/>
                        </a:rPr>
                      </a:br>
                      <a:r>
                        <a:rPr lang="en-US" altLang="ko-KR" sz="1000" b="0" dirty="0" smtClean="0">
                          <a:latin typeface="산돌고딕 M" pitchFamily="18" charset="-127"/>
                          <a:ea typeface="산돌고딕 M" pitchFamily="18" charset="-127"/>
                        </a:rPr>
                        <a:t>format : package.Class.method,package.Class2.method2</a:t>
                      </a:r>
                      <a:endParaRPr lang="ko-KR" altLang="en-US" sz="1000" b="0" dirty="0">
                        <a:solidFill>
                          <a:schemeClr val="tx1"/>
                        </a:solidFill>
                        <a:latin typeface="산돌고딕 M" pitchFamily="18" charset="-127"/>
                        <a:ea typeface="산돌고딕 M" pitchFamily="18" charset="-127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70156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 err="1" smtClean="0">
                          <a:latin typeface="산돌고딕 M" pitchFamily="18" charset="-127"/>
                          <a:ea typeface="산돌고딕 M" pitchFamily="18" charset="-127"/>
                        </a:rPr>
                        <a:t>profile_connection_open_enabled</a:t>
                      </a:r>
                      <a:endParaRPr lang="ko-KR" altLang="en-US" sz="1000" b="0" dirty="0">
                        <a:solidFill>
                          <a:schemeClr val="tx1"/>
                        </a:solidFill>
                        <a:latin typeface="산돌고딕 M" pitchFamily="18" charset="-127"/>
                        <a:ea typeface="산돌고딕 M" pitchFamily="18" charset="-127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0" dirty="0" smtClean="0">
                          <a:solidFill>
                            <a:schemeClr val="tx1"/>
                          </a:solidFill>
                          <a:latin typeface="산돌고딕 M" pitchFamily="18" charset="-127"/>
                          <a:ea typeface="산돌고딕 M" pitchFamily="18" charset="-127"/>
                        </a:rPr>
                        <a:t>true</a:t>
                      </a:r>
                      <a:endParaRPr lang="ko-KR" altLang="en-US" sz="1000" b="0" dirty="0">
                        <a:solidFill>
                          <a:schemeClr val="tx1"/>
                        </a:solidFill>
                        <a:latin typeface="산돌고딕 M" pitchFamily="18" charset="-127"/>
                        <a:ea typeface="산돌고딕 M" pitchFamily="18" charset="-127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b="0" dirty="0" err="1" smtClean="0">
                          <a:solidFill>
                            <a:schemeClr val="tx1"/>
                          </a:solidFill>
                          <a:latin typeface="산돌고딕 M" pitchFamily="18" charset="-127"/>
                          <a:ea typeface="산돌고딕 M" pitchFamily="18" charset="-127"/>
                        </a:rPr>
                        <a:t>jdbc</a:t>
                      </a:r>
                      <a:r>
                        <a:rPr lang="en-US" altLang="ko-KR" sz="1000" b="0" dirty="0" smtClean="0">
                          <a:solidFill>
                            <a:schemeClr val="tx1"/>
                          </a:solidFill>
                          <a:latin typeface="산돌고딕 M" pitchFamily="18" charset="-127"/>
                          <a:ea typeface="산돌고딕 M" pitchFamily="18" charset="-127"/>
                        </a:rPr>
                        <a:t> leak</a:t>
                      </a:r>
                      <a:r>
                        <a:rPr lang="en-US" altLang="ko-KR" sz="1000" b="0" baseline="0" dirty="0" smtClean="0">
                          <a:solidFill>
                            <a:schemeClr val="tx1"/>
                          </a:solidFill>
                          <a:latin typeface="산돌고딕 M" pitchFamily="18" charset="-127"/>
                          <a:ea typeface="산돌고딕 M" pitchFamily="18" charset="-127"/>
                        </a:rPr>
                        <a:t> profile </a:t>
                      </a:r>
                      <a:r>
                        <a:rPr lang="ko-KR" altLang="en-US" sz="1000" b="0" baseline="0" dirty="0" smtClean="0">
                          <a:solidFill>
                            <a:schemeClr val="tx1"/>
                          </a:solidFill>
                          <a:latin typeface="산돌고딕 M" pitchFamily="18" charset="-127"/>
                          <a:ea typeface="산돌고딕 M" pitchFamily="18" charset="-127"/>
                        </a:rPr>
                        <a:t>설정</a:t>
                      </a:r>
                      <a:endParaRPr lang="en-US" altLang="ko-KR" sz="1000" b="0" baseline="0" dirty="0" smtClean="0">
                        <a:solidFill>
                          <a:schemeClr val="tx1"/>
                        </a:solidFill>
                        <a:latin typeface="산돌고딕 M" pitchFamily="18" charset="-127"/>
                        <a:ea typeface="산돌고딕 M" pitchFamily="18" charset="-127"/>
                      </a:endParaRPr>
                    </a:p>
                    <a:p>
                      <a:pPr latinLnBrk="1"/>
                      <a:r>
                        <a:rPr lang="en-US" altLang="ko-KR" sz="1000" b="0" baseline="0" dirty="0" err="1" smtClean="0">
                          <a:solidFill>
                            <a:schemeClr val="tx1"/>
                          </a:solidFill>
                          <a:latin typeface="산돌고딕 M" pitchFamily="18" charset="-127"/>
                          <a:ea typeface="산돌고딕 M" pitchFamily="18" charset="-127"/>
                        </a:rPr>
                        <a:t>ibatis</a:t>
                      </a:r>
                      <a:r>
                        <a:rPr lang="en-US" altLang="ko-KR" sz="1000" b="0" baseline="0" dirty="0" smtClean="0">
                          <a:solidFill>
                            <a:schemeClr val="tx1"/>
                          </a:solidFill>
                          <a:latin typeface="산돌고딕 M" pitchFamily="18" charset="-127"/>
                          <a:ea typeface="산돌고딕 M" pitchFamily="18" charset="-127"/>
                        </a:rPr>
                        <a:t> </a:t>
                      </a:r>
                      <a:r>
                        <a:rPr lang="ko-KR" altLang="en-US" sz="1000" b="0" baseline="0" dirty="0" smtClean="0">
                          <a:solidFill>
                            <a:schemeClr val="tx1"/>
                          </a:solidFill>
                          <a:latin typeface="산돌고딕 M" pitchFamily="18" charset="-127"/>
                          <a:ea typeface="산돌고딕 M" pitchFamily="18" charset="-127"/>
                        </a:rPr>
                        <a:t>와</a:t>
                      </a:r>
                      <a:r>
                        <a:rPr lang="en-US" altLang="ko-KR" sz="1000" b="0" baseline="0" dirty="0" smtClean="0">
                          <a:solidFill>
                            <a:schemeClr val="tx1"/>
                          </a:solidFill>
                          <a:latin typeface="산돌고딕 M" pitchFamily="18" charset="-127"/>
                          <a:ea typeface="산돌고딕 M" pitchFamily="18" charset="-127"/>
                        </a:rPr>
                        <a:t> </a:t>
                      </a:r>
                      <a:r>
                        <a:rPr lang="ko-KR" altLang="en-US" sz="1000" b="0" baseline="0" dirty="0" smtClean="0">
                          <a:solidFill>
                            <a:schemeClr val="tx1"/>
                          </a:solidFill>
                          <a:latin typeface="산돌고딕 M" pitchFamily="18" charset="-127"/>
                          <a:ea typeface="산돌고딕 M" pitchFamily="18" charset="-127"/>
                        </a:rPr>
                        <a:t>같은 </a:t>
                      </a:r>
                      <a:r>
                        <a:rPr lang="en-US" altLang="ko-KR" sz="1000" b="0" baseline="0" dirty="0" smtClean="0">
                          <a:solidFill>
                            <a:schemeClr val="tx1"/>
                          </a:solidFill>
                          <a:latin typeface="산돌고딕 M" pitchFamily="18" charset="-127"/>
                          <a:ea typeface="산돌고딕 M" pitchFamily="18" charset="-127"/>
                        </a:rPr>
                        <a:t>framework </a:t>
                      </a:r>
                      <a:r>
                        <a:rPr lang="ko-KR" altLang="en-US" sz="1000" b="0" baseline="0" dirty="0" smtClean="0">
                          <a:solidFill>
                            <a:schemeClr val="tx1"/>
                          </a:solidFill>
                          <a:latin typeface="산돌고딕 M" pitchFamily="18" charset="-127"/>
                          <a:ea typeface="산돌고딕 M" pitchFamily="18" charset="-127"/>
                        </a:rPr>
                        <a:t>을 사용하는 경우 </a:t>
                      </a:r>
                      <a:r>
                        <a:rPr lang="en-US" altLang="ko-KR" sz="1000" b="0" baseline="0" dirty="0" err="1" smtClean="0">
                          <a:solidFill>
                            <a:schemeClr val="tx1"/>
                          </a:solidFill>
                          <a:latin typeface="산돌고딕 M" pitchFamily="18" charset="-127"/>
                          <a:ea typeface="산돌고딕 M" pitchFamily="18" charset="-127"/>
                        </a:rPr>
                        <a:t>hook_connection_open_patterns</a:t>
                      </a:r>
                      <a:r>
                        <a:rPr lang="en-US" altLang="ko-KR" sz="1000" b="0" baseline="0" dirty="0" smtClean="0">
                          <a:solidFill>
                            <a:schemeClr val="tx1"/>
                          </a:solidFill>
                          <a:latin typeface="산돌고딕 M" pitchFamily="18" charset="-127"/>
                          <a:ea typeface="산돌고딕 M" pitchFamily="18" charset="-127"/>
                        </a:rPr>
                        <a:t> </a:t>
                      </a:r>
                      <a:r>
                        <a:rPr lang="ko-KR" altLang="en-US" sz="1000" b="0" baseline="0" dirty="0" smtClean="0">
                          <a:solidFill>
                            <a:schemeClr val="tx1"/>
                          </a:solidFill>
                          <a:latin typeface="산돌고딕 M" pitchFamily="18" charset="-127"/>
                          <a:ea typeface="산돌고딕 M" pitchFamily="18" charset="-127"/>
                        </a:rPr>
                        <a:t>을 설정한다</a:t>
                      </a:r>
                      <a:r>
                        <a:rPr lang="en-US" altLang="ko-KR" sz="1000" b="0" baseline="0" dirty="0" smtClean="0">
                          <a:solidFill>
                            <a:schemeClr val="tx1"/>
                          </a:solidFill>
                          <a:latin typeface="산돌고딕 M" pitchFamily="18" charset="-127"/>
                          <a:ea typeface="산돌고딕 M" pitchFamily="18" charset="-127"/>
                        </a:rPr>
                        <a:t>.</a:t>
                      </a:r>
                    </a:p>
                    <a:p>
                      <a:pPr latinLnBrk="1"/>
                      <a:endParaRPr lang="en-US" altLang="ko-KR" sz="1000" b="0" baseline="0" dirty="0" smtClean="0">
                        <a:solidFill>
                          <a:schemeClr val="tx1"/>
                        </a:solidFill>
                        <a:latin typeface="산돌고딕 M" pitchFamily="18" charset="-127"/>
                        <a:ea typeface="산돌고딕 M" pitchFamily="18" charset="-127"/>
                      </a:endParaRPr>
                    </a:p>
                    <a:p>
                      <a:pPr latinLnBrk="1"/>
                      <a:r>
                        <a:rPr lang="en-US" altLang="ko-KR" sz="1000" b="0" baseline="0" dirty="0" smtClean="0">
                          <a:solidFill>
                            <a:schemeClr val="tx1"/>
                          </a:solidFill>
                          <a:latin typeface="산돌고딕 M" pitchFamily="18" charset="-127"/>
                          <a:ea typeface="산돌고딕 M" pitchFamily="18" charset="-127"/>
                        </a:rPr>
                        <a:t>format : </a:t>
                      </a:r>
                    </a:p>
                    <a:p>
                      <a:pPr latinLnBrk="1"/>
                      <a:r>
                        <a:rPr lang="en-US" altLang="ko-KR" sz="1000" dirty="0" err="1" smtClean="0">
                          <a:latin typeface="산돌고딕 M" pitchFamily="18" charset="-127"/>
                          <a:ea typeface="산돌고딕 M" pitchFamily="18" charset="-127"/>
                        </a:rPr>
                        <a:t>hook_connection_open_patterns</a:t>
                      </a:r>
                      <a:r>
                        <a:rPr lang="en-US" altLang="ko-KR" sz="1000" dirty="0" smtClean="0">
                          <a:latin typeface="산돌고딕 M" pitchFamily="18" charset="-127"/>
                          <a:ea typeface="산돌고딕 M" pitchFamily="18" charset="-127"/>
                        </a:rPr>
                        <a:t>=org.springframework.jdbc.datasource.AbstractDriverBasedDataSource.getConnection </a:t>
                      </a:r>
                      <a:endParaRPr lang="ko-KR" altLang="en-US" sz="1000" b="0" dirty="0">
                        <a:solidFill>
                          <a:schemeClr val="tx1"/>
                        </a:solidFill>
                        <a:latin typeface="산돌고딕 M" pitchFamily="18" charset="-127"/>
                        <a:ea typeface="산돌고딕 M" pitchFamily="18" charset="-127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3768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b="0" dirty="0" err="1" smtClean="0">
                          <a:solidFill>
                            <a:schemeClr val="tx1"/>
                          </a:solidFill>
                          <a:latin typeface="산돌고딕 M" pitchFamily="18" charset="-127"/>
                          <a:ea typeface="산돌고딕 M" pitchFamily="18" charset="-127"/>
                        </a:rPr>
                        <a:t>trace_interservice_enabled</a:t>
                      </a:r>
                      <a:endParaRPr lang="ko-KR" altLang="en-US" sz="1000" b="0" dirty="0">
                        <a:solidFill>
                          <a:schemeClr val="tx1"/>
                        </a:solidFill>
                        <a:latin typeface="산돌고딕 M" pitchFamily="18" charset="-127"/>
                        <a:ea typeface="산돌고딕 M" pitchFamily="18" charset="-127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0" dirty="0" smtClean="0">
                          <a:solidFill>
                            <a:schemeClr val="tx1"/>
                          </a:solidFill>
                          <a:latin typeface="산돌고딕 M" pitchFamily="18" charset="-127"/>
                          <a:ea typeface="산돌고딕 M" pitchFamily="18" charset="-127"/>
                        </a:rPr>
                        <a:t>false</a:t>
                      </a:r>
                      <a:endParaRPr lang="ko-KR" altLang="en-US" sz="1000" b="0" dirty="0">
                        <a:solidFill>
                          <a:schemeClr val="tx1"/>
                        </a:solidFill>
                        <a:latin typeface="산돌고딕 M" pitchFamily="18" charset="-127"/>
                        <a:ea typeface="산돌고딕 M" pitchFamily="18" charset="-127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0" dirty="0" smtClean="0">
                          <a:latin typeface="산돌고딕 M" pitchFamily="18" charset="-127"/>
                          <a:ea typeface="산돌고딕 M" pitchFamily="18" charset="-127"/>
                        </a:rPr>
                        <a:t>서비스 연계 추적</a:t>
                      </a:r>
                      <a:r>
                        <a:rPr lang="ko-KR" altLang="en-US" sz="1000" b="0" baseline="0" dirty="0" smtClean="0">
                          <a:latin typeface="산돌고딕 M" pitchFamily="18" charset="-127"/>
                          <a:ea typeface="산돌고딕 M" pitchFamily="18" charset="-127"/>
                        </a:rPr>
                        <a:t>으로 </a:t>
                      </a:r>
                      <a:r>
                        <a:rPr lang="en-US" altLang="ko-KR" sz="1000" b="0" dirty="0" smtClean="0">
                          <a:latin typeface="산돌고딕 M" pitchFamily="18" charset="-127"/>
                          <a:ea typeface="산돌고딕 M" pitchFamily="18" charset="-127"/>
                        </a:rPr>
                        <a:t>HTTP</a:t>
                      </a:r>
                      <a:r>
                        <a:rPr lang="ko-KR" altLang="en-US" sz="1000" b="0" dirty="0" smtClean="0">
                          <a:latin typeface="산돌고딕 M" pitchFamily="18" charset="-127"/>
                          <a:ea typeface="산돌고딕 M" pitchFamily="18" charset="-127"/>
                        </a:rPr>
                        <a:t>로 요청하는 서비스 간 연결 추적이 활성화 된다</a:t>
                      </a:r>
                      <a:r>
                        <a:rPr lang="en-US" altLang="ko-KR" sz="1000" b="0" dirty="0" smtClean="0">
                          <a:latin typeface="산돌고딕 M" pitchFamily="18" charset="-127"/>
                          <a:ea typeface="산돌고딕 M" pitchFamily="18" charset="-127"/>
                        </a:rPr>
                        <a:t>. </a:t>
                      </a:r>
                      <a:endParaRPr lang="ko-KR" altLang="en-US" sz="1000" b="0" dirty="0">
                        <a:solidFill>
                          <a:schemeClr val="tx1"/>
                        </a:solidFill>
                        <a:latin typeface="산돌고딕 M" pitchFamily="18" charset="-127"/>
                        <a:ea typeface="산돌고딕 M" pitchFamily="18" charset="-127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19860" y="907986"/>
            <a:ext cx="9217025" cy="397032"/>
          </a:xfrm>
          <a:prstGeom prst="rect">
            <a:avLst/>
          </a:prstGeom>
          <a:noFill/>
          <a:ln w="19050" algn="ctr">
            <a:noFill/>
            <a:round/>
            <a:headEnd/>
            <a:tailEnd/>
          </a:ln>
        </p:spPr>
        <p:txBody>
          <a:bodyPr wrap="square" rtlCol="0">
            <a:spAutoFit/>
          </a:bodyPr>
          <a:lstStyle/>
          <a:p>
            <a:pPr marL="268288" indent="-268288" latinLnBrk="0">
              <a:lnSpc>
                <a:spcPct val="110000"/>
              </a:lnSpc>
              <a:spcBef>
                <a:spcPts val="1200"/>
              </a:spcBef>
              <a:buSzPct val="100000"/>
              <a:buBlip>
                <a:blip r:embed="rId2"/>
              </a:buBlip>
            </a:pPr>
            <a:r>
              <a:rPr lang="ko-KR" altLang="en-US" dirty="0" smtClean="0">
                <a:latin typeface="산돌고딕 M" panose="02030504000101010101" pitchFamily="18" charset="-127"/>
                <a:ea typeface="산돌고딕 M" panose="02030504000101010101" pitchFamily="18" charset="-127"/>
                <a:cs typeface="산돌고딕 M"/>
              </a:rPr>
              <a:t>모니터링 대상 </a:t>
            </a:r>
            <a:r>
              <a:rPr lang="en-US" altLang="ko-KR" dirty="0" smtClean="0">
                <a:latin typeface="산돌고딕 M" panose="02030504000101010101" pitchFamily="18" charset="-127"/>
                <a:ea typeface="산돌고딕 M" panose="02030504000101010101" pitchFamily="18" charset="-127"/>
                <a:cs typeface="산돌고딕 M"/>
              </a:rPr>
              <a:t>WAS</a:t>
            </a:r>
            <a:r>
              <a:rPr lang="ko-KR" altLang="en-US" dirty="0" smtClean="0">
                <a:latin typeface="산돌고딕 M" panose="02030504000101010101" pitchFamily="18" charset="-127"/>
                <a:ea typeface="산돌고딕 M" panose="02030504000101010101" pitchFamily="18" charset="-127"/>
                <a:cs typeface="산돌고딕 M"/>
              </a:rPr>
              <a:t>에 대한  설정을 진행해야 합니다</a:t>
            </a:r>
            <a:r>
              <a:rPr lang="en-US" altLang="ko-KR" dirty="0" smtClean="0">
                <a:latin typeface="산돌고딕 M" panose="02030504000101010101" pitchFamily="18" charset="-127"/>
                <a:ea typeface="산돌고딕 M" panose="02030504000101010101" pitchFamily="18" charset="-127"/>
                <a:cs typeface="산돌고딕 M"/>
              </a:rPr>
              <a:t>. </a:t>
            </a:r>
            <a:endParaRPr lang="ko-KR" altLang="en-US" dirty="0">
              <a:latin typeface="산돌고딕 M" panose="02030504000101010101" pitchFamily="18" charset="-127"/>
              <a:ea typeface="산돌고딕 M" panose="02030504000101010101" pitchFamily="18" charset="-127"/>
              <a:cs typeface="산돌고딕 M"/>
            </a:endParaRPr>
          </a:p>
        </p:txBody>
      </p:sp>
    </p:spTree>
    <p:extLst>
      <p:ext uri="{BB962C8B-B14F-4D97-AF65-F5344CB8AC3E}">
        <p14:creationId xmlns:p14="http://schemas.microsoft.com/office/powerpoint/2010/main" val="493204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9402" y="136271"/>
            <a:ext cx="9207195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altLang="ko-KR" dirty="0">
                <a:ea typeface="산돌고딕 M" pitchFamily="18" charset="-127"/>
              </a:rPr>
              <a:t>Scouter Agent Installation ( java ) - </a:t>
            </a:r>
            <a:r>
              <a:rPr lang="en-US" altLang="ko-KR" dirty="0" err="1">
                <a:ea typeface="산돌고딕 M" pitchFamily="18" charset="-127"/>
              </a:rPr>
              <a:t>JBoss</a:t>
            </a:r>
            <a:r>
              <a:rPr lang="en-US" altLang="ko-KR" dirty="0">
                <a:ea typeface="산돌고딕 M" pitchFamily="18" charset="-127"/>
              </a:rPr>
              <a:t> Configuration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150495" algn="ctr">
              <a:lnSpc>
                <a:spcPts val="894"/>
              </a:lnSpc>
            </a:pPr>
            <a:fld id="{81D60167-4931-47E6-BA6A-407CBD079E47}" type="slidenum">
              <a:rPr dirty="0"/>
              <a:t>25</a:t>
            </a:fld>
            <a:endParaRPr dirty="0"/>
          </a:p>
          <a:p>
            <a:pPr marL="12700">
              <a:lnSpc>
                <a:spcPts val="900"/>
              </a:lnSpc>
            </a:pPr>
            <a:r>
              <a:rPr sz="800" b="1" dirty="0">
                <a:solidFill>
                  <a:srgbClr val="FF0000"/>
                </a:solidFill>
                <a:latin typeface="Calibri"/>
                <a:cs typeface="Calibri"/>
              </a:rPr>
              <a:t>- Internal Use </a:t>
            </a:r>
            <a:r>
              <a:rPr sz="800" b="1" spc="-5" dirty="0">
                <a:solidFill>
                  <a:srgbClr val="FF0000"/>
                </a:solidFill>
                <a:latin typeface="Calibri"/>
                <a:cs typeface="Calibri"/>
              </a:rPr>
              <a:t>Only</a:t>
            </a:r>
            <a:r>
              <a:rPr sz="800" b="1" spc="-1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800" b="1" dirty="0">
                <a:solidFill>
                  <a:srgbClr val="FF0000"/>
                </a:solidFill>
                <a:latin typeface="Calibri"/>
                <a:cs typeface="Calibri"/>
              </a:rPr>
              <a:t>-</a:t>
            </a:r>
            <a:endParaRPr sz="800" dirty="0">
              <a:latin typeface="Calibri"/>
              <a:cs typeface="Calibri"/>
            </a:endParaRPr>
          </a:p>
        </p:txBody>
      </p:sp>
      <p:sp>
        <p:nvSpPr>
          <p:cNvPr id="14" name="object 4"/>
          <p:cNvSpPr txBox="1"/>
          <p:nvPr/>
        </p:nvSpPr>
        <p:spPr>
          <a:xfrm>
            <a:off x="619454" y="1447800"/>
            <a:ext cx="6162345" cy="5847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altLang="ko-KR" sz="1800" dirty="0" smtClean="0">
                <a:latin typeface="산돌고딕 M" pitchFamily="18" charset="-127"/>
                <a:ea typeface="산돌고딕 M" pitchFamily="18" charset="-127"/>
                <a:cs typeface="산돌고딕 M"/>
              </a:rPr>
              <a:t>2. </a:t>
            </a:r>
            <a:r>
              <a:rPr lang="en-US" altLang="ko-KR" dirty="0" err="1" smtClean="0">
                <a:latin typeface="산돌고딕 M" pitchFamily="18" charset="-127"/>
                <a:ea typeface="산돌고딕 M" pitchFamily="18" charset="-127"/>
                <a:cs typeface="산돌고딕 M"/>
              </a:rPr>
              <a:t>JBoss</a:t>
            </a:r>
            <a:r>
              <a:rPr lang="en-US" altLang="ko-KR" dirty="0" smtClean="0">
                <a:latin typeface="산돌고딕 M" pitchFamily="18" charset="-127"/>
                <a:ea typeface="산돌고딕 M" pitchFamily="18" charset="-127"/>
                <a:cs typeface="산돌고딕 M"/>
              </a:rPr>
              <a:t> </a:t>
            </a:r>
            <a:r>
              <a:rPr lang="ko-KR" altLang="en-US" dirty="0" smtClean="0">
                <a:latin typeface="산돌고딕 M" pitchFamily="18" charset="-127"/>
                <a:ea typeface="산돌고딕 M" pitchFamily="18" charset="-127"/>
                <a:cs typeface="산돌고딕 M"/>
              </a:rPr>
              <a:t>실행 파일에 </a:t>
            </a:r>
            <a:r>
              <a:rPr lang="en-US" altLang="ko-KR" dirty="0" smtClean="0">
                <a:latin typeface="산돌고딕 M" pitchFamily="18" charset="-127"/>
                <a:ea typeface="산돌고딕 M" pitchFamily="18" charset="-127"/>
                <a:cs typeface="산돌고딕 M"/>
              </a:rPr>
              <a:t>scouter agent.java </a:t>
            </a:r>
            <a:r>
              <a:rPr lang="ko-KR" altLang="en-US" dirty="0" smtClean="0">
                <a:latin typeface="산돌고딕 M" pitchFamily="18" charset="-127"/>
                <a:ea typeface="산돌고딕 M" pitchFamily="18" charset="-127"/>
                <a:cs typeface="산돌고딕 M"/>
              </a:rPr>
              <a:t>설정 적용</a:t>
            </a:r>
            <a:endParaRPr lang="en-US" altLang="ko-KR" sz="600" dirty="0" smtClean="0">
              <a:latin typeface="산돌고딕 M" pitchFamily="18" charset="-127"/>
              <a:ea typeface="산돌고딕 M" pitchFamily="18" charset="-127"/>
              <a:cs typeface="산돌고딕 M"/>
            </a:endParaRPr>
          </a:p>
          <a:p>
            <a:pPr marL="12700">
              <a:lnSpc>
                <a:spcPct val="100000"/>
              </a:lnSpc>
            </a:pPr>
            <a:r>
              <a:rPr lang="en-US" altLang="ko-KR" sz="500" dirty="0" smtClean="0">
                <a:latin typeface="산돌고딕 M"/>
                <a:ea typeface="산돌고딕 M" pitchFamily="18" charset="-127"/>
                <a:cs typeface="산돌고딕 M"/>
              </a:rPr>
              <a:t/>
            </a:r>
            <a:br>
              <a:rPr lang="en-US" altLang="ko-KR" sz="500" dirty="0" smtClean="0">
                <a:latin typeface="산돌고딕 M"/>
                <a:ea typeface="산돌고딕 M" pitchFamily="18" charset="-127"/>
                <a:cs typeface="산돌고딕 M"/>
              </a:rPr>
            </a:br>
            <a:r>
              <a:rPr lang="en-US" altLang="ko-KR" sz="1400" dirty="0" smtClean="0">
                <a:latin typeface="산돌고딕 M"/>
                <a:ea typeface="산돌고딕 M" pitchFamily="18" charset="-127"/>
                <a:cs typeface="산돌고딕 M"/>
              </a:rPr>
              <a:t>ex) /opt/was/servers/standalone_ha_11/bin/env.sh</a:t>
            </a:r>
          </a:p>
        </p:txBody>
      </p:sp>
      <p:graphicFrame>
        <p:nvGraphicFramePr>
          <p:cNvPr id="10" name="표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4852478"/>
              </p:ext>
            </p:extLst>
          </p:nvPr>
        </p:nvGraphicFramePr>
        <p:xfrm>
          <a:off x="5486400" y="2085023"/>
          <a:ext cx="3994151" cy="134441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43000"/>
                <a:gridCol w="2851151"/>
              </a:tblGrid>
              <a:tr h="41882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1" dirty="0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</a:rPr>
                        <a:t>설정</a:t>
                      </a:r>
                      <a:endParaRPr lang="ko-KR" altLang="en-US" sz="1100" b="1" dirty="0">
                        <a:solidFill>
                          <a:schemeClr val="bg1"/>
                        </a:solidFill>
                        <a:latin typeface="산돌고딕 M" pitchFamily="18" charset="-127"/>
                        <a:ea typeface="산돌고딕 M" pitchFamily="18" charset="-127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1" dirty="0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</a:rPr>
                        <a:t>설명</a:t>
                      </a:r>
                      <a:endParaRPr lang="ko-KR" altLang="en-US" sz="1100" b="1" dirty="0">
                        <a:solidFill>
                          <a:schemeClr val="bg1"/>
                        </a:solidFill>
                        <a:latin typeface="산돌고딕 M" pitchFamily="18" charset="-127"/>
                        <a:ea typeface="산돌고딕 M" pitchFamily="18" charset="-127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376946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b="0" dirty="0" smtClean="0">
                          <a:solidFill>
                            <a:schemeClr val="tx1"/>
                          </a:solidFill>
                          <a:latin typeface="산돌고딕 M" pitchFamily="18" charset="-127"/>
                          <a:ea typeface="산돌고딕 M" pitchFamily="18" charset="-127"/>
                        </a:rPr>
                        <a:t>-</a:t>
                      </a:r>
                      <a:r>
                        <a:rPr lang="en-US" altLang="ko-KR" sz="1000" b="0" dirty="0" err="1" smtClean="0">
                          <a:solidFill>
                            <a:schemeClr val="tx1"/>
                          </a:solidFill>
                          <a:latin typeface="산돌고딕 M" pitchFamily="18" charset="-127"/>
                          <a:ea typeface="산돌고딕 M" pitchFamily="18" charset="-127"/>
                        </a:rPr>
                        <a:t>javaagent</a:t>
                      </a:r>
                      <a:endParaRPr lang="ko-KR" altLang="en-US" sz="1000" b="0" dirty="0">
                        <a:solidFill>
                          <a:schemeClr val="tx1"/>
                        </a:solidFill>
                        <a:latin typeface="산돌고딕 M" pitchFamily="18" charset="-127"/>
                        <a:ea typeface="산돌고딕 M" pitchFamily="18" charset="-127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 smtClean="0">
                          <a:ea typeface="산돌고딕 M" pitchFamily="18" charset="-127"/>
                        </a:rPr>
                        <a:t>Byte Code Instrumentation  </a:t>
                      </a:r>
                      <a:r>
                        <a:rPr lang="ko-KR" altLang="en-US" sz="1000" dirty="0" smtClean="0">
                          <a:ea typeface="산돌고딕 M" pitchFamily="18" charset="-127"/>
                        </a:rPr>
                        <a:t>기법으로 실제 실행 환경의 동작 모니터링을 위한 </a:t>
                      </a:r>
                      <a:r>
                        <a:rPr lang="en-US" altLang="ko-KR" sz="1000" dirty="0" smtClean="0">
                          <a:ea typeface="산돌고딕 M" pitchFamily="18" charset="-127"/>
                        </a:rPr>
                        <a:t>agent</a:t>
                      </a:r>
                      <a:r>
                        <a:rPr lang="en-US" altLang="ko-KR" sz="1000" baseline="0" dirty="0" smtClean="0">
                          <a:ea typeface="산돌고딕 M" pitchFamily="18" charset="-127"/>
                        </a:rPr>
                        <a:t> </a:t>
                      </a:r>
                      <a:r>
                        <a:rPr lang="en-US" altLang="ko-KR" sz="1000" dirty="0" smtClean="0">
                          <a:ea typeface="산돌고딕 M" pitchFamily="18" charset="-127"/>
                        </a:rPr>
                        <a:t>Library</a:t>
                      </a:r>
                      <a:r>
                        <a:rPr lang="en-US" altLang="ko-KR" sz="1000" baseline="0" dirty="0" smtClean="0">
                          <a:ea typeface="산돌고딕 M" pitchFamily="18" charset="-127"/>
                        </a:rPr>
                        <a:t> loading </a:t>
                      </a:r>
                      <a:r>
                        <a:rPr lang="ko-KR" altLang="en-US" sz="1000" baseline="0" dirty="0" smtClean="0">
                          <a:ea typeface="산돌고딕 M" pitchFamily="18" charset="-127"/>
                        </a:rPr>
                        <a:t>위한 설정</a:t>
                      </a:r>
                      <a:endParaRPr lang="ko-KR" altLang="en-US" sz="1000" b="0" dirty="0">
                        <a:solidFill>
                          <a:schemeClr val="tx1"/>
                        </a:solidFill>
                        <a:latin typeface="산돌고딕 M" pitchFamily="18" charset="-127"/>
                        <a:ea typeface="산돌고딕 M" pitchFamily="18" charset="-127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6946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b="0" dirty="0" smtClean="0">
                          <a:solidFill>
                            <a:schemeClr val="tx1"/>
                          </a:solidFill>
                          <a:latin typeface="산돌고딕 M" pitchFamily="18" charset="-127"/>
                          <a:ea typeface="산돌고딕 M" pitchFamily="18" charset="-127"/>
                        </a:rPr>
                        <a:t>-</a:t>
                      </a:r>
                      <a:r>
                        <a:rPr lang="en-US" altLang="ko-KR" sz="1000" b="0" dirty="0" err="1" smtClean="0">
                          <a:solidFill>
                            <a:schemeClr val="tx1"/>
                          </a:solidFill>
                          <a:latin typeface="산돌고딕 M" pitchFamily="18" charset="-127"/>
                          <a:ea typeface="산돌고딕 M" pitchFamily="18" charset="-127"/>
                        </a:rPr>
                        <a:t>Dscouter.config</a:t>
                      </a:r>
                      <a:endParaRPr lang="ko-KR" altLang="en-US" sz="1000" b="0" dirty="0">
                        <a:solidFill>
                          <a:schemeClr val="tx1"/>
                        </a:solidFill>
                        <a:latin typeface="산돌고딕 M" pitchFamily="18" charset="-127"/>
                        <a:ea typeface="산돌고딕 M" pitchFamily="18" charset="-127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b="0" dirty="0" smtClean="0">
                          <a:solidFill>
                            <a:schemeClr val="tx1"/>
                          </a:solidFill>
                          <a:latin typeface="산돌고딕 M" pitchFamily="18" charset="-127"/>
                          <a:ea typeface="산돌고딕 M" pitchFamily="18" charset="-127"/>
                        </a:rPr>
                        <a:t>agent.java </a:t>
                      </a:r>
                      <a:r>
                        <a:rPr lang="ko-KR" altLang="en-US" sz="1000" b="0" dirty="0" smtClean="0">
                          <a:solidFill>
                            <a:schemeClr val="tx1"/>
                          </a:solidFill>
                          <a:latin typeface="산돌고딕 M" pitchFamily="18" charset="-127"/>
                          <a:ea typeface="산돌고딕 M" pitchFamily="18" charset="-127"/>
                        </a:rPr>
                        <a:t>의 설정 파일의 위치를 지정</a:t>
                      </a:r>
                      <a:endParaRPr lang="ko-KR" altLang="en-US" sz="1000" b="0" dirty="0">
                        <a:solidFill>
                          <a:schemeClr val="tx1"/>
                        </a:solidFill>
                        <a:latin typeface="산돌고딕 M" pitchFamily="18" charset="-127"/>
                        <a:ea typeface="산돌고딕 M" pitchFamily="18" charset="-127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817" y="2085023"/>
            <a:ext cx="4686776" cy="2501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5" name="그룹 34"/>
          <p:cNvGrpSpPr/>
          <p:nvPr/>
        </p:nvGrpSpPr>
        <p:grpSpPr>
          <a:xfrm>
            <a:off x="640817" y="4796277"/>
            <a:ext cx="8878458" cy="1452122"/>
            <a:chOff x="609600" y="4796280"/>
            <a:chExt cx="8909621" cy="1308327"/>
          </a:xfrm>
        </p:grpSpPr>
        <p:sp>
          <p:nvSpPr>
            <p:cNvPr id="36" name="object 4"/>
            <p:cNvSpPr/>
            <p:nvPr/>
          </p:nvSpPr>
          <p:spPr>
            <a:xfrm>
              <a:off x="609600" y="4804828"/>
              <a:ext cx="8838898" cy="1299779"/>
            </a:xfrm>
            <a:custGeom>
              <a:avLst/>
              <a:gdLst/>
              <a:ahLst/>
              <a:cxnLst/>
              <a:rect l="l" t="t" r="r" b="b"/>
              <a:pathLst>
                <a:path w="5469255" h="863600">
                  <a:moveTo>
                    <a:pt x="0" y="0"/>
                  </a:moveTo>
                  <a:lnTo>
                    <a:pt x="5468953" y="0"/>
                  </a:lnTo>
                  <a:lnTo>
                    <a:pt x="5468953" y="863600"/>
                  </a:lnTo>
                  <a:lnTo>
                    <a:pt x="0" y="863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>
              <a:pPr marL="456565" marR="144780">
                <a:lnSpc>
                  <a:spcPct val="125000"/>
                </a:lnSpc>
              </a:pPr>
              <a:r>
                <a:rPr lang="en-US" altLang="ko-KR" sz="1200" spc="-50" dirty="0" err="1" smtClean="0">
                  <a:latin typeface="산돌고딕 M" pitchFamily="18" charset="-127"/>
                  <a:ea typeface="산돌고딕 M" pitchFamily="18" charset="-127"/>
                  <a:cs typeface="Arial Unicode MS"/>
                </a:rPr>
                <a:t>JBoss</a:t>
              </a:r>
              <a:r>
                <a:rPr lang="ko-KR" altLang="en-US" sz="1200" spc="-70" dirty="0" smtClean="0">
                  <a:latin typeface="산돌고딕 M" pitchFamily="18" charset="-127"/>
                  <a:ea typeface="산돌고딕 M" pitchFamily="18" charset="-127"/>
                  <a:cs typeface="Arial Unicode MS"/>
                </a:rPr>
                <a:t>의 경우에</a:t>
              </a:r>
              <a:r>
                <a:rPr lang="ko-KR" altLang="en-US" sz="1200" spc="-70" dirty="0">
                  <a:latin typeface="산돌고딕 M" pitchFamily="18" charset="-127"/>
                  <a:ea typeface="산돌고딕 M" pitchFamily="18" charset="-127"/>
                  <a:cs typeface="Arial Unicode MS"/>
                </a:rPr>
                <a:t>는</a:t>
              </a:r>
              <a:r>
                <a:rPr lang="ko-KR" altLang="en-US" sz="1200" spc="-70" dirty="0" smtClean="0">
                  <a:latin typeface="산돌고딕 M" pitchFamily="18" charset="-127"/>
                  <a:ea typeface="산돌고딕 M" pitchFamily="18" charset="-127"/>
                  <a:cs typeface="Arial Unicode MS"/>
                </a:rPr>
                <a:t> </a:t>
              </a:r>
              <a:r>
                <a:rPr lang="en-US" altLang="ko-KR" sz="1200" spc="-40" dirty="0" smtClean="0">
                  <a:latin typeface="산돌고딕 M" pitchFamily="18" charset="-127"/>
                  <a:ea typeface="산돌고딕 M" pitchFamily="18" charset="-127"/>
                  <a:cs typeface="Arial Unicode MS"/>
                </a:rPr>
                <a:t>OSGI </a:t>
              </a:r>
              <a:r>
                <a:rPr lang="ko-KR" altLang="en-US" sz="1200" spc="-70" dirty="0" smtClean="0">
                  <a:latin typeface="산돌고딕 M" pitchFamily="18" charset="-127"/>
                  <a:ea typeface="산돌고딕 M" pitchFamily="18" charset="-127"/>
                  <a:cs typeface="Arial Unicode MS"/>
                </a:rPr>
                <a:t>클래스 </a:t>
              </a:r>
              <a:r>
                <a:rPr lang="ko-KR" altLang="en-US" sz="1200" spc="-70" dirty="0" err="1" smtClean="0">
                  <a:latin typeface="산돌고딕 M" pitchFamily="18" charset="-127"/>
                  <a:ea typeface="산돌고딕 M" pitchFamily="18" charset="-127"/>
                  <a:cs typeface="Arial Unicode MS"/>
                </a:rPr>
                <a:t>로더</a:t>
              </a:r>
              <a:r>
                <a:rPr lang="ko-KR" altLang="en-US" sz="1200" spc="-70" dirty="0" smtClean="0">
                  <a:latin typeface="산돌고딕 M" pitchFamily="18" charset="-127"/>
                  <a:ea typeface="산돌고딕 M" pitchFamily="18" charset="-127"/>
                  <a:cs typeface="Arial Unicode MS"/>
                </a:rPr>
                <a:t> 구조로 인하여 </a:t>
              </a:r>
              <a:r>
                <a:rPr lang="en-US" altLang="ko-KR" sz="1200" spc="25" dirty="0" err="1" smtClean="0">
                  <a:latin typeface="산돌고딕 M" pitchFamily="18" charset="-127"/>
                  <a:ea typeface="산돌고딕 M" pitchFamily="18" charset="-127"/>
                  <a:cs typeface="Arial Unicode MS"/>
                </a:rPr>
                <a:t>standalone.conf</a:t>
              </a:r>
              <a:r>
                <a:rPr lang="en-US" altLang="ko-KR" sz="1200" spc="25" dirty="0">
                  <a:latin typeface="산돌고딕 M" pitchFamily="18" charset="-127"/>
                  <a:ea typeface="산돌고딕 M" pitchFamily="18" charset="-127"/>
                  <a:cs typeface="Arial Unicode MS"/>
                </a:rPr>
                <a:t> </a:t>
              </a:r>
              <a:r>
                <a:rPr lang="ko-KR" altLang="en-US" sz="1200" spc="-70" dirty="0" smtClean="0">
                  <a:latin typeface="산돌고딕 M" pitchFamily="18" charset="-127"/>
                  <a:ea typeface="산돌고딕 M" pitchFamily="18" charset="-127"/>
                  <a:cs typeface="Arial Unicode MS"/>
                </a:rPr>
                <a:t>혹은 </a:t>
              </a:r>
              <a:r>
                <a:rPr lang="en-US" altLang="ko-KR" sz="1200" spc="30" dirty="0" err="1" smtClean="0">
                  <a:latin typeface="산돌고딕 M" pitchFamily="18" charset="-127"/>
                  <a:ea typeface="산돌고딕 M" pitchFamily="18" charset="-127"/>
                  <a:cs typeface="Arial Unicode MS"/>
                </a:rPr>
                <a:t>domain.conf</a:t>
              </a:r>
              <a:r>
                <a:rPr lang="en-US" altLang="ko-KR" sz="1200" spc="30" dirty="0" smtClean="0">
                  <a:latin typeface="산돌고딕 M" pitchFamily="18" charset="-127"/>
                  <a:ea typeface="산돌고딕 M" pitchFamily="18" charset="-127"/>
                  <a:cs typeface="Arial Unicode MS"/>
                </a:rPr>
                <a:t> </a:t>
              </a:r>
              <a:r>
                <a:rPr lang="ko-KR" altLang="en-US" sz="1200" spc="30" dirty="0" smtClean="0">
                  <a:latin typeface="산돌고딕 M" pitchFamily="18" charset="-127"/>
                  <a:ea typeface="산돌고딕 M" pitchFamily="18" charset="-127"/>
                  <a:cs typeface="Arial Unicode MS"/>
                </a:rPr>
                <a:t>파일 등과 같은 </a:t>
              </a:r>
              <a:r>
                <a:rPr lang="en-US" altLang="ko-KR" sz="1200" spc="30" dirty="0" err="1" smtClean="0">
                  <a:latin typeface="산돌고딕 M" pitchFamily="18" charset="-127"/>
                  <a:ea typeface="산돌고딕 M" pitchFamily="18" charset="-127"/>
                  <a:cs typeface="Arial Unicode MS"/>
                </a:rPr>
                <a:t>config</a:t>
              </a:r>
              <a:r>
                <a:rPr lang="en-US" altLang="ko-KR" sz="1200" spc="30" dirty="0" smtClean="0">
                  <a:latin typeface="산돌고딕 M" pitchFamily="18" charset="-127"/>
                  <a:ea typeface="산돌고딕 M" pitchFamily="18" charset="-127"/>
                  <a:cs typeface="Arial Unicode MS"/>
                </a:rPr>
                <a:t> </a:t>
              </a:r>
              <a:r>
                <a:rPr lang="ko-KR" altLang="en-US" sz="1200" spc="30" dirty="0" smtClean="0">
                  <a:latin typeface="산돌고딕 M" pitchFamily="18" charset="-127"/>
                  <a:ea typeface="산돌고딕 M" pitchFamily="18" charset="-127"/>
                  <a:cs typeface="Arial Unicode MS"/>
                </a:rPr>
                <a:t>설정 파일 혹은 </a:t>
              </a:r>
              <a:r>
                <a:rPr lang="ko-KR" altLang="en-US" sz="1200" spc="10" dirty="0" smtClean="0">
                  <a:latin typeface="산돌고딕 M" pitchFamily="18" charset="-127"/>
                  <a:ea typeface="산돌고딕 M" pitchFamily="18" charset="-127"/>
                  <a:cs typeface="Arial Unicode MS"/>
                </a:rPr>
                <a:t>실행 파일 부분에 다음과 같이 적용합니다</a:t>
              </a:r>
              <a:r>
                <a:rPr lang="en-US" altLang="ko-KR" sz="1200" spc="10" dirty="0" smtClean="0">
                  <a:latin typeface="산돌고딕 M" pitchFamily="18" charset="-127"/>
                  <a:ea typeface="산돌고딕 M" pitchFamily="18" charset="-127"/>
                  <a:cs typeface="Arial Unicode MS"/>
                </a:rPr>
                <a:t>. </a:t>
              </a:r>
            </a:p>
            <a:p>
              <a:pPr marL="456565">
                <a:lnSpc>
                  <a:spcPct val="100000"/>
                </a:lnSpc>
                <a:spcBef>
                  <a:spcPts val="330"/>
                </a:spcBef>
              </a:pPr>
              <a:endParaRPr lang="en-US" altLang="ko-KR" sz="1200" spc="10" dirty="0" smtClean="0">
                <a:latin typeface="산돌고딕 M" pitchFamily="18" charset="-127"/>
                <a:ea typeface="산돌고딕 M" pitchFamily="18" charset="-127"/>
                <a:cs typeface="Arial Unicode MS"/>
              </a:endParaRPr>
            </a:p>
            <a:p>
              <a:pPr marL="456565">
                <a:lnSpc>
                  <a:spcPct val="100000"/>
                </a:lnSpc>
                <a:spcBef>
                  <a:spcPts val="330"/>
                </a:spcBef>
              </a:pPr>
              <a:r>
                <a:rPr lang="ko-KR" altLang="en-US" sz="1200" spc="10" dirty="0" smtClean="0">
                  <a:latin typeface="산돌고딕 M" pitchFamily="18" charset="-127"/>
                  <a:ea typeface="산돌고딕 M" pitchFamily="18" charset="-127"/>
                  <a:cs typeface="Arial Unicode MS"/>
                </a:rPr>
                <a:t>적용 예</a:t>
              </a:r>
              <a:r>
                <a:rPr lang="en-US" altLang="ko-KR" sz="1200" spc="10" dirty="0" smtClean="0">
                  <a:latin typeface="산돌고딕 M" pitchFamily="18" charset="-127"/>
                  <a:ea typeface="산돌고딕 M" pitchFamily="18" charset="-127"/>
                  <a:cs typeface="Arial Unicode MS"/>
                </a:rPr>
                <a:t>)</a:t>
              </a:r>
              <a:endParaRPr lang="en-US" altLang="ko-KR" sz="1200" spc="10" dirty="0">
                <a:latin typeface="산돌고딕 M" pitchFamily="18" charset="-127"/>
                <a:ea typeface="산돌고딕 M" pitchFamily="18" charset="-127"/>
                <a:cs typeface="Arial Unicode MS"/>
              </a:endParaRPr>
            </a:p>
            <a:p>
              <a:pPr marL="456565">
                <a:lnSpc>
                  <a:spcPct val="100000"/>
                </a:lnSpc>
                <a:spcBef>
                  <a:spcPts val="330"/>
                </a:spcBef>
              </a:pPr>
              <a:r>
                <a:rPr lang="en-US" altLang="ko-KR" sz="1200" spc="10" dirty="0" smtClean="0">
                  <a:latin typeface="산돌고딕 M" pitchFamily="18" charset="-127"/>
                  <a:ea typeface="산돌고딕 M" pitchFamily="18" charset="-127"/>
                  <a:cs typeface="Arial Unicode MS"/>
                </a:rPr>
                <a:t>-</a:t>
              </a:r>
              <a:r>
                <a:rPr lang="en-US" altLang="ko-KR" sz="1200" spc="10" dirty="0" err="1" smtClean="0">
                  <a:latin typeface="산돌고딕 M" pitchFamily="18" charset="-127"/>
                  <a:ea typeface="산돌고딕 M" pitchFamily="18" charset="-127"/>
                  <a:cs typeface="Arial Unicode MS"/>
                </a:rPr>
                <a:t>Djboss.modules.system.pkgs</a:t>
              </a:r>
              <a:r>
                <a:rPr lang="en-US" altLang="ko-KR" sz="1200" spc="10" dirty="0" smtClean="0">
                  <a:latin typeface="산돌고딕 M" pitchFamily="18" charset="-127"/>
                  <a:ea typeface="산돌고딕 M" pitchFamily="18" charset="-127"/>
                  <a:cs typeface="Arial Unicode MS"/>
                </a:rPr>
                <a:t>=</a:t>
              </a:r>
              <a:r>
                <a:rPr lang="en-US" altLang="ko-KR" sz="1200" spc="10" dirty="0" err="1" smtClean="0">
                  <a:latin typeface="산돌고딕 M" pitchFamily="18" charset="-127"/>
                  <a:ea typeface="산돌고딕 M" pitchFamily="18" charset="-127"/>
                  <a:cs typeface="Arial Unicode MS"/>
                </a:rPr>
                <a:t>org.jboss.byteman,scouter</a:t>
              </a:r>
              <a:endParaRPr lang="en-US" altLang="ko-KR" sz="1200" spc="10" dirty="0" smtClean="0">
                <a:latin typeface="산돌고딕 M" pitchFamily="18" charset="-127"/>
                <a:ea typeface="산돌고딕 M" pitchFamily="18" charset="-127"/>
                <a:cs typeface="Arial Unicode MS"/>
              </a:endParaRPr>
            </a:p>
            <a:p>
              <a:pPr marL="456565">
                <a:lnSpc>
                  <a:spcPct val="100000"/>
                </a:lnSpc>
                <a:spcBef>
                  <a:spcPts val="330"/>
                </a:spcBef>
              </a:pPr>
              <a:r>
                <a:rPr lang="en-US" altLang="ko-KR" sz="1200" dirty="0" smtClean="0">
                  <a:latin typeface="산돌고딕 M" pitchFamily="18" charset="-127"/>
                  <a:ea typeface="산돌고딕 M" pitchFamily="18" charset="-127"/>
                  <a:cs typeface="Arial Unicode MS"/>
                </a:rPr>
                <a:t>export JAVA_OPTS=" $JAVA_OPTS -</a:t>
              </a:r>
              <a:r>
                <a:rPr lang="en-US" altLang="ko-KR" sz="1200" dirty="0" err="1" smtClean="0">
                  <a:latin typeface="산돌고딕 M" pitchFamily="18" charset="-127"/>
                  <a:ea typeface="산돌고딕 M" pitchFamily="18" charset="-127"/>
                  <a:cs typeface="Arial Unicode MS"/>
                </a:rPr>
                <a:t>Djboss.modules.system.pkgs</a:t>
              </a:r>
              <a:r>
                <a:rPr lang="en-US" altLang="ko-KR" sz="1200" dirty="0" smtClean="0">
                  <a:latin typeface="산돌고딕 M" pitchFamily="18" charset="-127"/>
                  <a:ea typeface="산돌고딕 M" pitchFamily="18" charset="-127"/>
                  <a:cs typeface="Arial Unicode MS"/>
                </a:rPr>
                <a:t>=</a:t>
              </a:r>
              <a:r>
                <a:rPr lang="en-US" altLang="ko-KR" sz="1200" dirty="0" err="1" smtClean="0">
                  <a:latin typeface="산돌고딕 M" pitchFamily="18" charset="-127"/>
                  <a:ea typeface="산돌고딕 M" pitchFamily="18" charset="-127"/>
                  <a:cs typeface="Arial Unicode MS"/>
                </a:rPr>
                <a:t>org.jboss.byteman,scouter</a:t>
              </a:r>
              <a:r>
                <a:rPr lang="en-US" altLang="ko-KR" sz="1200" dirty="0" smtClean="0">
                  <a:latin typeface="산돌고딕 M" pitchFamily="18" charset="-127"/>
                  <a:ea typeface="산돌고딕 M" pitchFamily="18" charset="-127"/>
                  <a:cs typeface="Arial Unicode MS"/>
                </a:rPr>
                <a:t>"</a:t>
              </a:r>
            </a:p>
            <a:p>
              <a:endParaRPr sz="1200" dirty="0">
                <a:latin typeface="산돌고딕 M" pitchFamily="18" charset="-127"/>
                <a:ea typeface="산돌고딕 M" pitchFamily="18" charset="-127"/>
              </a:endParaRPr>
            </a:p>
          </p:txBody>
        </p:sp>
        <p:grpSp>
          <p:nvGrpSpPr>
            <p:cNvPr id="37" name="그룹 36"/>
            <p:cNvGrpSpPr/>
            <p:nvPr/>
          </p:nvGrpSpPr>
          <p:grpSpPr>
            <a:xfrm>
              <a:off x="609600" y="4796280"/>
              <a:ext cx="8909621" cy="1299720"/>
              <a:chOff x="609600" y="4796280"/>
              <a:chExt cx="8909621" cy="1299720"/>
            </a:xfrm>
          </p:grpSpPr>
          <p:sp>
            <p:nvSpPr>
              <p:cNvPr id="39" name="object 6"/>
              <p:cNvSpPr/>
              <p:nvPr/>
            </p:nvSpPr>
            <p:spPr>
              <a:xfrm>
                <a:off x="609600" y="4796280"/>
                <a:ext cx="8838898" cy="41192"/>
              </a:xfrm>
              <a:custGeom>
                <a:avLst/>
                <a:gdLst/>
                <a:ahLst/>
                <a:cxnLst/>
                <a:rect l="l" t="t" r="r" b="b"/>
                <a:pathLst>
                  <a:path w="5488305">
                    <a:moveTo>
                      <a:pt x="0" y="0"/>
                    </a:moveTo>
                    <a:lnTo>
                      <a:pt x="5487923" y="0"/>
                    </a:lnTo>
                  </a:path>
                </a:pathLst>
              </a:custGeom>
              <a:ln w="6350">
                <a:solidFill>
                  <a:srgbClr val="D8DDEA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0" name="object 7"/>
              <p:cNvSpPr/>
              <p:nvPr/>
            </p:nvSpPr>
            <p:spPr>
              <a:xfrm>
                <a:off x="9448498" y="4796281"/>
                <a:ext cx="70723" cy="1299717"/>
              </a:xfrm>
              <a:custGeom>
                <a:avLst/>
                <a:gdLst/>
                <a:ahLst/>
                <a:cxnLst/>
                <a:rect l="l" t="t" r="r" b="b"/>
                <a:pathLst>
                  <a:path h="863600">
                    <a:moveTo>
                      <a:pt x="0" y="0"/>
                    </a:moveTo>
                    <a:lnTo>
                      <a:pt x="0" y="863600"/>
                    </a:lnTo>
                  </a:path>
                </a:pathLst>
              </a:custGeom>
              <a:ln w="6350">
                <a:solidFill>
                  <a:srgbClr val="D8DDEA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1" name="object 9"/>
              <p:cNvSpPr/>
              <p:nvPr/>
            </p:nvSpPr>
            <p:spPr>
              <a:xfrm>
                <a:off x="635388" y="4796281"/>
                <a:ext cx="0" cy="1299717"/>
              </a:xfrm>
              <a:custGeom>
                <a:avLst/>
                <a:gdLst/>
                <a:ahLst/>
                <a:cxnLst/>
                <a:rect l="l" t="t" r="r" b="b"/>
                <a:pathLst>
                  <a:path h="863600">
                    <a:moveTo>
                      <a:pt x="0" y="0"/>
                    </a:moveTo>
                    <a:lnTo>
                      <a:pt x="0" y="863600"/>
                    </a:lnTo>
                  </a:path>
                </a:pathLst>
              </a:custGeom>
              <a:ln w="31750">
                <a:solidFill>
                  <a:srgbClr val="D8DDEA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2" name="object 6"/>
              <p:cNvSpPr/>
              <p:nvPr/>
            </p:nvSpPr>
            <p:spPr>
              <a:xfrm flipV="1">
                <a:off x="609600" y="6054808"/>
                <a:ext cx="8838898" cy="41192"/>
              </a:xfrm>
              <a:custGeom>
                <a:avLst/>
                <a:gdLst/>
                <a:ahLst/>
                <a:cxnLst/>
                <a:rect l="l" t="t" r="r" b="b"/>
                <a:pathLst>
                  <a:path w="5488305">
                    <a:moveTo>
                      <a:pt x="0" y="0"/>
                    </a:moveTo>
                    <a:lnTo>
                      <a:pt x="5487923" y="0"/>
                    </a:lnTo>
                  </a:path>
                </a:pathLst>
              </a:custGeom>
              <a:ln w="6350">
                <a:solidFill>
                  <a:srgbClr val="D8DDEA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</p:grpSp>
      <p:sp>
        <p:nvSpPr>
          <p:cNvPr id="43" name="object 5"/>
          <p:cNvSpPr/>
          <p:nvPr/>
        </p:nvSpPr>
        <p:spPr>
          <a:xfrm>
            <a:off x="694346" y="4904408"/>
            <a:ext cx="328260" cy="27719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TextBox 16"/>
          <p:cNvSpPr txBox="1"/>
          <p:nvPr/>
        </p:nvSpPr>
        <p:spPr>
          <a:xfrm>
            <a:off x="219860" y="907986"/>
            <a:ext cx="9217025" cy="397032"/>
          </a:xfrm>
          <a:prstGeom prst="rect">
            <a:avLst/>
          </a:prstGeom>
          <a:noFill/>
          <a:ln w="19050" algn="ctr">
            <a:noFill/>
            <a:round/>
            <a:headEnd/>
            <a:tailEnd/>
          </a:ln>
        </p:spPr>
        <p:txBody>
          <a:bodyPr wrap="square" rtlCol="0">
            <a:spAutoFit/>
          </a:bodyPr>
          <a:lstStyle/>
          <a:p>
            <a:pPr marL="268288" indent="-268288" latinLnBrk="0">
              <a:lnSpc>
                <a:spcPct val="110000"/>
              </a:lnSpc>
              <a:spcBef>
                <a:spcPts val="1200"/>
              </a:spcBef>
              <a:buSzPct val="100000"/>
              <a:buBlip>
                <a:blip r:embed="rId4"/>
              </a:buBlip>
            </a:pPr>
            <a:r>
              <a:rPr lang="en-US" altLang="ko-KR" dirty="0" err="1" smtClean="0">
                <a:latin typeface="산돌고딕 M" panose="02030504000101010101" pitchFamily="18" charset="-127"/>
                <a:ea typeface="산돌고딕 M" panose="02030504000101010101" pitchFamily="18" charset="-127"/>
                <a:cs typeface="산돌고딕 M"/>
              </a:rPr>
              <a:t>JBoss</a:t>
            </a:r>
            <a:r>
              <a:rPr lang="en-US" altLang="ko-KR" dirty="0" smtClean="0">
                <a:latin typeface="산돌고딕 M" panose="02030504000101010101" pitchFamily="18" charset="-127"/>
                <a:ea typeface="산돌고딕 M" panose="02030504000101010101" pitchFamily="18" charset="-127"/>
                <a:cs typeface="산돌고딕 M"/>
              </a:rPr>
              <a:t> </a:t>
            </a:r>
            <a:r>
              <a:rPr lang="ko-KR" altLang="en-US" dirty="0" smtClean="0">
                <a:latin typeface="산돌고딕 M" panose="02030504000101010101" pitchFamily="18" charset="-127"/>
                <a:ea typeface="산돌고딕 M" panose="02030504000101010101" pitchFamily="18" charset="-127"/>
                <a:cs typeface="산돌고딕 M"/>
              </a:rPr>
              <a:t>기동 스크립트에 </a:t>
            </a:r>
            <a:r>
              <a:rPr lang="en-US" altLang="ko-KR" dirty="0" smtClean="0">
                <a:latin typeface="산돌고딕 M" panose="02030504000101010101" pitchFamily="18" charset="-127"/>
                <a:ea typeface="산돌고딕 M" panose="02030504000101010101" pitchFamily="18" charset="-127"/>
                <a:cs typeface="산돌고딕 M"/>
              </a:rPr>
              <a:t>Scouter</a:t>
            </a:r>
            <a:r>
              <a:rPr lang="ko-KR" altLang="en-US" dirty="0" smtClean="0">
                <a:latin typeface="산돌고딕 M" panose="02030504000101010101" pitchFamily="18" charset="-127"/>
                <a:ea typeface="산돌고딕 M" panose="02030504000101010101" pitchFamily="18" charset="-127"/>
                <a:cs typeface="산돌고딕 M"/>
              </a:rPr>
              <a:t>에 대한 설정을 통해 </a:t>
            </a:r>
            <a:r>
              <a:rPr lang="en-US" altLang="ko-KR" dirty="0" smtClean="0">
                <a:latin typeface="산돌고딕 M" panose="02030504000101010101" pitchFamily="18" charset="-127"/>
                <a:ea typeface="산돌고딕 M" panose="02030504000101010101" pitchFamily="18" charset="-127"/>
                <a:cs typeface="산돌고딕 M"/>
              </a:rPr>
              <a:t>BCI </a:t>
            </a:r>
            <a:r>
              <a:rPr lang="ko-KR" altLang="en-US" dirty="0" smtClean="0">
                <a:latin typeface="산돌고딕 M" panose="02030504000101010101" pitchFamily="18" charset="-127"/>
                <a:ea typeface="산돌고딕 M" panose="02030504000101010101" pitchFamily="18" charset="-127"/>
                <a:cs typeface="산돌고딕 M"/>
              </a:rPr>
              <a:t>작업이 이루어지도록 합니다</a:t>
            </a:r>
            <a:r>
              <a:rPr lang="en-US" altLang="ko-KR" dirty="0" smtClean="0">
                <a:latin typeface="산돌고딕 M" panose="02030504000101010101" pitchFamily="18" charset="-127"/>
                <a:ea typeface="산돌고딕 M" panose="02030504000101010101" pitchFamily="18" charset="-127"/>
                <a:cs typeface="산돌고딕 M"/>
              </a:rPr>
              <a:t>.</a:t>
            </a:r>
            <a:endParaRPr lang="ko-KR" altLang="en-US" dirty="0">
              <a:latin typeface="산돌고딕 M" panose="02030504000101010101" pitchFamily="18" charset="-127"/>
              <a:ea typeface="산돌고딕 M" panose="02030504000101010101" pitchFamily="18" charset="-127"/>
              <a:cs typeface="산돌고딕 M"/>
            </a:endParaRPr>
          </a:p>
        </p:txBody>
      </p:sp>
    </p:spTree>
    <p:extLst>
      <p:ext uri="{BB962C8B-B14F-4D97-AF65-F5344CB8AC3E}">
        <p14:creationId xmlns:p14="http://schemas.microsoft.com/office/powerpoint/2010/main" val="2279812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9402" y="136271"/>
            <a:ext cx="9207195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altLang="ko-KR" dirty="0">
                <a:ea typeface="산돌고딕 M" pitchFamily="18" charset="-127"/>
              </a:rPr>
              <a:t>Scouter Agent Installation ( java ) - </a:t>
            </a:r>
            <a:r>
              <a:rPr lang="en-US" altLang="ko-KR" dirty="0" err="1">
                <a:ea typeface="산돌고딕 M" pitchFamily="18" charset="-127"/>
              </a:rPr>
              <a:t>JBoss</a:t>
            </a:r>
            <a:r>
              <a:rPr lang="en-US" altLang="ko-KR" dirty="0">
                <a:ea typeface="산돌고딕 M" pitchFamily="18" charset="-127"/>
              </a:rPr>
              <a:t> Configuration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150495" algn="ctr">
              <a:lnSpc>
                <a:spcPts val="894"/>
              </a:lnSpc>
            </a:pPr>
            <a:fld id="{81D60167-4931-47E6-BA6A-407CBD079E47}" type="slidenum">
              <a:rPr dirty="0"/>
              <a:t>26</a:t>
            </a:fld>
            <a:endParaRPr dirty="0"/>
          </a:p>
          <a:p>
            <a:pPr marL="12700">
              <a:lnSpc>
                <a:spcPts val="900"/>
              </a:lnSpc>
            </a:pPr>
            <a:r>
              <a:rPr sz="800" b="1" dirty="0">
                <a:solidFill>
                  <a:srgbClr val="FF0000"/>
                </a:solidFill>
                <a:latin typeface="Calibri"/>
                <a:cs typeface="Calibri"/>
              </a:rPr>
              <a:t>- Internal Use </a:t>
            </a:r>
            <a:r>
              <a:rPr sz="800" b="1" spc="-5" dirty="0">
                <a:solidFill>
                  <a:srgbClr val="FF0000"/>
                </a:solidFill>
                <a:latin typeface="Calibri"/>
                <a:cs typeface="Calibri"/>
              </a:rPr>
              <a:t>Only</a:t>
            </a:r>
            <a:r>
              <a:rPr sz="800" b="1" spc="-1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800" b="1" dirty="0">
                <a:solidFill>
                  <a:srgbClr val="FF0000"/>
                </a:solidFill>
                <a:latin typeface="Calibri"/>
                <a:cs typeface="Calibri"/>
              </a:rPr>
              <a:t>-</a:t>
            </a:r>
            <a:endParaRPr sz="800" dirty="0">
              <a:latin typeface="Calibri"/>
              <a:cs typeface="Calibri"/>
            </a:endParaRPr>
          </a:p>
        </p:txBody>
      </p:sp>
      <p:sp>
        <p:nvSpPr>
          <p:cNvPr id="14" name="object 4"/>
          <p:cNvSpPr txBox="1"/>
          <p:nvPr/>
        </p:nvSpPr>
        <p:spPr>
          <a:xfrm>
            <a:off x="619455" y="1447800"/>
            <a:ext cx="4179094" cy="5847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altLang="ko-KR" sz="1800" dirty="0" smtClean="0">
                <a:latin typeface="산돌고딕 M" pitchFamily="18" charset="-127"/>
                <a:ea typeface="산돌고딕 M" pitchFamily="18" charset="-127"/>
                <a:cs typeface="산돌고딕 M"/>
              </a:rPr>
              <a:t>1. </a:t>
            </a:r>
            <a:r>
              <a:rPr lang="en-US" altLang="ko-KR" sz="1800" dirty="0" err="1" smtClean="0">
                <a:latin typeface="산돌고딕 M" pitchFamily="18" charset="-127"/>
                <a:ea typeface="산돌고딕 M" pitchFamily="18" charset="-127"/>
                <a:cs typeface="산돌고딕 M"/>
              </a:rPr>
              <a:t>JBoss</a:t>
            </a:r>
            <a:r>
              <a:rPr lang="en-US" altLang="ko-KR" sz="1800" dirty="0" smtClean="0">
                <a:latin typeface="산돌고딕 M" pitchFamily="18" charset="-127"/>
                <a:ea typeface="산돌고딕 M" pitchFamily="18" charset="-127"/>
                <a:cs typeface="산돌고딕 M"/>
              </a:rPr>
              <a:t> </a:t>
            </a:r>
            <a:r>
              <a:rPr lang="ko-KR" altLang="en-US" dirty="0" smtClean="0">
                <a:latin typeface="산돌고딕 M" pitchFamily="18" charset="-127"/>
                <a:ea typeface="산돌고딕 M" pitchFamily="18" charset="-127"/>
                <a:cs typeface="산돌고딕 M"/>
              </a:rPr>
              <a:t>서버의 기동</a:t>
            </a:r>
            <a:endParaRPr lang="en-US" altLang="ko-KR" sz="1800" dirty="0" smtClean="0">
              <a:latin typeface="산돌고딕 M" pitchFamily="18" charset="-127"/>
              <a:ea typeface="산돌고딕 M" pitchFamily="18" charset="-127"/>
              <a:cs typeface="산돌고딕 M"/>
            </a:endParaRPr>
          </a:p>
          <a:p>
            <a:pPr marL="12700">
              <a:lnSpc>
                <a:spcPct val="100000"/>
              </a:lnSpc>
            </a:pPr>
            <a:endParaRPr lang="en-US" altLang="ko-KR" sz="600" dirty="0" smtClean="0">
              <a:latin typeface="산돌고딕 M" pitchFamily="18" charset="-127"/>
              <a:ea typeface="산돌고딕 M" pitchFamily="18" charset="-127"/>
              <a:cs typeface="산돌고딕 M"/>
            </a:endParaRPr>
          </a:p>
          <a:p>
            <a:pPr marL="12700">
              <a:lnSpc>
                <a:spcPct val="100000"/>
              </a:lnSpc>
            </a:pPr>
            <a:r>
              <a:rPr lang="en-US" altLang="ko-KR" sz="1400" dirty="0" smtClean="0">
                <a:latin typeface="산돌고딕 M"/>
                <a:ea typeface="산돌고딕 M" pitchFamily="18" charset="-127"/>
                <a:cs typeface="산돌고딕 M"/>
              </a:rPr>
              <a:t>ex) /opt/was/servers/standalone_ha_11/bin/startup.sh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455" y="2085024"/>
            <a:ext cx="4591050" cy="2043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object 4"/>
          <p:cNvSpPr txBox="1"/>
          <p:nvPr/>
        </p:nvSpPr>
        <p:spPr>
          <a:xfrm>
            <a:off x="619455" y="4267200"/>
            <a:ext cx="4179094" cy="5847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altLang="ko-KR" sz="1800" dirty="0" smtClean="0">
                <a:latin typeface="산돌고딕 M" pitchFamily="18" charset="-127"/>
                <a:ea typeface="산돌고딕 M" pitchFamily="18" charset="-127"/>
                <a:cs typeface="산돌고딕 M"/>
              </a:rPr>
              <a:t>2</a:t>
            </a:r>
            <a:r>
              <a:rPr lang="en-US" altLang="ko-KR" dirty="0">
                <a:latin typeface="산돌고딕 M" pitchFamily="18" charset="-127"/>
                <a:ea typeface="산돌고딕 M" pitchFamily="18" charset="-127"/>
                <a:cs typeface="산돌고딕 M"/>
              </a:rPr>
              <a:t>. </a:t>
            </a:r>
            <a:r>
              <a:rPr lang="en-US" altLang="ko-KR" dirty="0" err="1">
                <a:latin typeface="산돌고딕 M" pitchFamily="18" charset="-127"/>
                <a:ea typeface="산돌고딕 M" pitchFamily="18" charset="-127"/>
                <a:cs typeface="산돌고딕 M"/>
              </a:rPr>
              <a:t>JBoss</a:t>
            </a:r>
            <a:r>
              <a:rPr lang="en-US" altLang="ko-KR" dirty="0">
                <a:latin typeface="산돌고딕 M" pitchFamily="18" charset="-127"/>
                <a:ea typeface="산돌고딕 M" pitchFamily="18" charset="-127"/>
                <a:cs typeface="산돌고딕 M"/>
              </a:rPr>
              <a:t> </a:t>
            </a:r>
            <a:r>
              <a:rPr lang="ko-KR" altLang="en-US" dirty="0" smtClean="0">
                <a:latin typeface="산돌고딕 M" pitchFamily="18" charset="-127"/>
                <a:ea typeface="산돌고딕 M" pitchFamily="18" charset="-127"/>
                <a:cs typeface="산돌고딕 M"/>
              </a:rPr>
              <a:t>서버의 기동 </a:t>
            </a:r>
            <a:r>
              <a:rPr lang="en-US" altLang="ko-KR" dirty="0" smtClean="0">
                <a:latin typeface="산돌고딕 M" pitchFamily="18" charset="-127"/>
                <a:ea typeface="산돌고딕 M" pitchFamily="18" charset="-127"/>
                <a:cs typeface="산돌고딕 M"/>
              </a:rPr>
              <a:t>APM </a:t>
            </a:r>
            <a:r>
              <a:rPr lang="ko-KR" altLang="en-US" dirty="0" smtClean="0">
                <a:latin typeface="산돌고딕 M" pitchFamily="18" charset="-127"/>
                <a:ea typeface="산돌고딕 M" pitchFamily="18" charset="-127"/>
                <a:cs typeface="산돌고딕 M"/>
              </a:rPr>
              <a:t>확인</a:t>
            </a:r>
            <a:endParaRPr lang="en-US" altLang="ko-KR" sz="1800" dirty="0" smtClean="0">
              <a:latin typeface="산돌고딕 M" pitchFamily="18" charset="-127"/>
              <a:ea typeface="산돌고딕 M" pitchFamily="18" charset="-127"/>
              <a:cs typeface="산돌고딕 M"/>
            </a:endParaRPr>
          </a:p>
          <a:p>
            <a:pPr marL="12700">
              <a:lnSpc>
                <a:spcPct val="100000"/>
              </a:lnSpc>
            </a:pPr>
            <a:endParaRPr lang="en-US" altLang="ko-KR" sz="600" dirty="0" smtClean="0">
              <a:latin typeface="산돌고딕 M" pitchFamily="18" charset="-127"/>
              <a:ea typeface="산돌고딕 M" pitchFamily="18" charset="-127"/>
              <a:cs typeface="산돌고딕 M"/>
            </a:endParaRPr>
          </a:p>
          <a:p>
            <a:pPr marL="12700">
              <a:lnSpc>
                <a:spcPct val="100000"/>
              </a:lnSpc>
            </a:pPr>
            <a:r>
              <a:rPr lang="en-US" altLang="ko-KR" sz="1400" dirty="0" smtClean="0">
                <a:latin typeface="산돌고딕 M"/>
                <a:ea typeface="산돌고딕 M" pitchFamily="18" charset="-127"/>
                <a:cs typeface="산돌고딕 M"/>
              </a:rPr>
              <a:t>ex) Scouter Client  </a:t>
            </a:r>
            <a:r>
              <a:rPr lang="ko-KR" altLang="en-US" sz="1400" dirty="0" smtClean="0">
                <a:latin typeface="산돌고딕 M"/>
                <a:ea typeface="산돌고딕 M" pitchFamily="18" charset="-127"/>
                <a:cs typeface="산돌고딕 M"/>
              </a:rPr>
              <a:t>확인</a:t>
            </a:r>
            <a:endParaRPr lang="en-US" altLang="ko-KR" sz="1400" dirty="0" smtClean="0">
              <a:latin typeface="산돌고딕 M"/>
              <a:ea typeface="산돌고딕 M" pitchFamily="18" charset="-127"/>
              <a:cs typeface="산돌고딕 M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455" y="4876800"/>
            <a:ext cx="2468880" cy="1697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19860" y="907986"/>
            <a:ext cx="9217025" cy="397032"/>
          </a:xfrm>
          <a:prstGeom prst="rect">
            <a:avLst/>
          </a:prstGeom>
          <a:noFill/>
          <a:ln w="19050" algn="ctr">
            <a:noFill/>
            <a:round/>
            <a:headEnd/>
            <a:tailEnd/>
          </a:ln>
        </p:spPr>
        <p:txBody>
          <a:bodyPr wrap="square" rtlCol="0">
            <a:spAutoFit/>
          </a:bodyPr>
          <a:lstStyle/>
          <a:p>
            <a:pPr marL="268288" indent="-268288" latinLnBrk="0">
              <a:lnSpc>
                <a:spcPct val="110000"/>
              </a:lnSpc>
              <a:spcBef>
                <a:spcPts val="1200"/>
              </a:spcBef>
              <a:buSzPct val="100000"/>
              <a:buBlip>
                <a:blip r:embed="rId4"/>
              </a:buBlip>
            </a:pPr>
            <a:r>
              <a:rPr lang="en-US" altLang="ko-KR" dirty="0" err="1" smtClean="0">
                <a:latin typeface="산돌고딕 M" panose="02030504000101010101" pitchFamily="18" charset="-127"/>
                <a:ea typeface="산돌고딕 M" panose="02030504000101010101" pitchFamily="18" charset="-127"/>
                <a:cs typeface="산돌고딕 M"/>
              </a:rPr>
              <a:t>JBoss</a:t>
            </a:r>
            <a:r>
              <a:rPr lang="en-US" altLang="ko-KR" dirty="0" smtClean="0">
                <a:latin typeface="산돌고딕 M" panose="02030504000101010101" pitchFamily="18" charset="-127"/>
                <a:ea typeface="산돌고딕 M" panose="02030504000101010101" pitchFamily="18" charset="-127"/>
                <a:cs typeface="산돌고딕 M"/>
              </a:rPr>
              <a:t> </a:t>
            </a:r>
            <a:r>
              <a:rPr lang="ko-KR" altLang="en-US" dirty="0" smtClean="0">
                <a:latin typeface="산돌고딕 M" panose="02030504000101010101" pitchFamily="18" charset="-127"/>
                <a:ea typeface="산돌고딕 M" panose="02030504000101010101" pitchFamily="18" charset="-127"/>
                <a:cs typeface="산돌고딕 M"/>
              </a:rPr>
              <a:t>서버를 기동시켜 </a:t>
            </a:r>
            <a:r>
              <a:rPr lang="en-US" altLang="ko-KR" dirty="0" smtClean="0">
                <a:latin typeface="산돌고딕 M" panose="02030504000101010101" pitchFamily="18" charset="-127"/>
                <a:ea typeface="산돌고딕 M" panose="02030504000101010101" pitchFamily="18" charset="-127"/>
                <a:cs typeface="산돌고딕 M"/>
              </a:rPr>
              <a:t>Scouter boot</a:t>
            </a:r>
            <a:r>
              <a:rPr lang="ko-KR" altLang="en-US" dirty="0" smtClean="0">
                <a:latin typeface="산돌고딕 M" panose="02030504000101010101" pitchFamily="18" charset="-127"/>
                <a:ea typeface="산돌고딕 M" panose="02030504000101010101" pitchFamily="18" charset="-127"/>
                <a:cs typeface="산돌고딕 M"/>
              </a:rPr>
              <a:t>가 정상적으로 작동되는지 확인합니다</a:t>
            </a:r>
            <a:r>
              <a:rPr lang="en-US" altLang="ko-KR" dirty="0" smtClean="0">
                <a:latin typeface="산돌고딕 M" panose="02030504000101010101" pitchFamily="18" charset="-127"/>
                <a:ea typeface="산돌고딕 M" panose="02030504000101010101" pitchFamily="18" charset="-127"/>
                <a:cs typeface="산돌고딕 M"/>
              </a:rPr>
              <a:t>.</a:t>
            </a:r>
            <a:endParaRPr lang="ko-KR" altLang="en-US" dirty="0">
              <a:latin typeface="산돌고딕 M" panose="02030504000101010101" pitchFamily="18" charset="-127"/>
              <a:ea typeface="산돌고딕 M" panose="02030504000101010101" pitchFamily="18" charset="-127"/>
              <a:cs typeface="산돌고딕 M"/>
            </a:endParaRPr>
          </a:p>
        </p:txBody>
      </p:sp>
    </p:spTree>
    <p:extLst>
      <p:ext uri="{BB962C8B-B14F-4D97-AF65-F5344CB8AC3E}">
        <p14:creationId xmlns:p14="http://schemas.microsoft.com/office/powerpoint/2010/main" val="3369004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5794" y="4974401"/>
            <a:ext cx="3049398" cy="1883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직사각형 9"/>
          <p:cNvSpPr/>
          <p:nvPr/>
        </p:nvSpPr>
        <p:spPr>
          <a:xfrm>
            <a:off x="0" y="2133600"/>
            <a:ext cx="9905192" cy="136815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100000"/>
                </a:schemeClr>
              </a:gs>
              <a:gs pos="50000">
                <a:schemeClr val="tx2">
                  <a:lumMod val="90000"/>
                  <a:lumOff val="10000"/>
                </a:schemeClr>
              </a:gs>
              <a:gs pos="100000">
                <a:schemeClr val="tx2">
                  <a:lumMod val="80000"/>
                  <a:lumOff val="2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산돌고딕 M" pitchFamily="18" charset="-127"/>
              <a:ea typeface="산돌고딕 M" pitchFamily="18" charset="-127"/>
            </a:endParaRP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0" y="2205609"/>
            <a:ext cx="9906000" cy="1236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3600" b="1" dirty="0" smtClean="0">
                <a:solidFill>
                  <a:schemeClr val="bg1"/>
                </a:solidFill>
                <a:latin typeface="산돌고딕 M"/>
                <a:ea typeface="산돌고딕 M" pitchFamily="18" charset="-127"/>
                <a:cs typeface="산돌고딕 M"/>
              </a:rPr>
              <a:t>Scouter Monitoring Client Installation</a:t>
            </a:r>
            <a:endParaRPr lang="en-US" altLang="ko-KR" sz="3600" b="1" kern="0" dirty="0">
              <a:solidFill>
                <a:schemeClr val="bg1"/>
              </a:solidFill>
              <a:latin typeface="산돌고딕 M" pitchFamily="18" charset="-127"/>
              <a:ea typeface="산돌고딕 M" pitchFamily="18" charset="-127"/>
              <a:cs typeface="Calibri" pitchFamily="34" charset="0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1748" y="188640"/>
            <a:ext cx="3080792" cy="727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988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9402" y="136271"/>
            <a:ext cx="9207195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altLang="ko-KR" dirty="0">
                <a:ea typeface="산돌고딕 M" pitchFamily="18" charset="-127"/>
              </a:rPr>
              <a:t>Scouter </a:t>
            </a:r>
            <a:r>
              <a:rPr lang="en-US" altLang="ko-KR" dirty="0" smtClean="0">
                <a:ea typeface="산돌고딕 M" pitchFamily="18" charset="-127"/>
              </a:rPr>
              <a:t>Client – </a:t>
            </a:r>
            <a:r>
              <a:rPr lang="ko-KR" altLang="en-US" dirty="0" smtClean="0">
                <a:ea typeface="산돌고딕 M" pitchFamily="18" charset="-127"/>
              </a:rPr>
              <a:t>모니터링 브라우저</a:t>
            </a:r>
            <a:endParaRPr lang="en-US" altLang="ko-KR" dirty="0">
              <a:ea typeface="산돌고딕 M" pitchFamily="18" charset="-127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150495" algn="ctr">
              <a:lnSpc>
                <a:spcPts val="894"/>
              </a:lnSpc>
            </a:pPr>
            <a:fld id="{81D60167-4931-47E6-BA6A-407CBD079E47}" type="slidenum">
              <a:rPr dirty="0"/>
              <a:t>28</a:t>
            </a:fld>
            <a:endParaRPr dirty="0"/>
          </a:p>
          <a:p>
            <a:pPr marL="12700">
              <a:lnSpc>
                <a:spcPts val="900"/>
              </a:lnSpc>
            </a:pPr>
            <a:r>
              <a:rPr sz="800" b="1" dirty="0">
                <a:solidFill>
                  <a:srgbClr val="FF0000"/>
                </a:solidFill>
                <a:latin typeface="Calibri"/>
                <a:cs typeface="Calibri"/>
              </a:rPr>
              <a:t>- Internal Use </a:t>
            </a:r>
            <a:r>
              <a:rPr sz="800" b="1" spc="-5" dirty="0">
                <a:solidFill>
                  <a:srgbClr val="FF0000"/>
                </a:solidFill>
                <a:latin typeface="Calibri"/>
                <a:cs typeface="Calibri"/>
              </a:rPr>
              <a:t>Only</a:t>
            </a:r>
            <a:r>
              <a:rPr sz="800" b="1" spc="-1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800" b="1" dirty="0">
                <a:solidFill>
                  <a:srgbClr val="FF0000"/>
                </a:solidFill>
                <a:latin typeface="Calibri"/>
                <a:cs typeface="Calibri"/>
              </a:rPr>
              <a:t>-</a:t>
            </a:r>
            <a:endParaRPr sz="800" dirty="0">
              <a:latin typeface="Calibri"/>
              <a:cs typeface="Calibri"/>
            </a:endParaRPr>
          </a:p>
        </p:txBody>
      </p:sp>
      <p:sp>
        <p:nvSpPr>
          <p:cNvPr id="14" name="object 4"/>
          <p:cNvSpPr txBox="1"/>
          <p:nvPr/>
        </p:nvSpPr>
        <p:spPr>
          <a:xfrm>
            <a:off x="619455" y="1447800"/>
            <a:ext cx="3673792" cy="5693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altLang="ko-KR" dirty="0" smtClean="0">
                <a:latin typeface="산돌고딕 M" pitchFamily="18" charset="-127"/>
                <a:ea typeface="산돌고딕 M" pitchFamily="18" charset="-127"/>
                <a:cs typeface="산돌고딕 M"/>
              </a:rPr>
              <a:t>1. </a:t>
            </a:r>
            <a:r>
              <a:rPr lang="en-US" altLang="ko-KR" dirty="0" smtClean="0">
                <a:latin typeface="산돌고딕 M" pitchFamily="18" charset="-127"/>
                <a:ea typeface="산돌고딕 M" pitchFamily="18" charset="-127"/>
              </a:rPr>
              <a:t>Install JDK</a:t>
            </a:r>
            <a:r>
              <a:rPr lang="en-US" altLang="ko-KR" sz="1800" dirty="0" smtClean="0">
                <a:latin typeface="산돌고딕 M"/>
                <a:ea typeface="산돌고딕 M" pitchFamily="18" charset="-127"/>
                <a:cs typeface="산돌고딕 M"/>
              </a:rPr>
              <a:t/>
            </a:r>
            <a:br>
              <a:rPr lang="en-US" altLang="ko-KR" sz="1800" dirty="0" smtClean="0">
                <a:latin typeface="산돌고딕 M"/>
                <a:ea typeface="산돌고딕 M" pitchFamily="18" charset="-127"/>
                <a:cs typeface="산돌고딕 M"/>
              </a:rPr>
            </a:br>
            <a:endParaRPr lang="en-US" altLang="ko-KR" sz="500" dirty="0" smtClean="0">
              <a:latin typeface="산돌고딕 M"/>
              <a:ea typeface="산돌고딕 M" pitchFamily="18" charset="-127"/>
              <a:cs typeface="산돌고딕 M"/>
            </a:endParaRPr>
          </a:p>
          <a:p>
            <a:pPr marL="12700">
              <a:lnSpc>
                <a:spcPct val="100000"/>
              </a:lnSpc>
            </a:pPr>
            <a:r>
              <a:rPr lang="en-US" altLang="ko-KR" sz="1400" dirty="0" smtClean="0">
                <a:latin typeface="산돌고딕 M" pitchFamily="18" charset="-127"/>
                <a:ea typeface="산돌고딕 M" pitchFamily="18" charset="-127"/>
                <a:cs typeface="산돌고딕 M"/>
              </a:rPr>
              <a:t>ex) </a:t>
            </a:r>
            <a:r>
              <a:rPr lang="en-US" altLang="ko-KR" sz="1400" dirty="0" smtClean="0">
                <a:latin typeface="산돌고딕 M" pitchFamily="18" charset="-127"/>
                <a:ea typeface="산돌고딕 M" pitchFamily="18" charset="-127"/>
              </a:rPr>
              <a:t>oracle.com</a:t>
            </a:r>
            <a:r>
              <a:rPr lang="ko-KR" altLang="en-US" sz="1400" dirty="0" smtClean="0">
                <a:latin typeface="산돌고딕 M" pitchFamily="18" charset="-127"/>
                <a:ea typeface="산돌고딕 M" pitchFamily="18" charset="-127"/>
              </a:rPr>
              <a:t>에서 </a:t>
            </a:r>
            <a:r>
              <a:rPr lang="en-US" altLang="ko-KR" sz="1400" dirty="0" smtClean="0">
                <a:latin typeface="산돌고딕 M" pitchFamily="18" charset="-127"/>
                <a:ea typeface="산돌고딕 M" pitchFamily="18" charset="-127"/>
              </a:rPr>
              <a:t>JDK7</a:t>
            </a:r>
            <a:r>
              <a:rPr lang="ko-KR" altLang="en-US" sz="1400" dirty="0" smtClean="0">
                <a:latin typeface="산돌고딕 M" pitchFamily="18" charset="-127"/>
                <a:ea typeface="산돌고딕 M" pitchFamily="18" charset="-127"/>
              </a:rPr>
              <a:t>을 다운받아 설치</a:t>
            </a:r>
            <a:endParaRPr lang="en-US" altLang="ko-KR" sz="1400" dirty="0" smtClean="0">
              <a:latin typeface="산돌고딕 M"/>
              <a:ea typeface="산돌고딕 M" pitchFamily="18" charset="-127"/>
              <a:cs typeface="산돌고딕 M"/>
            </a:endParaRPr>
          </a:p>
        </p:txBody>
      </p:sp>
      <p:sp>
        <p:nvSpPr>
          <p:cNvPr id="16" name="object 4"/>
          <p:cNvSpPr txBox="1"/>
          <p:nvPr/>
        </p:nvSpPr>
        <p:spPr>
          <a:xfrm>
            <a:off x="4876800" y="1447800"/>
            <a:ext cx="4683594" cy="5693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altLang="ko-KR" dirty="0" smtClean="0">
                <a:latin typeface="산돌고딕 M"/>
                <a:ea typeface="산돌고딕 M" pitchFamily="18" charset="-127"/>
                <a:cs typeface="산돌고딕 M"/>
              </a:rPr>
              <a:t>2. </a:t>
            </a:r>
            <a:r>
              <a:rPr lang="ko-KR" altLang="en-US" dirty="0">
                <a:latin typeface="산돌고딕 M"/>
                <a:ea typeface="산돌고딕 M" pitchFamily="18" charset="-127"/>
                <a:cs typeface="산돌고딕 M"/>
              </a:rPr>
              <a:t>설치 파일 다운로드 </a:t>
            </a:r>
            <a:r>
              <a:rPr lang="en-US" altLang="ko-KR" dirty="0">
                <a:latin typeface="산돌고딕 M"/>
                <a:ea typeface="산돌고딕 M" pitchFamily="18" charset="-127"/>
                <a:cs typeface="산돌고딕 M"/>
              </a:rPr>
              <a:t>(latest Release Version)</a:t>
            </a:r>
            <a:br>
              <a:rPr lang="en-US" altLang="ko-KR" dirty="0">
                <a:latin typeface="산돌고딕 M"/>
                <a:ea typeface="산돌고딕 M" pitchFamily="18" charset="-127"/>
                <a:cs typeface="산돌고딕 M"/>
              </a:rPr>
            </a:br>
            <a:endParaRPr lang="en-US" altLang="ko-KR" sz="500" b="1" spc="100" dirty="0">
              <a:solidFill>
                <a:srgbClr val="1F497D"/>
              </a:solidFill>
              <a:latin typeface="산돌고딕 M" pitchFamily="18" charset="-127"/>
              <a:ea typeface="산돌고딕 M" pitchFamily="18" charset="-127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lang="en-US" altLang="ko-KR" sz="1400" dirty="0" smtClean="0">
                <a:latin typeface="산돌고딕 M"/>
                <a:ea typeface="산돌고딕 M" pitchFamily="18" charset="-127"/>
                <a:cs typeface="산돌고딕 M"/>
              </a:rPr>
              <a:t>ex)  scouter.client.product-win32.x86_64.zip</a:t>
            </a:r>
          </a:p>
        </p:txBody>
      </p:sp>
      <p:sp>
        <p:nvSpPr>
          <p:cNvPr id="19" name="object 5"/>
          <p:cNvSpPr txBox="1"/>
          <p:nvPr/>
        </p:nvSpPr>
        <p:spPr>
          <a:xfrm>
            <a:off x="619455" y="2085022"/>
            <a:ext cx="3673792" cy="1773562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72000" tIns="59690" rIns="0" bIns="0" rtlCol="0">
            <a:spAutoFit/>
          </a:bodyPr>
          <a:lstStyle/>
          <a:p>
            <a:pPr marL="74930">
              <a:lnSpc>
                <a:spcPct val="100000"/>
              </a:lnSpc>
              <a:spcBef>
                <a:spcPts val="470"/>
              </a:spcBef>
            </a:pPr>
            <a:r>
              <a:rPr lang="en-US" altLang="ko-KR" sz="1200" dirty="0" smtClean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jdk-7u79-linux-x64.tar.gz(Linux 64) </a:t>
            </a:r>
          </a:p>
          <a:p>
            <a:pPr marL="74930">
              <a:lnSpc>
                <a:spcPct val="100000"/>
              </a:lnSpc>
              <a:spcBef>
                <a:spcPts val="470"/>
              </a:spcBef>
            </a:pPr>
            <a:r>
              <a:rPr lang="en-US" altLang="ko-KR" sz="1200" dirty="0" smtClean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Ref)</a:t>
            </a:r>
            <a:br>
              <a:rPr lang="en-US" altLang="ko-KR" sz="1200" dirty="0" smtClean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</a:br>
            <a:r>
              <a:rPr lang="en-US" altLang="ko-KR" sz="1200" dirty="0" smtClean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http://www.oracle.com/technetwork/java/javase/</a:t>
            </a:r>
            <a:br>
              <a:rPr lang="en-US" altLang="ko-KR" sz="1200" dirty="0" smtClean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</a:br>
            <a:r>
              <a:rPr lang="en-US" altLang="ko-KR" sz="1200" dirty="0" smtClean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downloads/jdk7-downloads-1880260.html</a:t>
            </a:r>
          </a:p>
          <a:p>
            <a:pPr marL="74930">
              <a:lnSpc>
                <a:spcPct val="100000"/>
              </a:lnSpc>
              <a:spcBef>
                <a:spcPts val="470"/>
              </a:spcBef>
            </a:pPr>
            <a:endParaRPr lang="en-US" sz="1100" dirty="0">
              <a:solidFill>
                <a:schemeClr val="bg1"/>
              </a:solidFill>
              <a:latin typeface="산돌고딕 M" pitchFamily="18" charset="-127"/>
              <a:ea typeface="산돌고딕 M" pitchFamily="18" charset="-127"/>
              <a:cs typeface="Arial"/>
            </a:endParaRPr>
          </a:p>
          <a:p>
            <a:r>
              <a:rPr lang="en-US" altLang="ko-KR" sz="1100" dirty="0" smtClean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* </a:t>
            </a:r>
            <a:r>
              <a:rPr lang="ko-KR" altLang="en-US" sz="1100" dirty="0" smtClean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나머지는 </a:t>
            </a:r>
            <a:r>
              <a:rPr lang="ko-KR" altLang="en-US" sz="11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일반적인 </a:t>
            </a:r>
            <a:r>
              <a:rPr lang="en-US" altLang="ko-KR" sz="11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JDK</a:t>
            </a:r>
            <a:r>
              <a:rPr lang="ko-KR" altLang="en-US" sz="11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설치가이드에 따른다</a:t>
            </a:r>
            <a:r>
              <a:rPr lang="en-US" altLang="ko-KR" sz="11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.</a:t>
            </a:r>
          </a:p>
          <a:p>
            <a:r>
              <a:rPr lang="en-US" altLang="ko-KR" sz="1100" dirty="0" smtClean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/>
            </a:r>
            <a:br>
              <a:rPr lang="en-US" altLang="ko-KR" sz="1100" dirty="0" smtClean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</a:br>
            <a:r>
              <a:rPr lang="en-US" altLang="ko-KR" sz="1100" dirty="0" smtClean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* </a:t>
            </a:r>
            <a:r>
              <a:rPr lang="ko-KR" altLang="en-US" sz="1100" dirty="0" smtClean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주의</a:t>
            </a:r>
            <a:r>
              <a:rPr lang="en-US" altLang="ko-KR" sz="1100" dirty="0" smtClean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)</a:t>
            </a:r>
            <a:r>
              <a:rPr lang="en-US" altLang="ko-KR" sz="1050" dirty="0" smtClean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/>
            </a:r>
            <a:br>
              <a:rPr lang="en-US" altLang="ko-KR" sz="1050" dirty="0" smtClean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</a:br>
            <a:r>
              <a:rPr lang="ko-KR" altLang="en-US" sz="1100" dirty="0" smtClean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설치 </a:t>
            </a:r>
            <a:r>
              <a:rPr lang="ko-KR" altLang="en-US" sz="1100" dirty="0" err="1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디렉토리는</a:t>
            </a:r>
            <a:r>
              <a:rPr lang="ko-KR" altLang="en-US" sz="11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 </a:t>
            </a:r>
            <a:r>
              <a:rPr lang="ko-KR" altLang="en-US" sz="1100" dirty="0" smtClean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무관하나 </a:t>
            </a:r>
            <a:r>
              <a:rPr lang="en-US" altLang="ko-KR" sz="11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JRE</a:t>
            </a:r>
            <a:r>
              <a:rPr lang="ko-KR" altLang="en-US" sz="11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버전이 </a:t>
            </a:r>
            <a:r>
              <a:rPr lang="ko-KR" altLang="en-US" sz="1100" dirty="0" smtClean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아닌 </a:t>
            </a:r>
            <a:r>
              <a:rPr lang="en-US" altLang="ko-KR" sz="11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JDK</a:t>
            </a:r>
            <a:r>
              <a:rPr lang="ko-KR" altLang="en-US" sz="11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버전을 </a:t>
            </a:r>
            <a:r>
              <a:rPr lang="ko-KR" altLang="en-US" sz="1100" dirty="0" smtClean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설치</a:t>
            </a:r>
            <a:endParaRPr sz="1200" dirty="0">
              <a:solidFill>
                <a:schemeClr val="bg1"/>
              </a:solidFill>
              <a:latin typeface="산돌고딕 M" pitchFamily="18" charset="-127"/>
              <a:ea typeface="산돌고딕 M" pitchFamily="18" charset="-127"/>
              <a:cs typeface="Arial"/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4828373" y="6211669"/>
            <a:ext cx="4953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pPr marL="12700"/>
            <a:r>
              <a:rPr lang="en-US" altLang="ko-KR" sz="1000" b="1" i="1" spc="100" dirty="0" smtClean="0">
                <a:solidFill>
                  <a:schemeClr val="accent6">
                    <a:lumMod val="75000"/>
                  </a:schemeClr>
                </a:solidFill>
                <a:latin typeface="산돌고딕 M" pitchFamily="18" charset="-127"/>
                <a:ea typeface="산돌고딕 M" pitchFamily="18" charset="-127"/>
                <a:cs typeface="Arial"/>
              </a:rPr>
              <a:t>https://github.com/scouter-project/scouter/releases/</a:t>
            </a: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8374" y="2085021"/>
            <a:ext cx="4615529" cy="4051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19860" y="907986"/>
            <a:ext cx="9217025" cy="397032"/>
          </a:xfrm>
          <a:prstGeom prst="rect">
            <a:avLst/>
          </a:prstGeom>
          <a:noFill/>
          <a:ln w="19050" algn="ctr">
            <a:noFill/>
            <a:round/>
            <a:headEnd/>
            <a:tailEnd/>
          </a:ln>
        </p:spPr>
        <p:txBody>
          <a:bodyPr wrap="square" rtlCol="0">
            <a:spAutoFit/>
          </a:bodyPr>
          <a:lstStyle/>
          <a:p>
            <a:pPr marL="268288" indent="-268288" latinLnBrk="0">
              <a:lnSpc>
                <a:spcPct val="110000"/>
              </a:lnSpc>
              <a:spcBef>
                <a:spcPts val="1200"/>
              </a:spcBef>
              <a:buSzPct val="100000"/>
              <a:buBlip>
                <a:blip r:embed="rId3"/>
              </a:buBlip>
            </a:pPr>
            <a:r>
              <a:rPr lang="en-US" altLang="ko-KR" dirty="0" smtClean="0">
                <a:latin typeface="산돌고딕 M" panose="02030504000101010101" pitchFamily="18" charset="-127"/>
                <a:ea typeface="산돌고딕 M" panose="02030504000101010101" pitchFamily="18" charset="-127"/>
                <a:cs typeface="산돌고딕 M"/>
              </a:rPr>
              <a:t>Scouter </a:t>
            </a:r>
            <a:r>
              <a:rPr lang="ko-KR" altLang="en-US" dirty="0" smtClean="0">
                <a:latin typeface="산돌고딕 M" panose="02030504000101010101" pitchFamily="18" charset="-127"/>
                <a:ea typeface="산돌고딕 M" panose="02030504000101010101" pitchFamily="18" charset="-127"/>
                <a:cs typeface="산돌고딕 M"/>
              </a:rPr>
              <a:t>클라이언트는 </a:t>
            </a:r>
            <a:r>
              <a:rPr lang="ko-KR" altLang="en-US" dirty="0" err="1" smtClean="0">
                <a:latin typeface="산돌고딕 M" panose="02030504000101010101" pitchFamily="18" charset="-127"/>
                <a:ea typeface="산돌고딕 M" panose="02030504000101010101" pitchFamily="18" charset="-127"/>
                <a:cs typeface="산돌고딕 M"/>
              </a:rPr>
              <a:t>모니터링되는</a:t>
            </a:r>
            <a:r>
              <a:rPr lang="ko-KR" altLang="en-US" dirty="0" smtClean="0">
                <a:latin typeface="산돌고딕 M" panose="02030504000101010101" pitchFamily="18" charset="-127"/>
                <a:ea typeface="산돌고딕 M" panose="02030504000101010101" pitchFamily="18" charset="-127"/>
                <a:cs typeface="산돌고딕 M"/>
              </a:rPr>
              <a:t> 데이터를 보기 위한 화면을 제공합니다</a:t>
            </a:r>
            <a:r>
              <a:rPr lang="en-US" altLang="ko-KR" dirty="0" smtClean="0">
                <a:latin typeface="산돌고딕 M" panose="02030504000101010101" pitchFamily="18" charset="-127"/>
                <a:ea typeface="산돌고딕 M" panose="02030504000101010101" pitchFamily="18" charset="-127"/>
                <a:cs typeface="산돌고딕 M"/>
              </a:rPr>
              <a:t>.</a:t>
            </a:r>
            <a:endParaRPr lang="ko-KR" altLang="en-US" dirty="0">
              <a:latin typeface="산돌고딕 M" panose="02030504000101010101" pitchFamily="18" charset="-127"/>
              <a:ea typeface="산돌고딕 M" panose="02030504000101010101" pitchFamily="18" charset="-127"/>
              <a:cs typeface="산돌고딕 M"/>
            </a:endParaRPr>
          </a:p>
        </p:txBody>
      </p:sp>
    </p:spTree>
    <p:extLst>
      <p:ext uri="{BB962C8B-B14F-4D97-AF65-F5344CB8AC3E}">
        <p14:creationId xmlns:p14="http://schemas.microsoft.com/office/powerpoint/2010/main" val="2965081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9402" y="136271"/>
            <a:ext cx="9207195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altLang="ko-KR" dirty="0">
                <a:ea typeface="산돌고딕 M" pitchFamily="18" charset="-127"/>
              </a:rPr>
              <a:t>Scouter </a:t>
            </a:r>
            <a:r>
              <a:rPr lang="en-US" altLang="ko-KR" dirty="0" smtClean="0">
                <a:ea typeface="산돌고딕 M" pitchFamily="18" charset="-127"/>
              </a:rPr>
              <a:t>Client Installation</a:t>
            </a:r>
            <a:endParaRPr lang="en-US" altLang="ko-KR" dirty="0">
              <a:ea typeface="산돌고딕 M" pitchFamily="18" charset="-127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150495" algn="ctr">
              <a:lnSpc>
                <a:spcPts val="894"/>
              </a:lnSpc>
            </a:pPr>
            <a:fld id="{81D60167-4931-47E6-BA6A-407CBD079E47}" type="slidenum">
              <a:rPr dirty="0"/>
              <a:t>29</a:t>
            </a:fld>
            <a:endParaRPr dirty="0"/>
          </a:p>
          <a:p>
            <a:pPr marL="12700">
              <a:lnSpc>
                <a:spcPts val="900"/>
              </a:lnSpc>
            </a:pPr>
            <a:r>
              <a:rPr sz="800" b="1" dirty="0">
                <a:solidFill>
                  <a:srgbClr val="FF0000"/>
                </a:solidFill>
                <a:latin typeface="Calibri"/>
                <a:cs typeface="Calibri"/>
              </a:rPr>
              <a:t>- Internal Use </a:t>
            </a:r>
            <a:r>
              <a:rPr sz="800" b="1" spc="-5" dirty="0">
                <a:solidFill>
                  <a:srgbClr val="FF0000"/>
                </a:solidFill>
                <a:latin typeface="Calibri"/>
                <a:cs typeface="Calibri"/>
              </a:rPr>
              <a:t>Only</a:t>
            </a:r>
            <a:r>
              <a:rPr sz="800" b="1" spc="-1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800" b="1" dirty="0">
                <a:solidFill>
                  <a:srgbClr val="FF0000"/>
                </a:solidFill>
                <a:latin typeface="Calibri"/>
                <a:cs typeface="Calibri"/>
              </a:rPr>
              <a:t>-</a:t>
            </a:r>
            <a:endParaRPr sz="800" dirty="0">
              <a:latin typeface="Calibri"/>
              <a:cs typeface="Calibri"/>
            </a:endParaRPr>
          </a:p>
        </p:txBody>
      </p:sp>
      <p:sp>
        <p:nvSpPr>
          <p:cNvPr id="14" name="object 4"/>
          <p:cNvSpPr txBox="1"/>
          <p:nvPr/>
        </p:nvSpPr>
        <p:spPr>
          <a:xfrm>
            <a:off x="619455" y="1447800"/>
            <a:ext cx="3673792" cy="5693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altLang="ko-KR" dirty="0" smtClean="0">
                <a:latin typeface="산돌고딕 M" pitchFamily="18" charset="-127"/>
                <a:ea typeface="산돌고딕 M" pitchFamily="18" charset="-127"/>
                <a:cs typeface="산돌고딕 M"/>
              </a:rPr>
              <a:t>1. </a:t>
            </a:r>
            <a:r>
              <a:rPr lang="ko-KR" altLang="en-US" dirty="0" smtClean="0">
                <a:latin typeface="산돌고딕 M" pitchFamily="18" charset="-127"/>
                <a:ea typeface="산돌고딕 M" pitchFamily="18" charset="-127"/>
                <a:cs typeface="산돌고딕 M"/>
              </a:rPr>
              <a:t>압축 해제</a:t>
            </a:r>
            <a:r>
              <a:rPr lang="en-US" altLang="ko-KR" dirty="0" smtClean="0">
                <a:latin typeface="산돌고딕 M" pitchFamily="18" charset="-127"/>
                <a:ea typeface="산돌고딕 M" pitchFamily="18" charset="-127"/>
              </a:rPr>
              <a:t> </a:t>
            </a:r>
            <a:r>
              <a:rPr lang="en-US" altLang="ko-KR" sz="1800" dirty="0" smtClean="0">
                <a:latin typeface="산돌고딕 M"/>
                <a:ea typeface="산돌고딕 M" pitchFamily="18" charset="-127"/>
                <a:cs typeface="산돌고딕 M"/>
              </a:rPr>
              <a:t/>
            </a:r>
            <a:br>
              <a:rPr lang="en-US" altLang="ko-KR" sz="1800" dirty="0" smtClean="0">
                <a:latin typeface="산돌고딕 M"/>
                <a:ea typeface="산돌고딕 M" pitchFamily="18" charset="-127"/>
                <a:cs typeface="산돌고딕 M"/>
              </a:rPr>
            </a:br>
            <a:endParaRPr lang="en-US" altLang="ko-KR" sz="500" dirty="0" smtClean="0">
              <a:latin typeface="산돌고딕 M"/>
              <a:ea typeface="산돌고딕 M" pitchFamily="18" charset="-127"/>
              <a:cs typeface="산돌고딕 M"/>
            </a:endParaRPr>
          </a:p>
          <a:p>
            <a:pPr marL="12700">
              <a:lnSpc>
                <a:spcPct val="100000"/>
              </a:lnSpc>
            </a:pPr>
            <a:r>
              <a:rPr lang="en-US" altLang="ko-KR" sz="1400" dirty="0" smtClean="0">
                <a:latin typeface="산돌고딕 M" pitchFamily="18" charset="-127"/>
                <a:ea typeface="산돌고딕 M" pitchFamily="18" charset="-127"/>
                <a:cs typeface="산돌고딕 M"/>
              </a:rPr>
              <a:t>ex) </a:t>
            </a:r>
            <a:r>
              <a:rPr lang="ko-KR" altLang="en-US" sz="1400" dirty="0" smtClean="0">
                <a:latin typeface="산돌고딕 M" pitchFamily="18" charset="-127"/>
                <a:ea typeface="산돌고딕 M" pitchFamily="18" charset="-127"/>
                <a:cs typeface="산돌고딕 M"/>
              </a:rPr>
              <a:t>사전 작업에서 다운받은 </a:t>
            </a:r>
            <a:r>
              <a:rPr lang="en-US" altLang="ko-KR" sz="1400" dirty="0" smtClean="0">
                <a:latin typeface="산돌고딕 M" pitchFamily="18" charset="-127"/>
                <a:ea typeface="산돌고딕 M" pitchFamily="18" charset="-127"/>
                <a:cs typeface="산돌고딕 M"/>
              </a:rPr>
              <a:t>client </a:t>
            </a:r>
            <a:r>
              <a:rPr lang="ko-KR" altLang="en-US" sz="1400" dirty="0" smtClean="0">
                <a:latin typeface="산돌고딕 M" pitchFamily="18" charset="-127"/>
                <a:ea typeface="산돌고딕 M" pitchFamily="18" charset="-127"/>
                <a:cs typeface="산돌고딕 M"/>
              </a:rPr>
              <a:t>파일을 압축해제 </a:t>
            </a:r>
            <a:endParaRPr lang="en-US" altLang="ko-KR" sz="1400" dirty="0" smtClean="0">
              <a:latin typeface="산돌고딕 M"/>
              <a:ea typeface="산돌고딕 M" pitchFamily="18" charset="-127"/>
              <a:cs typeface="산돌고딕 M"/>
            </a:endParaRPr>
          </a:p>
        </p:txBody>
      </p:sp>
      <p:sp>
        <p:nvSpPr>
          <p:cNvPr id="16" name="object 4"/>
          <p:cNvSpPr txBox="1"/>
          <p:nvPr/>
        </p:nvSpPr>
        <p:spPr>
          <a:xfrm>
            <a:off x="4876800" y="1447800"/>
            <a:ext cx="4683594" cy="3539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altLang="ko-KR" sz="1800" dirty="0" smtClean="0">
                <a:latin typeface="산돌고딕 M"/>
                <a:ea typeface="산돌고딕 M" pitchFamily="18" charset="-127"/>
                <a:cs typeface="산돌고딕 M"/>
              </a:rPr>
              <a:t>2. </a:t>
            </a:r>
            <a:r>
              <a:rPr lang="ko-KR" altLang="en-US" sz="1800" dirty="0" smtClean="0">
                <a:latin typeface="산돌고딕 M"/>
                <a:ea typeface="산돌고딕 M" pitchFamily="18" charset="-127"/>
                <a:cs typeface="산돌고딕 M"/>
              </a:rPr>
              <a:t>설치 확인</a:t>
            </a:r>
            <a:r>
              <a:rPr lang="en-US" altLang="ko-KR" sz="1800" dirty="0" smtClean="0">
                <a:latin typeface="산돌고딕 M"/>
                <a:ea typeface="산돌고딕 M" pitchFamily="18" charset="-127"/>
                <a:cs typeface="산돌고딕 M"/>
              </a:rPr>
              <a:t/>
            </a:r>
            <a:br>
              <a:rPr lang="en-US" altLang="ko-KR" sz="1800" dirty="0" smtClean="0">
                <a:latin typeface="산돌고딕 M"/>
                <a:ea typeface="산돌고딕 M" pitchFamily="18" charset="-127"/>
                <a:cs typeface="산돌고딕 M"/>
              </a:rPr>
            </a:br>
            <a:endParaRPr lang="en-US" altLang="ko-KR" sz="500" b="1" spc="100" dirty="0" smtClean="0">
              <a:solidFill>
                <a:srgbClr val="1F497D"/>
              </a:solidFill>
              <a:latin typeface="산돌고딕 M" pitchFamily="18" charset="-127"/>
              <a:ea typeface="산돌고딕 M" pitchFamily="18" charset="-127"/>
              <a:cs typeface="Arial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457" y="2085024"/>
            <a:ext cx="3876344" cy="2380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8373" y="2085024"/>
            <a:ext cx="4477324" cy="275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19860" y="907986"/>
            <a:ext cx="9217025" cy="397032"/>
          </a:xfrm>
          <a:prstGeom prst="rect">
            <a:avLst/>
          </a:prstGeom>
          <a:noFill/>
          <a:ln w="19050" algn="ctr">
            <a:noFill/>
            <a:round/>
            <a:headEnd/>
            <a:tailEnd/>
          </a:ln>
        </p:spPr>
        <p:txBody>
          <a:bodyPr wrap="square" rtlCol="0">
            <a:spAutoFit/>
          </a:bodyPr>
          <a:lstStyle/>
          <a:p>
            <a:pPr marL="268288" indent="-268288" latinLnBrk="0">
              <a:lnSpc>
                <a:spcPct val="110000"/>
              </a:lnSpc>
              <a:spcBef>
                <a:spcPts val="1200"/>
              </a:spcBef>
              <a:buSzPct val="100000"/>
              <a:buBlip>
                <a:blip r:embed="rId4"/>
              </a:buBlip>
            </a:pPr>
            <a:r>
              <a:rPr lang="ko-KR" altLang="en-US" dirty="0" smtClean="0">
                <a:latin typeface="산돌고딕 M" panose="02030504000101010101" pitchFamily="18" charset="-127"/>
                <a:ea typeface="산돌고딕 M" panose="02030504000101010101" pitchFamily="18" charset="-127"/>
                <a:cs typeface="산돌고딕 M"/>
              </a:rPr>
              <a:t>클라이언트를 </a:t>
            </a:r>
            <a:r>
              <a:rPr lang="ko-KR" altLang="en-US" dirty="0" err="1" smtClean="0">
                <a:latin typeface="산돌고딕 M" panose="02030504000101010101" pitchFamily="18" charset="-127"/>
                <a:ea typeface="산돌고딕 M" panose="02030504000101010101" pitchFamily="18" charset="-127"/>
                <a:cs typeface="산돌고딕 M"/>
              </a:rPr>
              <a:t>다운로드받은</a:t>
            </a:r>
            <a:r>
              <a:rPr lang="ko-KR" altLang="en-US" dirty="0" smtClean="0">
                <a:latin typeface="산돌고딕 M" panose="02030504000101010101" pitchFamily="18" charset="-127"/>
                <a:ea typeface="산돌고딕 M" panose="02030504000101010101" pitchFamily="18" charset="-127"/>
                <a:cs typeface="산돌고딕 M"/>
              </a:rPr>
              <a:t> 후 압축을 해제합니다</a:t>
            </a:r>
            <a:r>
              <a:rPr lang="en-US" altLang="ko-KR" dirty="0" smtClean="0">
                <a:latin typeface="산돌고딕 M" panose="02030504000101010101" pitchFamily="18" charset="-127"/>
                <a:ea typeface="산돌고딕 M" panose="02030504000101010101" pitchFamily="18" charset="-127"/>
                <a:cs typeface="산돌고딕 M"/>
              </a:rPr>
              <a:t>.</a:t>
            </a:r>
            <a:endParaRPr lang="ko-KR" altLang="en-US" dirty="0">
              <a:latin typeface="산돌고딕 M" panose="02030504000101010101" pitchFamily="18" charset="-127"/>
              <a:ea typeface="산돌고딕 M" panose="02030504000101010101" pitchFamily="18" charset="-127"/>
              <a:cs typeface="산돌고딕 M"/>
            </a:endParaRPr>
          </a:p>
        </p:txBody>
      </p:sp>
    </p:spTree>
    <p:extLst>
      <p:ext uri="{BB962C8B-B14F-4D97-AF65-F5344CB8AC3E}">
        <p14:creationId xmlns:p14="http://schemas.microsoft.com/office/powerpoint/2010/main" val="193157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5794" y="4974401"/>
            <a:ext cx="3049398" cy="1883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직사각형 9"/>
          <p:cNvSpPr/>
          <p:nvPr/>
        </p:nvSpPr>
        <p:spPr>
          <a:xfrm>
            <a:off x="0" y="2133600"/>
            <a:ext cx="9905192" cy="136815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100000"/>
                </a:schemeClr>
              </a:gs>
              <a:gs pos="50000">
                <a:schemeClr val="tx2">
                  <a:lumMod val="90000"/>
                  <a:lumOff val="10000"/>
                </a:schemeClr>
              </a:gs>
              <a:gs pos="100000">
                <a:schemeClr val="tx2">
                  <a:lumMod val="80000"/>
                  <a:lumOff val="2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산돌고딕 M" pitchFamily="18" charset="-127"/>
              <a:ea typeface="산돌고딕 M" pitchFamily="18" charset="-127"/>
            </a:endParaRP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0" y="2205609"/>
            <a:ext cx="9906000" cy="1236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3600" kern="0" dirty="0">
                <a:solidFill>
                  <a:srgbClr val="FFFFFF"/>
                </a:solidFill>
                <a:latin typeface="산돌고딕 M" pitchFamily="18" charset="-127"/>
                <a:ea typeface="산돌고딕 M" pitchFamily="18" charset="-127"/>
                <a:cs typeface="Calibri" pitchFamily="34" charset="0"/>
              </a:rPr>
              <a:t>Scouter Overview</a:t>
            </a:r>
            <a:endParaRPr lang="en-US" altLang="ko-KR" sz="3600" b="1" kern="0" dirty="0">
              <a:solidFill>
                <a:schemeClr val="bg1"/>
              </a:solidFill>
              <a:latin typeface="산돌고딕 M" pitchFamily="18" charset="-127"/>
              <a:ea typeface="산돌고딕 M" pitchFamily="18" charset="-127"/>
              <a:cs typeface="Calibri" pitchFamily="34" charset="0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1748" y="188640"/>
            <a:ext cx="3080792" cy="727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177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9402" y="136271"/>
            <a:ext cx="9207195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altLang="ko-KR" dirty="0">
                <a:ea typeface="산돌고딕 M" pitchFamily="18" charset="-127"/>
              </a:rPr>
              <a:t>Scouter </a:t>
            </a:r>
            <a:r>
              <a:rPr lang="en-US" altLang="ko-KR" dirty="0" smtClean="0">
                <a:ea typeface="산돌고딕 M" pitchFamily="18" charset="-127"/>
              </a:rPr>
              <a:t>Client </a:t>
            </a:r>
            <a:r>
              <a:rPr lang="ko-KR" altLang="en-US" dirty="0" smtClean="0">
                <a:ea typeface="산돌고딕 M" pitchFamily="18" charset="-127"/>
              </a:rPr>
              <a:t>실</a:t>
            </a:r>
            <a:r>
              <a:rPr lang="ko-KR" altLang="en-US" dirty="0">
                <a:ea typeface="산돌고딕 M" pitchFamily="18" charset="-127"/>
              </a:rPr>
              <a:t>행</a:t>
            </a:r>
            <a:endParaRPr lang="en-US" altLang="ko-KR" dirty="0">
              <a:ea typeface="산돌고딕 M" pitchFamily="18" charset="-127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150495" algn="ctr">
              <a:lnSpc>
                <a:spcPts val="894"/>
              </a:lnSpc>
            </a:pPr>
            <a:fld id="{81D60167-4931-47E6-BA6A-407CBD079E47}" type="slidenum">
              <a:rPr dirty="0"/>
              <a:t>30</a:t>
            </a:fld>
            <a:endParaRPr dirty="0"/>
          </a:p>
          <a:p>
            <a:pPr marL="12700">
              <a:lnSpc>
                <a:spcPts val="900"/>
              </a:lnSpc>
            </a:pPr>
            <a:r>
              <a:rPr sz="800" b="1" dirty="0">
                <a:solidFill>
                  <a:srgbClr val="FF0000"/>
                </a:solidFill>
                <a:latin typeface="Calibri"/>
                <a:cs typeface="Calibri"/>
              </a:rPr>
              <a:t>- Internal Use </a:t>
            </a:r>
            <a:r>
              <a:rPr sz="800" b="1" spc="-5" dirty="0">
                <a:solidFill>
                  <a:srgbClr val="FF0000"/>
                </a:solidFill>
                <a:latin typeface="Calibri"/>
                <a:cs typeface="Calibri"/>
              </a:rPr>
              <a:t>Only</a:t>
            </a:r>
            <a:r>
              <a:rPr sz="800" b="1" spc="-1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800" b="1" dirty="0">
                <a:solidFill>
                  <a:srgbClr val="FF0000"/>
                </a:solidFill>
                <a:latin typeface="Calibri"/>
                <a:cs typeface="Calibri"/>
              </a:rPr>
              <a:t>-</a:t>
            </a:r>
            <a:endParaRPr sz="800" dirty="0">
              <a:latin typeface="Calibri"/>
              <a:cs typeface="Calibri"/>
            </a:endParaRPr>
          </a:p>
        </p:txBody>
      </p:sp>
      <p:sp>
        <p:nvSpPr>
          <p:cNvPr id="14" name="object 4"/>
          <p:cNvSpPr txBox="1"/>
          <p:nvPr/>
        </p:nvSpPr>
        <p:spPr>
          <a:xfrm>
            <a:off x="619455" y="1447800"/>
            <a:ext cx="3673792" cy="5693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altLang="ko-KR" dirty="0" smtClean="0">
                <a:latin typeface="산돌고딕 M" pitchFamily="18" charset="-127"/>
                <a:ea typeface="산돌고딕 M" pitchFamily="18" charset="-127"/>
                <a:cs typeface="산돌고딕 M"/>
              </a:rPr>
              <a:t>1. scouter.exe </a:t>
            </a:r>
            <a:r>
              <a:rPr lang="ko-KR" altLang="en-US" dirty="0" smtClean="0">
                <a:latin typeface="산돌고딕 M" pitchFamily="18" charset="-127"/>
                <a:ea typeface="산돌고딕 M" pitchFamily="18" charset="-127"/>
                <a:cs typeface="산돌고딕 M"/>
              </a:rPr>
              <a:t>파일 실행</a:t>
            </a:r>
            <a:r>
              <a:rPr lang="en-US" altLang="ko-KR" dirty="0" smtClean="0">
                <a:latin typeface="산돌고딕 M" pitchFamily="18" charset="-127"/>
                <a:ea typeface="산돌고딕 M" pitchFamily="18" charset="-127"/>
              </a:rPr>
              <a:t> </a:t>
            </a:r>
            <a:r>
              <a:rPr lang="en-US" altLang="ko-KR" sz="1800" dirty="0" smtClean="0">
                <a:latin typeface="산돌고딕 M"/>
                <a:ea typeface="산돌고딕 M" pitchFamily="18" charset="-127"/>
                <a:cs typeface="산돌고딕 M"/>
              </a:rPr>
              <a:t/>
            </a:r>
            <a:br>
              <a:rPr lang="en-US" altLang="ko-KR" sz="1800" dirty="0" smtClean="0">
                <a:latin typeface="산돌고딕 M"/>
                <a:ea typeface="산돌고딕 M" pitchFamily="18" charset="-127"/>
                <a:cs typeface="산돌고딕 M"/>
              </a:rPr>
            </a:br>
            <a:endParaRPr lang="en-US" altLang="ko-KR" sz="500" dirty="0" smtClean="0">
              <a:latin typeface="산돌고딕 M"/>
              <a:ea typeface="산돌고딕 M" pitchFamily="18" charset="-127"/>
              <a:cs typeface="산돌고딕 M"/>
            </a:endParaRPr>
          </a:p>
          <a:p>
            <a:pPr marL="12700">
              <a:lnSpc>
                <a:spcPct val="100000"/>
              </a:lnSpc>
            </a:pPr>
            <a:r>
              <a:rPr lang="en-US" altLang="ko-KR" sz="1400" dirty="0" smtClean="0">
                <a:latin typeface="산돌고딕 M" pitchFamily="18" charset="-127"/>
                <a:ea typeface="산돌고딕 M" pitchFamily="18" charset="-127"/>
                <a:cs typeface="산돌고딕 M"/>
              </a:rPr>
              <a:t>ex) </a:t>
            </a:r>
            <a:r>
              <a:rPr lang="ko-KR" altLang="en-US" sz="1400" dirty="0" smtClean="0">
                <a:latin typeface="산돌고딕 M" pitchFamily="18" charset="-127"/>
                <a:ea typeface="산돌고딕 M" pitchFamily="18" charset="-127"/>
                <a:cs typeface="산돌고딕 M"/>
              </a:rPr>
              <a:t>열기 </a:t>
            </a:r>
            <a:r>
              <a:rPr lang="en-US" altLang="ko-KR" sz="1400" dirty="0" smtClean="0">
                <a:latin typeface="산돌고딕 M" pitchFamily="18" charset="-127"/>
                <a:ea typeface="산돌고딕 M" pitchFamily="18" charset="-127"/>
                <a:cs typeface="산돌고딕 M"/>
              </a:rPr>
              <a:t>or</a:t>
            </a:r>
            <a:r>
              <a:rPr lang="ko-KR" altLang="en-US" sz="1400" dirty="0" smtClean="0">
                <a:latin typeface="산돌고딕 M" pitchFamily="18" charset="-127"/>
                <a:ea typeface="산돌고딕 M" pitchFamily="18" charset="-127"/>
                <a:cs typeface="산돌고딕 M"/>
              </a:rPr>
              <a:t> 관리자 권한으로 실행을 선택  </a:t>
            </a:r>
            <a:endParaRPr lang="en-US" altLang="ko-KR" sz="1400" dirty="0" smtClean="0">
              <a:latin typeface="산돌고딕 M"/>
              <a:ea typeface="산돌고딕 M" pitchFamily="18" charset="-127"/>
              <a:cs typeface="산돌고딕 M"/>
            </a:endParaRPr>
          </a:p>
        </p:txBody>
      </p:sp>
      <p:sp>
        <p:nvSpPr>
          <p:cNvPr id="16" name="object 4"/>
          <p:cNvSpPr txBox="1"/>
          <p:nvPr/>
        </p:nvSpPr>
        <p:spPr>
          <a:xfrm>
            <a:off x="4876800" y="1447800"/>
            <a:ext cx="4683594" cy="3539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altLang="ko-KR" sz="1800" dirty="0" smtClean="0">
                <a:latin typeface="산돌고딕 M"/>
                <a:ea typeface="산돌고딕 M" pitchFamily="18" charset="-127"/>
                <a:cs typeface="산돌고딕 M"/>
              </a:rPr>
              <a:t>2. </a:t>
            </a:r>
            <a:r>
              <a:rPr lang="ko-KR" altLang="en-US" sz="1800" dirty="0" smtClean="0">
                <a:latin typeface="산돌고딕 M"/>
                <a:ea typeface="산돌고딕 M" pitchFamily="18" charset="-127"/>
                <a:cs typeface="산돌고딕 M"/>
              </a:rPr>
              <a:t>실행 </a:t>
            </a:r>
            <a:r>
              <a:rPr lang="ko-KR" altLang="en-US" sz="1800" dirty="0" err="1" smtClean="0">
                <a:latin typeface="산돌고딕 M"/>
                <a:ea typeface="산돌고딕 M" pitchFamily="18" charset="-127"/>
                <a:cs typeface="산돌고딕 M"/>
              </a:rPr>
              <a:t>오류시</a:t>
            </a:r>
            <a:r>
              <a:rPr lang="ko-KR" altLang="en-US" sz="1800" dirty="0" smtClean="0">
                <a:latin typeface="산돌고딕 M"/>
                <a:ea typeface="산돌고딕 M" pitchFamily="18" charset="-127"/>
                <a:cs typeface="산돌고딕 M"/>
              </a:rPr>
              <a:t> </a:t>
            </a:r>
            <a:r>
              <a:rPr lang="en-US" altLang="ko-KR" dirty="0" smtClean="0">
                <a:latin typeface="산돌고딕 M"/>
                <a:ea typeface="산돌고딕 M" pitchFamily="18" charset="-127"/>
                <a:cs typeface="산돌고딕 M"/>
              </a:rPr>
              <a:t>scouter.ini </a:t>
            </a:r>
            <a:r>
              <a:rPr lang="ko-KR" altLang="en-US" dirty="0" smtClean="0">
                <a:latin typeface="산돌고딕 M"/>
                <a:ea typeface="산돌고딕 M" pitchFamily="18" charset="-127"/>
                <a:cs typeface="산돌고딕 M"/>
              </a:rPr>
              <a:t>파일 </a:t>
            </a:r>
            <a:r>
              <a:rPr lang="ko-KR" altLang="en-US" sz="1800" dirty="0" smtClean="0">
                <a:latin typeface="산돌고딕 M"/>
                <a:ea typeface="산돌고딕 M" pitchFamily="18" charset="-127"/>
                <a:cs typeface="산돌고딕 M"/>
              </a:rPr>
              <a:t>수정</a:t>
            </a:r>
            <a:r>
              <a:rPr lang="en-US" altLang="ko-KR" sz="1800" dirty="0" smtClean="0">
                <a:latin typeface="산돌고딕 M"/>
                <a:ea typeface="산돌고딕 M" pitchFamily="18" charset="-127"/>
                <a:cs typeface="산돌고딕 M"/>
              </a:rPr>
              <a:t/>
            </a:r>
            <a:br>
              <a:rPr lang="en-US" altLang="ko-KR" sz="1800" dirty="0" smtClean="0">
                <a:latin typeface="산돌고딕 M"/>
                <a:ea typeface="산돌고딕 M" pitchFamily="18" charset="-127"/>
                <a:cs typeface="산돌고딕 M"/>
              </a:rPr>
            </a:br>
            <a:endParaRPr lang="en-US" altLang="ko-KR" sz="500" b="1" spc="100" dirty="0" smtClean="0">
              <a:solidFill>
                <a:srgbClr val="1F497D"/>
              </a:solidFill>
              <a:latin typeface="산돌고딕 M" pitchFamily="18" charset="-127"/>
              <a:ea typeface="산돌고딕 M" pitchFamily="18" charset="-127"/>
              <a:cs typeface="Arial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457" y="2085025"/>
            <a:ext cx="3883152" cy="2441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3" name="그룹 12"/>
          <p:cNvGrpSpPr/>
          <p:nvPr/>
        </p:nvGrpSpPr>
        <p:grpSpPr>
          <a:xfrm>
            <a:off x="4806601" y="4800600"/>
            <a:ext cx="4532674" cy="1447800"/>
            <a:chOff x="609600" y="4796280"/>
            <a:chExt cx="8909621" cy="1308327"/>
          </a:xfrm>
        </p:grpSpPr>
        <p:sp>
          <p:nvSpPr>
            <p:cNvPr id="15" name="object 4"/>
            <p:cNvSpPr/>
            <p:nvPr/>
          </p:nvSpPr>
          <p:spPr>
            <a:xfrm>
              <a:off x="609600" y="4804828"/>
              <a:ext cx="8838897" cy="1299779"/>
            </a:xfrm>
            <a:custGeom>
              <a:avLst/>
              <a:gdLst/>
              <a:ahLst/>
              <a:cxnLst/>
              <a:rect l="l" t="t" r="r" b="b"/>
              <a:pathLst>
                <a:path w="5469255" h="863600">
                  <a:moveTo>
                    <a:pt x="0" y="0"/>
                  </a:moveTo>
                  <a:lnTo>
                    <a:pt x="5468953" y="0"/>
                  </a:lnTo>
                  <a:lnTo>
                    <a:pt x="5468953" y="863600"/>
                  </a:lnTo>
                  <a:lnTo>
                    <a:pt x="0" y="863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>
              <a:pPr marL="456565" marR="144780">
                <a:lnSpc>
                  <a:spcPct val="125000"/>
                </a:lnSpc>
              </a:pPr>
              <a:r>
                <a:rPr lang="en-US" altLang="ko-KR" sz="1200" spc="-50" dirty="0" smtClean="0">
                  <a:latin typeface="산돌고딕 M" pitchFamily="18" charset="-127"/>
                  <a:ea typeface="산돌고딕 M" pitchFamily="18" charset="-127"/>
                  <a:cs typeface="Arial Unicode MS"/>
                </a:rPr>
                <a:t>JVM</a:t>
              </a:r>
              <a:r>
                <a:rPr lang="ko-KR" altLang="en-US" sz="1200" spc="-50" dirty="0" smtClean="0">
                  <a:latin typeface="산돌고딕 M" pitchFamily="18" charset="-127"/>
                  <a:ea typeface="산돌고딕 M" pitchFamily="18" charset="-127"/>
                  <a:cs typeface="Arial Unicode MS"/>
                </a:rPr>
                <a:t>의 경로를 정상적으로 찾을 수 없는 경우에 많이 발생하며</a:t>
              </a:r>
              <a:r>
                <a:rPr lang="en-US" altLang="ko-KR" sz="1200" spc="-50" dirty="0" smtClean="0">
                  <a:latin typeface="산돌고딕 M" pitchFamily="18" charset="-127"/>
                  <a:ea typeface="산돌고딕 M" pitchFamily="18" charset="-127"/>
                  <a:cs typeface="Arial Unicode MS"/>
                </a:rPr>
                <a:t>,  scouter.ini </a:t>
              </a:r>
              <a:r>
                <a:rPr lang="ko-KR" altLang="en-US" sz="1200" spc="-50" dirty="0" smtClean="0">
                  <a:latin typeface="산돌고딕 M" pitchFamily="18" charset="-127"/>
                  <a:ea typeface="산돌고딕 M" pitchFamily="18" charset="-127"/>
                  <a:cs typeface="Arial Unicode MS"/>
                </a:rPr>
                <a:t>파일에 아래 내용을 추가합니다</a:t>
              </a:r>
              <a:r>
                <a:rPr lang="en-US" altLang="ko-KR" sz="1200" spc="-50" dirty="0" smtClean="0">
                  <a:latin typeface="산돌고딕 M" pitchFamily="18" charset="-127"/>
                  <a:ea typeface="산돌고딕 M" pitchFamily="18" charset="-127"/>
                  <a:cs typeface="Arial Unicode MS"/>
                </a:rPr>
                <a:t>. </a:t>
              </a:r>
            </a:p>
            <a:p>
              <a:pPr marL="456565" marR="144780">
                <a:lnSpc>
                  <a:spcPct val="125000"/>
                </a:lnSpc>
              </a:pPr>
              <a:r>
                <a:rPr lang="en-US" altLang="ko-KR" sz="1200" i="1" spc="-50" dirty="0" smtClean="0">
                  <a:latin typeface="산돌고딕 M" pitchFamily="18" charset="-127"/>
                  <a:ea typeface="산돌고딕 M" pitchFamily="18" charset="-127"/>
                  <a:cs typeface="Arial Unicode MS"/>
                </a:rPr>
                <a:t>–</a:t>
              </a:r>
              <a:r>
                <a:rPr lang="en-US" altLang="ko-KR" sz="1200" i="1" spc="-50" dirty="0" err="1" smtClean="0">
                  <a:latin typeface="산돌고딕 M" pitchFamily="18" charset="-127"/>
                  <a:ea typeface="산돌고딕 M" pitchFamily="18" charset="-127"/>
                  <a:cs typeface="Arial Unicode MS"/>
                </a:rPr>
                <a:t>vm</a:t>
              </a:r>
              <a:r>
                <a:rPr lang="en-US" altLang="ko-KR" sz="1200" i="1" spc="-50" dirty="0" smtClean="0">
                  <a:latin typeface="산돌고딕 M" pitchFamily="18" charset="-127"/>
                  <a:ea typeface="산돌고딕 M" pitchFamily="18" charset="-127"/>
                  <a:cs typeface="Arial Unicode MS"/>
                </a:rPr>
                <a:t> </a:t>
              </a:r>
              <a:r>
                <a:rPr lang="ko-KR" altLang="en-US" sz="1200" i="1" spc="-50" dirty="0" smtClean="0">
                  <a:latin typeface="산돌고딕 M" pitchFamily="18" charset="-127"/>
                  <a:ea typeface="산돌고딕 M" pitchFamily="18" charset="-127"/>
                  <a:cs typeface="Arial Unicode MS"/>
                </a:rPr>
                <a:t>의</a:t>
              </a:r>
              <a:r>
                <a:rPr lang="en-US" altLang="ko-KR" sz="1200" i="1" spc="-50" dirty="0" smtClean="0">
                  <a:latin typeface="산돌고딕 M" pitchFamily="18" charset="-127"/>
                  <a:ea typeface="산돌고딕 M" pitchFamily="18" charset="-127"/>
                  <a:cs typeface="Arial Unicode MS"/>
                </a:rPr>
                <a:t> </a:t>
              </a:r>
              <a:r>
                <a:rPr lang="ko-KR" altLang="en-US" sz="1200" i="1" spc="-50" dirty="0" smtClean="0">
                  <a:latin typeface="산돌고딕 M" pitchFamily="18" charset="-127"/>
                  <a:ea typeface="산돌고딕 M" pitchFamily="18" charset="-127"/>
                  <a:cs typeface="Arial Unicode MS"/>
                </a:rPr>
                <a:t>경로는 이전의 사전 </a:t>
              </a:r>
              <a:r>
                <a:rPr lang="ko-KR" altLang="en-US" sz="1200" i="1" spc="-50" dirty="0" err="1" smtClean="0">
                  <a:latin typeface="산돌고딕 M" pitchFamily="18" charset="-127"/>
                  <a:ea typeface="산돌고딕 M" pitchFamily="18" charset="-127"/>
                  <a:cs typeface="Arial Unicode MS"/>
                </a:rPr>
                <a:t>작업시에</a:t>
              </a:r>
              <a:r>
                <a:rPr lang="ko-KR" altLang="en-US" sz="1200" i="1" spc="-50" dirty="0" smtClean="0">
                  <a:latin typeface="산돌고딕 M" pitchFamily="18" charset="-127"/>
                  <a:ea typeface="산돌고딕 M" pitchFamily="18" charset="-127"/>
                  <a:cs typeface="Arial Unicode MS"/>
                </a:rPr>
                <a:t> 설치된 </a:t>
              </a:r>
              <a:r>
                <a:rPr lang="en-US" altLang="ko-KR" sz="1200" i="1" spc="-50" dirty="0" smtClean="0">
                  <a:latin typeface="산돌고딕 M" pitchFamily="18" charset="-127"/>
                  <a:ea typeface="산돌고딕 M" pitchFamily="18" charset="-127"/>
                  <a:cs typeface="Arial Unicode MS"/>
                </a:rPr>
                <a:t>JVM </a:t>
              </a:r>
              <a:r>
                <a:rPr lang="ko-KR" altLang="en-US" sz="1200" i="1" spc="-50" dirty="0" smtClean="0">
                  <a:latin typeface="산돌고딕 M" pitchFamily="18" charset="-127"/>
                  <a:ea typeface="산돌고딕 M" pitchFamily="18" charset="-127"/>
                  <a:cs typeface="Arial Unicode MS"/>
                </a:rPr>
                <a:t>경로 입니다</a:t>
              </a:r>
              <a:r>
                <a:rPr lang="en-US" altLang="ko-KR" sz="1200" i="1" spc="-50" dirty="0" smtClean="0">
                  <a:latin typeface="산돌고딕 M" pitchFamily="18" charset="-127"/>
                  <a:ea typeface="산돌고딕 M" pitchFamily="18" charset="-127"/>
                  <a:cs typeface="Arial Unicode MS"/>
                </a:rPr>
                <a:t>.</a:t>
              </a:r>
              <a:endParaRPr lang="en-US" altLang="ko-KR" sz="1200" i="1" spc="10" dirty="0" smtClean="0">
                <a:latin typeface="산돌고딕 M" pitchFamily="18" charset="-127"/>
                <a:ea typeface="산돌고딕 M" pitchFamily="18" charset="-127"/>
                <a:cs typeface="Arial Unicode MS"/>
              </a:endParaRPr>
            </a:p>
            <a:p>
              <a:pPr marL="456565">
                <a:lnSpc>
                  <a:spcPct val="100000"/>
                </a:lnSpc>
                <a:spcBef>
                  <a:spcPts val="330"/>
                </a:spcBef>
              </a:pPr>
              <a:endParaRPr lang="en-US" altLang="ko-KR" sz="1200" spc="10" dirty="0" smtClean="0">
                <a:latin typeface="산돌고딕 M" pitchFamily="18" charset="-127"/>
                <a:ea typeface="산돌고딕 M" pitchFamily="18" charset="-127"/>
                <a:cs typeface="Arial Unicode MS"/>
              </a:endParaRPr>
            </a:p>
            <a:p>
              <a:pPr marL="456565">
                <a:lnSpc>
                  <a:spcPct val="100000"/>
                </a:lnSpc>
                <a:spcBef>
                  <a:spcPts val="330"/>
                </a:spcBef>
              </a:pPr>
              <a:r>
                <a:rPr lang="en-US" altLang="ko-KR" sz="1200" b="1" i="1" spc="10" dirty="0">
                  <a:latin typeface="산돌고딕 M" pitchFamily="18" charset="-127"/>
                  <a:ea typeface="산돌고딕 M" pitchFamily="18" charset="-127"/>
                  <a:cs typeface="Arial Unicode MS"/>
                </a:rPr>
                <a:t>-</a:t>
              </a:r>
              <a:r>
                <a:rPr lang="en-US" altLang="ko-KR" sz="1200" b="1" i="1" spc="10" dirty="0" err="1">
                  <a:latin typeface="산돌고딕 M" pitchFamily="18" charset="-127"/>
                  <a:ea typeface="산돌고딕 M" pitchFamily="18" charset="-127"/>
                  <a:cs typeface="Arial Unicode MS"/>
                </a:rPr>
                <a:t>vm</a:t>
              </a:r>
              <a:endParaRPr lang="en-US" altLang="ko-KR" sz="1200" b="1" i="1" spc="10" dirty="0">
                <a:latin typeface="산돌고딕 M" pitchFamily="18" charset="-127"/>
                <a:ea typeface="산돌고딕 M" pitchFamily="18" charset="-127"/>
                <a:cs typeface="Arial Unicode MS"/>
              </a:endParaRPr>
            </a:p>
            <a:p>
              <a:pPr marL="456565">
                <a:lnSpc>
                  <a:spcPct val="100000"/>
                </a:lnSpc>
                <a:spcBef>
                  <a:spcPts val="330"/>
                </a:spcBef>
              </a:pPr>
              <a:r>
                <a:rPr lang="en-US" altLang="ko-KR" sz="1200" b="1" i="1" spc="10" dirty="0">
                  <a:latin typeface="산돌고딕 M" pitchFamily="18" charset="-127"/>
                  <a:ea typeface="산돌고딕 M" pitchFamily="18" charset="-127"/>
                  <a:cs typeface="Arial Unicode MS"/>
                </a:rPr>
                <a:t>C:/</a:t>
              </a:r>
              <a:r>
                <a:rPr lang="en-US" altLang="ko-KR" sz="1200" b="1" i="1" spc="10" dirty="0" smtClean="0">
                  <a:latin typeface="산돌고딕 M" pitchFamily="18" charset="-127"/>
                  <a:ea typeface="산돌고딕 M" pitchFamily="18" charset="-127"/>
                  <a:cs typeface="Arial Unicode MS"/>
                </a:rPr>
                <a:t>opt/java/jdk1.8.0_65/bin</a:t>
              </a:r>
              <a:endParaRPr lang="en-US" altLang="ko-KR" sz="1200" b="1" i="1" spc="10" dirty="0">
                <a:latin typeface="산돌고딕 M" pitchFamily="18" charset="-127"/>
                <a:ea typeface="산돌고딕 M" pitchFamily="18" charset="-127"/>
                <a:cs typeface="Arial Unicode MS"/>
              </a:endParaRPr>
            </a:p>
          </p:txBody>
        </p:sp>
        <p:grpSp>
          <p:nvGrpSpPr>
            <p:cNvPr id="17" name="그룹 16"/>
            <p:cNvGrpSpPr/>
            <p:nvPr/>
          </p:nvGrpSpPr>
          <p:grpSpPr>
            <a:xfrm>
              <a:off x="609600" y="4796280"/>
              <a:ext cx="8909621" cy="1299720"/>
              <a:chOff x="609600" y="4796280"/>
              <a:chExt cx="8909621" cy="1299720"/>
            </a:xfrm>
          </p:grpSpPr>
          <p:sp>
            <p:nvSpPr>
              <p:cNvPr id="18" name="object 6"/>
              <p:cNvSpPr/>
              <p:nvPr/>
            </p:nvSpPr>
            <p:spPr>
              <a:xfrm>
                <a:off x="609600" y="4796280"/>
                <a:ext cx="8838898" cy="41192"/>
              </a:xfrm>
              <a:custGeom>
                <a:avLst/>
                <a:gdLst/>
                <a:ahLst/>
                <a:cxnLst/>
                <a:rect l="l" t="t" r="r" b="b"/>
                <a:pathLst>
                  <a:path w="5488305">
                    <a:moveTo>
                      <a:pt x="0" y="0"/>
                    </a:moveTo>
                    <a:lnTo>
                      <a:pt x="5487923" y="0"/>
                    </a:lnTo>
                  </a:path>
                </a:pathLst>
              </a:custGeom>
              <a:ln w="6350">
                <a:solidFill>
                  <a:srgbClr val="D8DDEA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9" name="object 7"/>
              <p:cNvSpPr/>
              <p:nvPr/>
            </p:nvSpPr>
            <p:spPr>
              <a:xfrm>
                <a:off x="9448498" y="4796281"/>
                <a:ext cx="70723" cy="1299717"/>
              </a:xfrm>
              <a:custGeom>
                <a:avLst/>
                <a:gdLst/>
                <a:ahLst/>
                <a:cxnLst/>
                <a:rect l="l" t="t" r="r" b="b"/>
                <a:pathLst>
                  <a:path h="863600">
                    <a:moveTo>
                      <a:pt x="0" y="0"/>
                    </a:moveTo>
                    <a:lnTo>
                      <a:pt x="0" y="863600"/>
                    </a:lnTo>
                  </a:path>
                </a:pathLst>
              </a:custGeom>
              <a:ln w="6350">
                <a:solidFill>
                  <a:srgbClr val="D8DDEA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0" name="object 9"/>
              <p:cNvSpPr/>
              <p:nvPr/>
            </p:nvSpPr>
            <p:spPr>
              <a:xfrm>
                <a:off x="635388" y="4796281"/>
                <a:ext cx="0" cy="1299717"/>
              </a:xfrm>
              <a:custGeom>
                <a:avLst/>
                <a:gdLst/>
                <a:ahLst/>
                <a:cxnLst/>
                <a:rect l="l" t="t" r="r" b="b"/>
                <a:pathLst>
                  <a:path h="863600">
                    <a:moveTo>
                      <a:pt x="0" y="0"/>
                    </a:moveTo>
                    <a:lnTo>
                      <a:pt x="0" y="863600"/>
                    </a:lnTo>
                  </a:path>
                </a:pathLst>
              </a:custGeom>
              <a:ln w="31750">
                <a:solidFill>
                  <a:srgbClr val="D8DDEA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1" name="object 6"/>
              <p:cNvSpPr/>
              <p:nvPr/>
            </p:nvSpPr>
            <p:spPr>
              <a:xfrm flipV="1">
                <a:off x="609600" y="6054808"/>
                <a:ext cx="8838898" cy="41192"/>
              </a:xfrm>
              <a:custGeom>
                <a:avLst/>
                <a:gdLst/>
                <a:ahLst/>
                <a:cxnLst/>
                <a:rect l="l" t="t" r="r" b="b"/>
                <a:pathLst>
                  <a:path w="5488305">
                    <a:moveTo>
                      <a:pt x="0" y="0"/>
                    </a:moveTo>
                    <a:lnTo>
                      <a:pt x="5487923" y="0"/>
                    </a:lnTo>
                  </a:path>
                </a:pathLst>
              </a:custGeom>
              <a:ln w="6350">
                <a:solidFill>
                  <a:srgbClr val="D8DDEA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</p:grpSp>
      <p:sp>
        <p:nvSpPr>
          <p:cNvPr id="22" name="object 5"/>
          <p:cNvSpPr/>
          <p:nvPr/>
        </p:nvSpPr>
        <p:spPr>
          <a:xfrm>
            <a:off x="4885996" y="4908731"/>
            <a:ext cx="328260" cy="27719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8373" y="2085978"/>
            <a:ext cx="4474922" cy="2352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0161" y="1801742"/>
            <a:ext cx="2133134" cy="2804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219860" y="907986"/>
            <a:ext cx="9217025" cy="397032"/>
          </a:xfrm>
          <a:prstGeom prst="rect">
            <a:avLst/>
          </a:prstGeom>
          <a:noFill/>
          <a:ln w="19050" algn="ctr">
            <a:noFill/>
            <a:round/>
            <a:headEnd/>
            <a:tailEnd/>
          </a:ln>
        </p:spPr>
        <p:txBody>
          <a:bodyPr wrap="square" rtlCol="0">
            <a:spAutoFit/>
          </a:bodyPr>
          <a:lstStyle/>
          <a:p>
            <a:pPr marL="268288" indent="-268288" latinLnBrk="0">
              <a:lnSpc>
                <a:spcPct val="110000"/>
              </a:lnSpc>
              <a:spcBef>
                <a:spcPts val="1200"/>
              </a:spcBef>
              <a:buSzPct val="100000"/>
              <a:buBlip>
                <a:blip r:embed="rId6"/>
              </a:buBlip>
            </a:pPr>
            <a:r>
              <a:rPr lang="en-US" altLang="ko-KR" dirty="0" smtClean="0">
                <a:latin typeface="산돌고딕 M" panose="02030504000101010101" pitchFamily="18" charset="-127"/>
                <a:ea typeface="산돌고딕 M" panose="02030504000101010101" pitchFamily="18" charset="-127"/>
                <a:cs typeface="산돌고딕 M"/>
              </a:rPr>
              <a:t>Scouter </a:t>
            </a:r>
            <a:r>
              <a:rPr lang="ko-KR" altLang="en-US" dirty="0" smtClean="0">
                <a:latin typeface="산돌고딕 M" panose="02030504000101010101" pitchFamily="18" charset="-127"/>
                <a:ea typeface="산돌고딕 M" panose="02030504000101010101" pitchFamily="18" charset="-127"/>
                <a:cs typeface="산돌고딕 M"/>
              </a:rPr>
              <a:t>실행 파일을 수행하고 </a:t>
            </a:r>
            <a:r>
              <a:rPr lang="en-US" altLang="ko-KR" dirty="0" smtClean="0">
                <a:latin typeface="산돌고딕 M" panose="02030504000101010101" pitchFamily="18" charset="-127"/>
                <a:ea typeface="산돌고딕 M" panose="02030504000101010101" pitchFamily="18" charset="-127"/>
                <a:cs typeface="산돌고딕 M"/>
              </a:rPr>
              <a:t>VM </a:t>
            </a:r>
            <a:r>
              <a:rPr lang="ko-KR" altLang="en-US" dirty="0" smtClean="0">
                <a:latin typeface="산돌고딕 M" panose="02030504000101010101" pitchFamily="18" charset="-127"/>
                <a:ea typeface="산돌고딕 M" panose="02030504000101010101" pitchFamily="18" charset="-127"/>
                <a:cs typeface="산돌고딕 M"/>
              </a:rPr>
              <a:t>관련 </a:t>
            </a:r>
            <a:r>
              <a:rPr lang="ko-KR" altLang="en-US" dirty="0" err="1" smtClean="0">
                <a:latin typeface="산돌고딕 M" panose="02030504000101010101" pitchFamily="18" charset="-127"/>
                <a:ea typeface="산돌고딕 M" panose="02030504000101010101" pitchFamily="18" charset="-127"/>
                <a:cs typeface="산돌고딕 M"/>
              </a:rPr>
              <a:t>오류시</a:t>
            </a:r>
            <a:r>
              <a:rPr lang="ko-KR" altLang="en-US" dirty="0" smtClean="0">
                <a:latin typeface="산돌고딕 M" panose="02030504000101010101" pitchFamily="18" charset="-127"/>
                <a:ea typeface="산돌고딕 M" panose="02030504000101010101" pitchFamily="18" charset="-127"/>
                <a:cs typeface="산돌고딕 M"/>
              </a:rPr>
              <a:t> 필요한 경로는 수정하여 기동시킵니다</a:t>
            </a:r>
            <a:r>
              <a:rPr lang="en-US" altLang="ko-KR" dirty="0" smtClean="0">
                <a:latin typeface="산돌고딕 M" panose="02030504000101010101" pitchFamily="18" charset="-127"/>
                <a:ea typeface="산돌고딕 M" panose="02030504000101010101" pitchFamily="18" charset="-127"/>
                <a:cs typeface="산돌고딕 M"/>
              </a:rPr>
              <a:t>.</a:t>
            </a:r>
            <a:endParaRPr lang="ko-KR" altLang="en-US" dirty="0">
              <a:latin typeface="산돌고딕 M" panose="02030504000101010101" pitchFamily="18" charset="-127"/>
              <a:ea typeface="산돌고딕 M" panose="02030504000101010101" pitchFamily="18" charset="-127"/>
              <a:cs typeface="산돌고딕 M"/>
            </a:endParaRPr>
          </a:p>
        </p:txBody>
      </p:sp>
    </p:spTree>
    <p:extLst>
      <p:ext uri="{BB962C8B-B14F-4D97-AF65-F5344CB8AC3E}">
        <p14:creationId xmlns:p14="http://schemas.microsoft.com/office/powerpoint/2010/main" val="727024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9402" y="136271"/>
            <a:ext cx="9207195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altLang="ko-KR" dirty="0">
                <a:ea typeface="산돌고딕 M" pitchFamily="18" charset="-127"/>
              </a:rPr>
              <a:t>Scouter </a:t>
            </a:r>
            <a:r>
              <a:rPr lang="en-US" altLang="ko-KR" dirty="0" smtClean="0">
                <a:ea typeface="산돌고딕 M" pitchFamily="18" charset="-127"/>
              </a:rPr>
              <a:t>Client </a:t>
            </a:r>
            <a:r>
              <a:rPr lang="ko-KR" altLang="en-US" dirty="0" smtClean="0">
                <a:ea typeface="산돌고딕 M" pitchFamily="18" charset="-127"/>
              </a:rPr>
              <a:t>실행</a:t>
            </a:r>
            <a:endParaRPr lang="en-US" altLang="ko-KR" dirty="0">
              <a:ea typeface="산돌고딕 M" pitchFamily="18" charset="-127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150495" algn="ctr">
              <a:lnSpc>
                <a:spcPts val="894"/>
              </a:lnSpc>
            </a:pPr>
            <a:fld id="{81D60167-4931-47E6-BA6A-407CBD079E47}" type="slidenum">
              <a:rPr dirty="0"/>
              <a:t>31</a:t>
            </a:fld>
            <a:endParaRPr dirty="0"/>
          </a:p>
          <a:p>
            <a:pPr marL="12700">
              <a:lnSpc>
                <a:spcPts val="900"/>
              </a:lnSpc>
            </a:pPr>
            <a:r>
              <a:rPr sz="800" b="1" dirty="0">
                <a:solidFill>
                  <a:srgbClr val="FF0000"/>
                </a:solidFill>
                <a:latin typeface="Calibri"/>
                <a:cs typeface="Calibri"/>
              </a:rPr>
              <a:t>- Internal Use </a:t>
            </a:r>
            <a:r>
              <a:rPr sz="800" b="1" spc="-5" dirty="0">
                <a:solidFill>
                  <a:srgbClr val="FF0000"/>
                </a:solidFill>
                <a:latin typeface="Calibri"/>
                <a:cs typeface="Calibri"/>
              </a:rPr>
              <a:t>Only</a:t>
            </a:r>
            <a:r>
              <a:rPr sz="800" b="1" spc="-1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800" b="1" dirty="0">
                <a:solidFill>
                  <a:srgbClr val="FF0000"/>
                </a:solidFill>
                <a:latin typeface="Calibri"/>
                <a:cs typeface="Calibri"/>
              </a:rPr>
              <a:t>-</a:t>
            </a:r>
            <a:endParaRPr sz="800" dirty="0">
              <a:latin typeface="Calibri"/>
              <a:cs typeface="Calibri"/>
            </a:endParaRPr>
          </a:p>
        </p:txBody>
      </p:sp>
      <p:sp>
        <p:nvSpPr>
          <p:cNvPr id="14" name="object 4"/>
          <p:cNvSpPr txBox="1"/>
          <p:nvPr/>
        </p:nvSpPr>
        <p:spPr>
          <a:xfrm>
            <a:off x="619454" y="1447800"/>
            <a:ext cx="4251963" cy="5693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altLang="ko-KR" dirty="0" smtClean="0">
                <a:latin typeface="산돌고딕 M" pitchFamily="18" charset="-127"/>
                <a:ea typeface="산돌고딕 M" pitchFamily="18" charset="-127"/>
                <a:cs typeface="산돌고딕 M"/>
              </a:rPr>
              <a:t>1. </a:t>
            </a:r>
            <a:r>
              <a:rPr lang="ko-KR" altLang="en-US" dirty="0" smtClean="0">
                <a:latin typeface="산돌고딕 M" pitchFamily="18" charset="-127"/>
                <a:ea typeface="산돌고딕 M" pitchFamily="18" charset="-127"/>
                <a:cs typeface="산돌고딕 M"/>
              </a:rPr>
              <a:t>서버 접속</a:t>
            </a:r>
            <a:r>
              <a:rPr lang="en-US" altLang="ko-KR" dirty="0" smtClean="0">
                <a:latin typeface="산돌고딕 M" pitchFamily="18" charset="-127"/>
                <a:ea typeface="산돌고딕 M" pitchFamily="18" charset="-127"/>
              </a:rPr>
              <a:t> </a:t>
            </a:r>
            <a:r>
              <a:rPr lang="en-US" altLang="ko-KR" sz="1800" dirty="0" smtClean="0">
                <a:latin typeface="산돌고딕 M"/>
                <a:ea typeface="산돌고딕 M" pitchFamily="18" charset="-127"/>
                <a:cs typeface="산돌고딕 M"/>
              </a:rPr>
              <a:t/>
            </a:r>
            <a:br>
              <a:rPr lang="en-US" altLang="ko-KR" sz="1800" dirty="0" smtClean="0">
                <a:latin typeface="산돌고딕 M"/>
                <a:ea typeface="산돌고딕 M" pitchFamily="18" charset="-127"/>
                <a:cs typeface="산돌고딕 M"/>
              </a:rPr>
            </a:br>
            <a:endParaRPr lang="en-US" altLang="ko-KR" sz="500" dirty="0" smtClean="0">
              <a:latin typeface="산돌고딕 M"/>
              <a:ea typeface="산돌고딕 M" pitchFamily="18" charset="-127"/>
              <a:cs typeface="산돌고딕 M"/>
            </a:endParaRPr>
          </a:p>
          <a:p>
            <a:pPr marL="12700">
              <a:lnSpc>
                <a:spcPct val="100000"/>
              </a:lnSpc>
            </a:pPr>
            <a:r>
              <a:rPr lang="en-US" altLang="ko-KR" sz="1400" dirty="0" smtClean="0">
                <a:latin typeface="산돌고딕 M" pitchFamily="18" charset="-127"/>
                <a:ea typeface="산돌고딕 M" pitchFamily="18" charset="-127"/>
                <a:cs typeface="산돌고딕 M"/>
              </a:rPr>
              <a:t>ex) Server Address </a:t>
            </a:r>
            <a:r>
              <a:rPr lang="ko-KR" altLang="en-US" sz="1400" dirty="0" smtClean="0">
                <a:latin typeface="산돌고딕 M" pitchFamily="18" charset="-127"/>
                <a:ea typeface="산돌고딕 M" pitchFamily="18" charset="-127"/>
                <a:cs typeface="산돌고딕 M"/>
              </a:rPr>
              <a:t>및 </a:t>
            </a:r>
            <a:r>
              <a:rPr lang="en-US" altLang="ko-KR" sz="1400" dirty="0" smtClean="0">
                <a:latin typeface="산돌고딕 M" pitchFamily="18" charset="-127"/>
                <a:ea typeface="산돌고딕 M" pitchFamily="18" charset="-127"/>
                <a:cs typeface="산돌고딕 M"/>
              </a:rPr>
              <a:t>ID / </a:t>
            </a:r>
            <a:r>
              <a:rPr lang="en-US" altLang="ko-KR" sz="1400" dirty="0" err="1" smtClean="0">
                <a:latin typeface="산돌고딕 M" pitchFamily="18" charset="-127"/>
                <a:ea typeface="산돌고딕 M" pitchFamily="18" charset="-127"/>
                <a:cs typeface="산돌고딕 M"/>
              </a:rPr>
              <a:t>Pwd</a:t>
            </a:r>
            <a:r>
              <a:rPr lang="en-US" altLang="ko-KR" sz="1400" dirty="0" smtClean="0">
                <a:latin typeface="산돌고딕 M" pitchFamily="18" charset="-127"/>
                <a:ea typeface="산돌고딕 M" pitchFamily="18" charset="-127"/>
                <a:cs typeface="산돌고딕 M"/>
              </a:rPr>
              <a:t> </a:t>
            </a:r>
            <a:r>
              <a:rPr lang="ko-KR" altLang="en-US" sz="1400" dirty="0" smtClean="0">
                <a:latin typeface="산돌고딕 M" pitchFamily="18" charset="-127"/>
                <a:ea typeface="산돌고딕 M" pitchFamily="18" charset="-127"/>
                <a:cs typeface="산돌고딕 M"/>
              </a:rPr>
              <a:t>입력 </a:t>
            </a:r>
            <a:r>
              <a:rPr lang="en-US" altLang="ko-KR" sz="1400" dirty="0" smtClean="0">
                <a:latin typeface="산돌고딕 M" pitchFamily="18" charset="-127"/>
                <a:ea typeface="산돌고딕 M" pitchFamily="18" charset="-127"/>
                <a:cs typeface="산돌고딕 M"/>
              </a:rPr>
              <a:t>(</a:t>
            </a:r>
            <a:r>
              <a:rPr lang="en-US" altLang="ko-KR" sz="1400" dirty="0" smtClean="0">
                <a:solidFill>
                  <a:srgbClr val="FF0000"/>
                </a:solidFill>
                <a:latin typeface="산돌고딕 M" pitchFamily="18" charset="-127"/>
                <a:ea typeface="산돌고딕 M" pitchFamily="18" charset="-127"/>
                <a:cs typeface="산돌고딕 M"/>
              </a:rPr>
              <a:t>admin/admin</a:t>
            </a:r>
            <a:r>
              <a:rPr lang="en-US" altLang="ko-KR" sz="1400" dirty="0" smtClean="0">
                <a:latin typeface="산돌고딕 M" pitchFamily="18" charset="-127"/>
                <a:ea typeface="산돌고딕 M" pitchFamily="18" charset="-127"/>
                <a:cs typeface="산돌고딕 M"/>
              </a:rPr>
              <a:t>)</a:t>
            </a:r>
            <a:endParaRPr lang="en-US" altLang="ko-KR" sz="1400" dirty="0" smtClean="0">
              <a:latin typeface="산돌고딕 M"/>
              <a:ea typeface="산돌고딕 M" pitchFamily="18" charset="-127"/>
              <a:cs typeface="산돌고딕 M"/>
            </a:endParaRPr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457" y="2085024"/>
            <a:ext cx="3800143" cy="3480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object 4"/>
          <p:cNvSpPr txBox="1"/>
          <p:nvPr/>
        </p:nvSpPr>
        <p:spPr>
          <a:xfrm>
            <a:off x="4876800" y="1447800"/>
            <a:ext cx="4683594" cy="5693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altLang="ko-KR" sz="1800" dirty="0" smtClean="0">
                <a:latin typeface="산돌고딕 M"/>
                <a:ea typeface="산돌고딕 M" pitchFamily="18" charset="-127"/>
                <a:cs typeface="산돌고딕 M"/>
              </a:rPr>
              <a:t>2. </a:t>
            </a:r>
            <a:r>
              <a:rPr lang="ko-KR" altLang="en-US" dirty="0" smtClean="0">
                <a:latin typeface="산돌고딕 M"/>
                <a:ea typeface="산돌고딕 M" pitchFamily="18" charset="-127"/>
                <a:cs typeface="산돌고딕 M"/>
              </a:rPr>
              <a:t>실행 완료 초기 화면</a:t>
            </a:r>
            <a:endParaRPr lang="en-US" altLang="ko-KR" dirty="0" smtClean="0">
              <a:latin typeface="산돌고딕 M"/>
              <a:ea typeface="산돌고딕 M" pitchFamily="18" charset="-127"/>
              <a:cs typeface="산돌고딕 M"/>
            </a:endParaRPr>
          </a:p>
          <a:p>
            <a:pPr marL="12700">
              <a:lnSpc>
                <a:spcPct val="100000"/>
              </a:lnSpc>
            </a:pPr>
            <a:endParaRPr lang="en-US" altLang="ko-KR" sz="500" dirty="0">
              <a:latin typeface="산돌고딕 M"/>
              <a:ea typeface="산돌고딕 M" pitchFamily="18" charset="-127"/>
              <a:cs typeface="산돌고딕 M"/>
            </a:endParaRPr>
          </a:p>
          <a:p>
            <a:pPr marL="12700">
              <a:lnSpc>
                <a:spcPct val="100000"/>
              </a:lnSpc>
            </a:pPr>
            <a:r>
              <a:rPr lang="en-US" altLang="ko-KR" sz="1400" dirty="0" smtClean="0">
                <a:latin typeface="산돌고딕 M" pitchFamily="18" charset="-127"/>
                <a:ea typeface="산돌고딕 M" pitchFamily="18" charset="-127"/>
                <a:cs typeface="산돌고딕 M"/>
              </a:rPr>
              <a:t>ex</a:t>
            </a:r>
            <a:r>
              <a:rPr lang="en-US" altLang="ko-KR" sz="1400" dirty="0">
                <a:latin typeface="산돌고딕 M" pitchFamily="18" charset="-127"/>
                <a:ea typeface="산돌고딕 M" pitchFamily="18" charset="-127"/>
                <a:cs typeface="산돌고딕 M"/>
              </a:rPr>
              <a:t>) Server Address </a:t>
            </a:r>
            <a:r>
              <a:rPr lang="ko-KR" altLang="en-US" sz="1400" dirty="0">
                <a:latin typeface="산돌고딕 M" pitchFamily="18" charset="-127"/>
                <a:ea typeface="산돌고딕 M" pitchFamily="18" charset="-127"/>
                <a:cs typeface="산돌고딕 M"/>
              </a:rPr>
              <a:t>및 </a:t>
            </a:r>
            <a:r>
              <a:rPr lang="en-US" altLang="ko-KR" sz="1400" dirty="0">
                <a:latin typeface="산돌고딕 M" pitchFamily="18" charset="-127"/>
                <a:ea typeface="산돌고딕 M" pitchFamily="18" charset="-127"/>
                <a:cs typeface="산돌고딕 M"/>
              </a:rPr>
              <a:t>ID / </a:t>
            </a:r>
            <a:r>
              <a:rPr lang="en-US" altLang="ko-KR" sz="1400" dirty="0" err="1">
                <a:latin typeface="산돌고딕 M" pitchFamily="18" charset="-127"/>
                <a:ea typeface="산돌고딕 M" pitchFamily="18" charset="-127"/>
                <a:cs typeface="산돌고딕 M"/>
              </a:rPr>
              <a:t>Pwd</a:t>
            </a:r>
            <a:r>
              <a:rPr lang="en-US" altLang="ko-KR" sz="1400" dirty="0">
                <a:latin typeface="산돌고딕 M" pitchFamily="18" charset="-127"/>
                <a:ea typeface="산돌고딕 M" pitchFamily="18" charset="-127"/>
                <a:cs typeface="산돌고딕 M"/>
              </a:rPr>
              <a:t> </a:t>
            </a:r>
            <a:r>
              <a:rPr lang="ko-KR" altLang="en-US" sz="1400" dirty="0">
                <a:latin typeface="산돌고딕 M" pitchFamily="18" charset="-127"/>
                <a:ea typeface="산돌고딕 M" pitchFamily="18" charset="-127"/>
                <a:cs typeface="산돌고딕 M"/>
              </a:rPr>
              <a:t>입력 </a:t>
            </a:r>
            <a:r>
              <a:rPr lang="en-US" altLang="ko-KR" sz="1400" dirty="0">
                <a:latin typeface="산돌고딕 M" pitchFamily="18" charset="-127"/>
                <a:ea typeface="산돌고딕 M" pitchFamily="18" charset="-127"/>
                <a:cs typeface="산돌고딕 M"/>
              </a:rPr>
              <a:t>( </a:t>
            </a:r>
            <a:r>
              <a:rPr lang="en-US" altLang="ko-KR" sz="1400" dirty="0">
                <a:solidFill>
                  <a:srgbClr val="FF0000"/>
                </a:solidFill>
                <a:latin typeface="산돌고딕 M" pitchFamily="18" charset="-127"/>
                <a:ea typeface="산돌고딕 M" pitchFamily="18" charset="-127"/>
                <a:cs typeface="산돌고딕 M"/>
              </a:rPr>
              <a:t>admin/admin</a:t>
            </a:r>
            <a:r>
              <a:rPr lang="en-US" altLang="ko-KR" sz="1400" dirty="0">
                <a:latin typeface="산돌고딕 M" pitchFamily="18" charset="-127"/>
                <a:ea typeface="산돌고딕 M" pitchFamily="18" charset="-127"/>
                <a:cs typeface="산돌고딕 M"/>
              </a:rPr>
              <a:t>)</a:t>
            </a:r>
            <a:endParaRPr lang="en-US" altLang="ko-KR" sz="1400" dirty="0">
              <a:latin typeface="산돌고딕 M"/>
              <a:ea typeface="산돌고딕 M" pitchFamily="18" charset="-127"/>
              <a:cs typeface="산돌고딕 M"/>
            </a:endParaRPr>
          </a:p>
        </p:txBody>
      </p:sp>
      <p:pic>
        <p:nvPicPr>
          <p:cNvPr id="29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8373" y="2085024"/>
            <a:ext cx="4789170" cy="3097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19860" y="907986"/>
            <a:ext cx="9217025" cy="397032"/>
          </a:xfrm>
          <a:prstGeom prst="rect">
            <a:avLst/>
          </a:prstGeom>
          <a:noFill/>
          <a:ln w="19050" algn="ctr">
            <a:noFill/>
            <a:round/>
            <a:headEnd/>
            <a:tailEnd/>
          </a:ln>
        </p:spPr>
        <p:txBody>
          <a:bodyPr wrap="square" rtlCol="0">
            <a:spAutoFit/>
          </a:bodyPr>
          <a:lstStyle/>
          <a:p>
            <a:pPr marL="268288" indent="-268288" latinLnBrk="0">
              <a:lnSpc>
                <a:spcPct val="110000"/>
              </a:lnSpc>
              <a:spcBef>
                <a:spcPts val="1200"/>
              </a:spcBef>
              <a:buSzPct val="100000"/>
              <a:buBlip>
                <a:blip r:embed="rId4"/>
              </a:buBlip>
            </a:pPr>
            <a:r>
              <a:rPr lang="en-US" altLang="ko-KR" dirty="0" smtClean="0">
                <a:latin typeface="산돌고딕 M" panose="02030504000101010101" pitchFamily="18" charset="-127"/>
                <a:ea typeface="산돌고딕 M" panose="02030504000101010101" pitchFamily="18" charset="-127"/>
                <a:cs typeface="산돌고딕 M"/>
              </a:rPr>
              <a:t>Scouter </a:t>
            </a:r>
            <a:r>
              <a:rPr lang="ko-KR" altLang="en-US" dirty="0" smtClean="0">
                <a:latin typeface="산돌고딕 M" panose="02030504000101010101" pitchFamily="18" charset="-127"/>
                <a:ea typeface="산돌고딕 M" panose="02030504000101010101" pitchFamily="18" charset="-127"/>
                <a:cs typeface="산돌고딕 M"/>
              </a:rPr>
              <a:t>실행 파일을 수행하고 </a:t>
            </a:r>
            <a:r>
              <a:rPr lang="en-US" altLang="ko-KR" dirty="0" smtClean="0">
                <a:latin typeface="산돌고딕 M" panose="02030504000101010101" pitchFamily="18" charset="-127"/>
                <a:ea typeface="산돌고딕 M" panose="02030504000101010101" pitchFamily="18" charset="-127"/>
                <a:cs typeface="산돌고딕 M"/>
              </a:rPr>
              <a:t>VM </a:t>
            </a:r>
            <a:r>
              <a:rPr lang="ko-KR" altLang="en-US" dirty="0" smtClean="0">
                <a:latin typeface="산돌고딕 M" panose="02030504000101010101" pitchFamily="18" charset="-127"/>
                <a:ea typeface="산돌고딕 M" panose="02030504000101010101" pitchFamily="18" charset="-127"/>
                <a:cs typeface="산돌고딕 M"/>
              </a:rPr>
              <a:t>관련 </a:t>
            </a:r>
            <a:r>
              <a:rPr lang="ko-KR" altLang="en-US" dirty="0" err="1" smtClean="0">
                <a:latin typeface="산돌고딕 M" panose="02030504000101010101" pitchFamily="18" charset="-127"/>
                <a:ea typeface="산돌고딕 M" panose="02030504000101010101" pitchFamily="18" charset="-127"/>
                <a:cs typeface="산돌고딕 M"/>
              </a:rPr>
              <a:t>오류시</a:t>
            </a:r>
            <a:r>
              <a:rPr lang="ko-KR" altLang="en-US" dirty="0" smtClean="0">
                <a:latin typeface="산돌고딕 M" panose="02030504000101010101" pitchFamily="18" charset="-127"/>
                <a:ea typeface="산돌고딕 M" panose="02030504000101010101" pitchFamily="18" charset="-127"/>
                <a:cs typeface="산돌고딕 M"/>
              </a:rPr>
              <a:t> 필요한 경로는 수정하여 기동시킵니다</a:t>
            </a:r>
            <a:r>
              <a:rPr lang="en-US" altLang="ko-KR" dirty="0" smtClean="0">
                <a:latin typeface="산돌고딕 M" panose="02030504000101010101" pitchFamily="18" charset="-127"/>
                <a:ea typeface="산돌고딕 M" panose="02030504000101010101" pitchFamily="18" charset="-127"/>
                <a:cs typeface="산돌고딕 M"/>
              </a:rPr>
              <a:t>.</a:t>
            </a:r>
            <a:endParaRPr lang="ko-KR" altLang="en-US" dirty="0">
              <a:latin typeface="산돌고딕 M" panose="02030504000101010101" pitchFamily="18" charset="-127"/>
              <a:ea typeface="산돌고딕 M" panose="02030504000101010101" pitchFamily="18" charset="-127"/>
              <a:cs typeface="산돌고딕 M"/>
            </a:endParaRPr>
          </a:p>
        </p:txBody>
      </p:sp>
    </p:spTree>
    <p:extLst>
      <p:ext uri="{BB962C8B-B14F-4D97-AF65-F5344CB8AC3E}">
        <p14:creationId xmlns:p14="http://schemas.microsoft.com/office/powerpoint/2010/main" val="3539298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9402" y="136271"/>
            <a:ext cx="9207195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altLang="ko-KR" dirty="0">
                <a:ea typeface="산돌고딕 M" pitchFamily="18" charset="-127"/>
              </a:rPr>
              <a:t>Scouter </a:t>
            </a:r>
            <a:r>
              <a:rPr lang="en-US" altLang="ko-KR" dirty="0" smtClean="0">
                <a:ea typeface="산돌고딕 M" pitchFamily="18" charset="-127"/>
              </a:rPr>
              <a:t>Client </a:t>
            </a:r>
            <a:r>
              <a:rPr lang="ko-KR" altLang="en-US" dirty="0" smtClean="0">
                <a:ea typeface="산돌고딕 M" pitchFamily="18" charset="-127"/>
              </a:rPr>
              <a:t>모니터링</a:t>
            </a:r>
            <a:endParaRPr lang="en-US" altLang="ko-KR" dirty="0">
              <a:ea typeface="산돌고딕 M" pitchFamily="18" charset="-127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150495" algn="ctr">
              <a:lnSpc>
                <a:spcPts val="894"/>
              </a:lnSpc>
            </a:pPr>
            <a:fld id="{81D60167-4931-47E6-BA6A-407CBD079E47}" type="slidenum">
              <a:rPr dirty="0"/>
              <a:t>32</a:t>
            </a:fld>
            <a:endParaRPr dirty="0"/>
          </a:p>
          <a:p>
            <a:pPr marL="12700">
              <a:lnSpc>
                <a:spcPts val="900"/>
              </a:lnSpc>
            </a:pPr>
            <a:r>
              <a:rPr sz="800" b="1" dirty="0">
                <a:solidFill>
                  <a:srgbClr val="FF0000"/>
                </a:solidFill>
                <a:latin typeface="Calibri"/>
                <a:cs typeface="Calibri"/>
              </a:rPr>
              <a:t>- Internal Use </a:t>
            </a:r>
            <a:r>
              <a:rPr sz="800" b="1" spc="-5" dirty="0">
                <a:solidFill>
                  <a:srgbClr val="FF0000"/>
                </a:solidFill>
                <a:latin typeface="Calibri"/>
                <a:cs typeface="Calibri"/>
              </a:rPr>
              <a:t>Only</a:t>
            </a:r>
            <a:r>
              <a:rPr sz="800" b="1" spc="-1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800" b="1" dirty="0">
                <a:solidFill>
                  <a:srgbClr val="FF0000"/>
                </a:solidFill>
                <a:latin typeface="Calibri"/>
                <a:cs typeface="Calibri"/>
              </a:rPr>
              <a:t>-</a:t>
            </a:r>
            <a:endParaRPr sz="800" dirty="0">
              <a:latin typeface="Calibri"/>
              <a:cs typeface="Calibri"/>
            </a:endParaRPr>
          </a:p>
        </p:txBody>
      </p:sp>
      <p:sp>
        <p:nvSpPr>
          <p:cNvPr id="14" name="object 4"/>
          <p:cNvSpPr txBox="1"/>
          <p:nvPr/>
        </p:nvSpPr>
        <p:spPr>
          <a:xfrm>
            <a:off x="619454" y="1447800"/>
            <a:ext cx="8998089" cy="69762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altLang="ko-KR" dirty="0" smtClean="0">
                <a:latin typeface="산돌고딕 M" pitchFamily="18" charset="-127"/>
                <a:ea typeface="산돌고딕 M" pitchFamily="18" charset="-127"/>
                <a:cs typeface="산돌고딕 M"/>
              </a:rPr>
              <a:t>1. </a:t>
            </a:r>
            <a:r>
              <a:rPr lang="ko-KR" altLang="en-US" dirty="0" smtClean="0">
                <a:latin typeface="산돌고딕 M" pitchFamily="18" charset="-127"/>
                <a:ea typeface="산돌고딕 M" pitchFamily="18" charset="-127"/>
                <a:cs typeface="산돌고딕 M"/>
              </a:rPr>
              <a:t>서버 접속</a:t>
            </a:r>
            <a:r>
              <a:rPr lang="en-US" altLang="ko-KR" dirty="0" smtClean="0">
                <a:latin typeface="산돌고딕 M" pitchFamily="18" charset="-127"/>
                <a:ea typeface="산돌고딕 M" pitchFamily="18" charset="-127"/>
              </a:rPr>
              <a:t> </a:t>
            </a:r>
            <a:r>
              <a:rPr lang="en-US" altLang="ko-KR" sz="1800" dirty="0" smtClean="0">
                <a:latin typeface="산돌고딕 M"/>
                <a:ea typeface="산돌고딕 M" pitchFamily="18" charset="-127"/>
                <a:cs typeface="산돌고딕 M"/>
              </a:rPr>
              <a:t/>
            </a:r>
            <a:br>
              <a:rPr lang="en-US" altLang="ko-KR" sz="1800" dirty="0" smtClean="0">
                <a:latin typeface="산돌고딕 M"/>
                <a:ea typeface="산돌고딕 M" pitchFamily="18" charset="-127"/>
                <a:cs typeface="산돌고딕 M"/>
              </a:rPr>
            </a:br>
            <a:endParaRPr lang="en-US" altLang="ko-KR" sz="500" dirty="0" smtClean="0">
              <a:latin typeface="산돌고딕 M"/>
              <a:ea typeface="산돌고딕 M" pitchFamily="18" charset="-127"/>
              <a:cs typeface="산돌고딕 M"/>
            </a:endParaRPr>
          </a:p>
          <a:p>
            <a:pPr marL="103505">
              <a:lnSpc>
                <a:spcPct val="100000"/>
              </a:lnSpc>
              <a:spcBef>
                <a:spcPts val="960"/>
              </a:spcBef>
              <a:tabLst>
                <a:tab pos="446405" algn="l"/>
              </a:tabLst>
            </a:pPr>
            <a:r>
              <a:rPr lang="en-US" altLang="ko-KR" sz="1400" spc="-325" dirty="0">
                <a:latin typeface="산돌고딕 M" pitchFamily="18" charset="-127"/>
                <a:ea typeface="산돌고딕 M" pitchFamily="18" charset="-127"/>
                <a:cs typeface="바탕"/>
              </a:rPr>
              <a:t>①	</a:t>
            </a:r>
            <a:r>
              <a:rPr lang="en-US" altLang="ko-KR" sz="1400" spc="-5" dirty="0" smtClean="0">
                <a:latin typeface="산돌고딕 M" pitchFamily="18" charset="-127"/>
                <a:ea typeface="산돌고딕 M" pitchFamily="18" charset="-127"/>
                <a:cs typeface="Arial"/>
              </a:rPr>
              <a:t>Windows &gt; Preference &gt; </a:t>
            </a:r>
            <a:r>
              <a:rPr lang="en-US" altLang="ko-KR" sz="1400" spc="-5" dirty="0" smtClean="0">
                <a:solidFill>
                  <a:srgbClr val="2E2EBE"/>
                </a:solidFill>
                <a:latin typeface="산돌고딕 M" pitchFamily="18" charset="-127"/>
                <a:ea typeface="산돌고딕 M" pitchFamily="18" charset="-127"/>
                <a:cs typeface="Arial"/>
              </a:rPr>
              <a:t>default ‘</a:t>
            </a:r>
            <a:r>
              <a:rPr lang="en-US" altLang="ko-KR" sz="1400" spc="-5" dirty="0" err="1" smtClean="0">
                <a:solidFill>
                  <a:srgbClr val="2E2EBE"/>
                </a:solidFill>
                <a:latin typeface="산돌고딕 M" pitchFamily="18" charset="-127"/>
                <a:ea typeface="산돌고딕 M" pitchFamily="18" charset="-127"/>
                <a:cs typeface="Arial"/>
              </a:rPr>
              <a:t>javaEE</a:t>
            </a:r>
            <a:r>
              <a:rPr lang="en-US" altLang="ko-KR" sz="1400" spc="-5" dirty="0" smtClean="0">
                <a:solidFill>
                  <a:srgbClr val="2E2EBE"/>
                </a:solidFill>
                <a:latin typeface="산돌고딕 M" pitchFamily="18" charset="-127"/>
                <a:ea typeface="산돌고딕 M" pitchFamily="18" charset="-127"/>
                <a:cs typeface="Arial"/>
              </a:rPr>
              <a:t>’  </a:t>
            </a:r>
            <a:r>
              <a:rPr lang="ko-KR" altLang="en-US" sz="1400" spc="-5" dirty="0" smtClean="0">
                <a:solidFill>
                  <a:srgbClr val="2E2EBE"/>
                </a:solidFill>
                <a:latin typeface="산돌고딕 M" pitchFamily="18" charset="-127"/>
                <a:ea typeface="산돌고딕 M" pitchFamily="18" charset="-127"/>
                <a:cs typeface="Arial"/>
              </a:rPr>
              <a:t>에서 </a:t>
            </a:r>
            <a:r>
              <a:rPr lang="en-US" altLang="ko-KR" sz="1400" spc="-5" dirty="0" err="1" smtClean="0">
                <a:solidFill>
                  <a:srgbClr val="2E2EBE"/>
                </a:solidFill>
                <a:latin typeface="산돌고딕 M" pitchFamily="18" charset="-127"/>
                <a:ea typeface="산돌고딕 M" pitchFamily="18" charset="-127"/>
                <a:cs typeface="Arial"/>
              </a:rPr>
              <a:t>jboss</a:t>
            </a:r>
            <a:r>
              <a:rPr lang="en-US" altLang="ko-KR" sz="1400" spc="-5" dirty="0" smtClean="0">
                <a:solidFill>
                  <a:srgbClr val="2E2EBE"/>
                </a:solidFill>
                <a:latin typeface="산돌고딕 M" pitchFamily="18" charset="-127"/>
                <a:ea typeface="산돌고딕 M" pitchFamily="18" charset="-127"/>
                <a:cs typeface="Arial"/>
              </a:rPr>
              <a:t> </a:t>
            </a:r>
            <a:r>
              <a:rPr lang="ko-KR" altLang="en-US" sz="1400" spc="-5" dirty="0" smtClean="0">
                <a:solidFill>
                  <a:srgbClr val="2E2EBE"/>
                </a:solidFill>
                <a:latin typeface="산돌고딕 M" pitchFamily="18" charset="-127"/>
                <a:ea typeface="산돌고딕 M" pitchFamily="18" charset="-127"/>
                <a:cs typeface="Arial"/>
              </a:rPr>
              <a:t>선택 변경</a:t>
            </a:r>
            <a:endParaRPr lang="en-US" altLang="ko-KR" sz="1400" dirty="0">
              <a:latin typeface="산돌고딕 M" pitchFamily="18" charset="-127"/>
              <a:ea typeface="산돌고딕 M" pitchFamily="18" charset="-127"/>
              <a:cs typeface="Arial"/>
            </a:endParaRPr>
          </a:p>
        </p:txBody>
      </p:sp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456" y="2312669"/>
            <a:ext cx="5933743" cy="3837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19860" y="907986"/>
            <a:ext cx="9217025" cy="397032"/>
          </a:xfrm>
          <a:prstGeom prst="rect">
            <a:avLst/>
          </a:prstGeom>
          <a:noFill/>
          <a:ln w="19050" algn="ctr">
            <a:noFill/>
            <a:round/>
            <a:headEnd/>
            <a:tailEnd/>
          </a:ln>
        </p:spPr>
        <p:txBody>
          <a:bodyPr wrap="square" rtlCol="0">
            <a:spAutoFit/>
          </a:bodyPr>
          <a:lstStyle/>
          <a:p>
            <a:pPr marL="268288" indent="-268288" latinLnBrk="0">
              <a:lnSpc>
                <a:spcPct val="110000"/>
              </a:lnSpc>
              <a:spcBef>
                <a:spcPts val="1200"/>
              </a:spcBef>
              <a:buSzPct val="100000"/>
              <a:buBlip>
                <a:blip r:embed="rId3"/>
              </a:buBlip>
            </a:pPr>
            <a:r>
              <a:rPr lang="en-US" altLang="ko-KR" dirty="0" smtClean="0">
                <a:latin typeface="산돌고딕 M" panose="02030504000101010101" pitchFamily="18" charset="-127"/>
                <a:ea typeface="산돌고딕 M" panose="02030504000101010101" pitchFamily="18" charset="-127"/>
                <a:cs typeface="산돌고딕 M"/>
              </a:rPr>
              <a:t>Scouter </a:t>
            </a:r>
            <a:r>
              <a:rPr lang="ko-KR" altLang="en-US" dirty="0" smtClean="0">
                <a:latin typeface="산돌고딕 M" panose="02030504000101010101" pitchFamily="18" charset="-127"/>
                <a:ea typeface="산돌고딕 M" panose="02030504000101010101" pitchFamily="18" charset="-127"/>
                <a:cs typeface="산돌고딕 M"/>
              </a:rPr>
              <a:t>서버에 접속하고 모니터링 대상을 </a:t>
            </a:r>
            <a:r>
              <a:rPr lang="en-US" altLang="ko-KR" dirty="0" err="1" smtClean="0">
                <a:latin typeface="산돌고딕 M" panose="02030504000101010101" pitchFamily="18" charset="-127"/>
                <a:ea typeface="산돌고딕 M" panose="02030504000101010101" pitchFamily="18" charset="-127"/>
                <a:cs typeface="산돌고딕 M"/>
              </a:rPr>
              <a:t>JBoss</a:t>
            </a:r>
            <a:r>
              <a:rPr lang="ko-KR" altLang="en-US" dirty="0" smtClean="0">
                <a:latin typeface="산돌고딕 M" panose="02030504000101010101" pitchFamily="18" charset="-127"/>
                <a:ea typeface="산돌고딕 M" panose="02030504000101010101" pitchFamily="18" charset="-127"/>
                <a:cs typeface="산돌고딕 M"/>
              </a:rPr>
              <a:t>로 변경하도록 합니다</a:t>
            </a:r>
            <a:r>
              <a:rPr lang="en-US" altLang="ko-KR" dirty="0" smtClean="0">
                <a:latin typeface="산돌고딕 M" panose="02030504000101010101" pitchFamily="18" charset="-127"/>
                <a:ea typeface="산돌고딕 M" panose="02030504000101010101" pitchFamily="18" charset="-127"/>
                <a:cs typeface="산돌고딕 M"/>
              </a:rPr>
              <a:t>.</a:t>
            </a:r>
            <a:endParaRPr lang="ko-KR" altLang="en-US" dirty="0">
              <a:latin typeface="산돌고딕 M" panose="02030504000101010101" pitchFamily="18" charset="-127"/>
              <a:ea typeface="산돌고딕 M" panose="02030504000101010101" pitchFamily="18" charset="-127"/>
              <a:cs typeface="산돌고딕 M"/>
            </a:endParaRPr>
          </a:p>
        </p:txBody>
      </p:sp>
    </p:spTree>
    <p:extLst>
      <p:ext uri="{BB962C8B-B14F-4D97-AF65-F5344CB8AC3E}">
        <p14:creationId xmlns:p14="http://schemas.microsoft.com/office/powerpoint/2010/main" val="1727129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9402" y="136271"/>
            <a:ext cx="9207195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altLang="ko-KR" dirty="0">
                <a:ea typeface="산돌고딕 M" pitchFamily="18" charset="-127"/>
              </a:rPr>
              <a:t>Scouter </a:t>
            </a:r>
            <a:r>
              <a:rPr lang="en-US" altLang="ko-KR" dirty="0" smtClean="0">
                <a:ea typeface="산돌고딕 M" pitchFamily="18" charset="-127"/>
              </a:rPr>
              <a:t>Client </a:t>
            </a:r>
            <a:r>
              <a:rPr lang="ko-KR" altLang="en-US" dirty="0" smtClean="0">
                <a:ea typeface="산돌고딕 M" pitchFamily="18" charset="-127"/>
              </a:rPr>
              <a:t>모니터링</a:t>
            </a:r>
            <a:endParaRPr lang="en-US" altLang="ko-KR" dirty="0">
              <a:ea typeface="산돌고딕 M" pitchFamily="18" charset="-127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150495" algn="ctr">
              <a:lnSpc>
                <a:spcPts val="894"/>
              </a:lnSpc>
            </a:pPr>
            <a:fld id="{81D60167-4931-47E6-BA6A-407CBD079E47}" type="slidenum">
              <a:rPr dirty="0"/>
              <a:t>33</a:t>
            </a:fld>
            <a:endParaRPr dirty="0"/>
          </a:p>
          <a:p>
            <a:pPr marL="12700">
              <a:lnSpc>
                <a:spcPts val="900"/>
              </a:lnSpc>
            </a:pPr>
            <a:r>
              <a:rPr sz="800" b="1" dirty="0">
                <a:solidFill>
                  <a:srgbClr val="FF0000"/>
                </a:solidFill>
                <a:latin typeface="Calibri"/>
                <a:cs typeface="Calibri"/>
              </a:rPr>
              <a:t>- Internal Use </a:t>
            </a:r>
            <a:r>
              <a:rPr sz="800" b="1" spc="-5" dirty="0">
                <a:solidFill>
                  <a:srgbClr val="FF0000"/>
                </a:solidFill>
                <a:latin typeface="Calibri"/>
                <a:cs typeface="Calibri"/>
              </a:rPr>
              <a:t>Only</a:t>
            </a:r>
            <a:r>
              <a:rPr sz="800" b="1" spc="-1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800" b="1" dirty="0">
                <a:solidFill>
                  <a:srgbClr val="FF0000"/>
                </a:solidFill>
                <a:latin typeface="Calibri"/>
                <a:cs typeface="Calibri"/>
              </a:rPr>
              <a:t>-</a:t>
            </a:r>
            <a:endParaRPr sz="800" dirty="0">
              <a:latin typeface="Calibri"/>
              <a:cs typeface="Calibri"/>
            </a:endParaRPr>
          </a:p>
        </p:txBody>
      </p:sp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198" y="1447799"/>
            <a:ext cx="8269605" cy="4892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19860" y="907986"/>
            <a:ext cx="9217025" cy="397032"/>
          </a:xfrm>
          <a:prstGeom prst="rect">
            <a:avLst/>
          </a:prstGeom>
          <a:noFill/>
          <a:ln w="19050" algn="ctr">
            <a:noFill/>
            <a:round/>
            <a:headEnd/>
            <a:tailEnd/>
          </a:ln>
        </p:spPr>
        <p:txBody>
          <a:bodyPr wrap="square" rtlCol="0">
            <a:spAutoFit/>
          </a:bodyPr>
          <a:lstStyle/>
          <a:p>
            <a:pPr marL="268288" indent="-268288" latinLnBrk="0">
              <a:lnSpc>
                <a:spcPct val="110000"/>
              </a:lnSpc>
              <a:spcBef>
                <a:spcPts val="1200"/>
              </a:spcBef>
              <a:buSzPct val="100000"/>
              <a:buBlip>
                <a:blip r:embed="rId3"/>
              </a:buBlip>
            </a:pPr>
            <a:r>
              <a:rPr lang="ko-KR" altLang="en-US" dirty="0" smtClean="0">
                <a:latin typeface="산돌고딕 M" panose="02030504000101010101" pitchFamily="18" charset="-127"/>
                <a:ea typeface="산돌고딕 M" panose="02030504000101010101" pitchFamily="18" charset="-127"/>
                <a:cs typeface="산돌고딕 M"/>
              </a:rPr>
              <a:t>에이전트가 정상적으로 기동되고 통신이 수행되면 아래와 같이 모니터링이 수행됩니다</a:t>
            </a:r>
            <a:r>
              <a:rPr lang="en-US" altLang="ko-KR" dirty="0" smtClean="0">
                <a:latin typeface="산돌고딕 M" panose="02030504000101010101" pitchFamily="18" charset="-127"/>
                <a:ea typeface="산돌고딕 M" panose="02030504000101010101" pitchFamily="18" charset="-127"/>
                <a:cs typeface="산돌고딕 M"/>
              </a:rPr>
              <a:t>..</a:t>
            </a:r>
            <a:endParaRPr lang="ko-KR" altLang="en-US" dirty="0">
              <a:latin typeface="산돌고딕 M" panose="02030504000101010101" pitchFamily="18" charset="-127"/>
              <a:ea typeface="산돌고딕 M" panose="02030504000101010101" pitchFamily="18" charset="-127"/>
              <a:cs typeface="산돌고딕 M"/>
            </a:endParaRPr>
          </a:p>
        </p:txBody>
      </p:sp>
    </p:spTree>
    <p:extLst>
      <p:ext uri="{BB962C8B-B14F-4D97-AF65-F5344CB8AC3E}">
        <p14:creationId xmlns:p14="http://schemas.microsoft.com/office/powerpoint/2010/main" val="3639764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5794" y="4974401"/>
            <a:ext cx="3049398" cy="1883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직사각형 9"/>
          <p:cNvSpPr/>
          <p:nvPr/>
        </p:nvSpPr>
        <p:spPr>
          <a:xfrm>
            <a:off x="0" y="2133600"/>
            <a:ext cx="9905192" cy="136815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100000"/>
                </a:schemeClr>
              </a:gs>
              <a:gs pos="50000">
                <a:schemeClr val="tx2">
                  <a:lumMod val="90000"/>
                  <a:lumOff val="10000"/>
                </a:schemeClr>
              </a:gs>
              <a:gs pos="100000">
                <a:schemeClr val="tx2">
                  <a:lumMod val="80000"/>
                  <a:lumOff val="2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산돌고딕 M" pitchFamily="18" charset="-127"/>
              <a:ea typeface="산돌고딕 M" pitchFamily="18" charset="-127"/>
            </a:endParaRP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0" y="2205609"/>
            <a:ext cx="9906000" cy="1236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3600" dirty="0">
                <a:solidFill>
                  <a:schemeClr val="bg1"/>
                </a:solidFill>
                <a:latin typeface="산돌고딕 M"/>
                <a:ea typeface="산돌고딕 M" pitchFamily="18" charset="-127"/>
                <a:cs typeface="산돌고딕 M"/>
              </a:rPr>
              <a:t>Scouter Agent Java (</a:t>
            </a:r>
            <a:r>
              <a:rPr lang="en-US" altLang="ko-KR" sz="3600" dirty="0" err="1">
                <a:solidFill>
                  <a:schemeClr val="bg1"/>
                </a:solidFill>
                <a:latin typeface="산돌고딕 M"/>
                <a:ea typeface="산돌고딕 M" pitchFamily="18" charset="-127"/>
                <a:cs typeface="산돌고딕 M"/>
              </a:rPr>
              <a:t>JBoss</a:t>
            </a:r>
            <a:r>
              <a:rPr lang="en-US" altLang="ko-KR" sz="3600" dirty="0">
                <a:solidFill>
                  <a:schemeClr val="bg1"/>
                </a:solidFill>
                <a:latin typeface="산돌고딕 M"/>
                <a:ea typeface="산돌고딕 M" pitchFamily="18" charset="-127"/>
                <a:cs typeface="산돌고딕 M"/>
              </a:rPr>
              <a:t>) Monitoring</a:t>
            </a:r>
            <a:endParaRPr lang="en-US" altLang="ko-KR" sz="3600" b="1" kern="0" dirty="0">
              <a:solidFill>
                <a:schemeClr val="bg1"/>
              </a:solidFill>
              <a:latin typeface="산돌고딕 M" pitchFamily="18" charset="-127"/>
              <a:ea typeface="산돌고딕 M" pitchFamily="18" charset="-127"/>
              <a:cs typeface="Calibri" pitchFamily="34" charset="0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1748" y="188640"/>
            <a:ext cx="3080792" cy="727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058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9402" y="136271"/>
            <a:ext cx="9207195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altLang="ko-KR" dirty="0">
                <a:ea typeface="산돌고딕 M" pitchFamily="18" charset="-127"/>
              </a:rPr>
              <a:t>Scouter </a:t>
            </a:r>
            <a:r>
              <a:rPr lang="en-US" altLang="ko-KR" dirty="0" smtClean="0">
                <a:ea typeface="산돌고딕 M" pitchFamily="18" charset="-127"/>
              </a:rPr>
              <a:t>Client </a:t>
            </a:r>
            <a:r>
              <a:rPr lang="ko-KR" altLang="en-US" dirty="0" smtClean="0">
                <a:ea typeface="산돌고딕 M" pitchFamily="18" charset="-127"/>
              </a:rPr>
              <a:t>모니터링</a:t>
            </a:r>
            <a:endParaRPr lang="en-US" altLang="ko-KR" dirty="0">
              <a:ea typeface="산돌고딕 M" pitchFamily="18" charset="-127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63918" y="1027938"/>
            <a:ext cx="126492" cy="1600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19455" y="941196"/>
            <a:ext cx="871982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altLang="ko-KR" sz="1800" dirty="0" smtClean="0">
                <a:latin typeface="산돌고딕 M"/>
                <a:ea typeface="산돌고딕 M" pitchFamily="18" charset="-127"/>
                <a:cs typeface="산돌고딕 M"/>
              </a:rPr>
              <a:t>Scouter </a:t>
            </a:r>
            <a:r>
              <a:rPr lang="ko-KR" altLang="en-US" sz="1800" dirty="0" smtClean="0">
                <a:latin typeface="산돌고딕 M"/>
                <a:ea typeface="산돌고딕 M" pitchFamily="18" charset="-127"/>
                <a:cs typeface="산돌고딕 M"/>
              </a:rPr>
              <a:t>모니터링 </a:t>
            </a:r>
            <a:r>
              <a:rPr lang="en-US" altLang="ko-KR" sz="1800" dirty="0" smtClean="0">
                <a:latin typeface="산돌고딕 M"/>
                <a:ea typeface="산돌고딕 M" pitchFamily="18" charset="-127"/>
                <a:cs typeface="산돌고딕 M"/>
              </a:rPr>
              <a:t>( </a:t>
            </a:r>
            <a:r>
              <a:rPr lang="en-US" altLang="ko-KR" sz="1800" dirty="0" err="1" smtClean="0">
                <a:latin typeface="산돌고딕 M"/>
                <a:ea typeface="산돌고딕 M" pitchFamily="18" charset="-127"/>
                <a:cs typeface="산돌고딕 M"/>
              </a:rPr>
              <a:t>JBoss</a:t>
            </a:r>
            <a:r>
              <a:rPr lang="en-US" altLang="ko-KR" sz="1800" dirty="0" smtClean="0">
                <a:latin typeface="산돌고딕 M"/>
                <a:ea typeface="산돌고딕 M" pitchFamily="18" charset="-127"/>
                <a:cs typeface="산돌고딕 M"/>
              </a:rPr>
              <a:t> )</a:t>
            </a:r>
            <a:endParaRPr sz="1800" dirty="0">
              <a:latin typeface="산돌고딕 M"/>
              <a:cs typeface="산돌고딕 M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150495" algn="ctr">
              <a:lnSpc>
                <a:spcPts val="894"/>
              </a:lnSpc>
            </a:pPr>
            <a:fld id="{81D60167-4931-47E6-BA6A-407CBD079E47}" type="slidenum">
              <a:rPr dirty="0"/>
              <a:t>35</a:t>
            </a:fld>
            <a:endParaRPr dirty="0"/>
          </a:p>
          <a:p>
            <a:pPr marL="12700">
              <a:lnSpc>
                <a:spcPts val="900"/>
              </a:lnSpc>
            </a:pPr>
            <a:r>
              <a:rPr sz="800" b="1" dirty="0">
                <a:solidFill>
                  <a:srgbClr val="FF0000"/>
                </a:solidFill>
                <a:latin typeface="Calibri"/>
                <a:cs typeface="Calibri"/>
              </a:rPr>
              <a:t>- Internal Use </a:t>
            </a:r>
            <a:r>
              <a:rPr sz="800" b="1" spc="-5" dirty="0">
                <a:solidFill>
                  <a:srgbClr val="FF0000"/>
                </a:solidFill>
                <a:latin typeface="Calibri"/>
                <a:cs typeface="Calibri"/>
              </a:rPr>
              <a:t>Only</a:t>
            </a:r>
            <a:r>
              <a:rPr sz="800" b="1" spc="-1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800" b="1" dirty="0">
                <a:solidFill>
                  <a:srgbClr val="FF0000"/>
                </a:solidFill>
                <a:latin typeface="Calibri"/>
                <a:cs typeface="Calibri"/>
              </a:rPr>
              <a:t>-</a:t>
            </a:r>
            <a:endParaRPr sz="800" dirty="0">
              <a:latin typeface="Calibri"/>
              <a:cs typeface="Calibri"/>
            </a:endParaRPr>
          </a:p>
        </p:txBody>
      </p:sp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198" y="1447799"/>
            <a:ext cx="8269605" cy="4892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5645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9402" y="136271"/>
            <a:ext cx="9207195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altLang="ko-KR" dirty="0">
                <a:ea typeface="산돌고딕 M" pitchFamily="18" charset="-127"/>
              </a:rPr>
              <a:t>Scouter </a:t>
            </a:r>
            <a:r>
              <a:rPr lang="en-US" altLang="ko-KR" dirty="0" smtClean="0">
                <a:ea typeface="산돌고딕 M" pitchFamily="18" charset="-127"/>
              </a:rPr>
              <a:t>Client </a:t>
            </a:r>
            <a:r>
              <a:rPr lang="ko-KR" altLang="en-US" dirty="0" smtClean="0">
                <a:ea typeface="산돌고딕 M" pitchFamily="18" charset="-127"/>
              </a:rPr>
              <a:t>모니터링</a:t>
            </a:r>
            <a:endParaRPr lang="en-US" altLang="ko-KR" dirty="0">
              <a:ea typeface="산돌고딕 M" pitchFamily="18" charset="-127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63918" y="1027938"/>
            <a:ext cx="126492" cy="1600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19455" y="941196"/>
            <a:ext cx="871982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altLang="ko-KR" sz="1800" dirty="0" smtClean="0">
                <a:latin typeface="산돌고딕 M"/>
                <a:ea typeface="산돌고딕 M" pitchFamily="18" charset="-127"/>
                <a:cs typeface="산돌고딕 M"/>
              </a:rPr>
              <a:t>Scouter </a:t>
            </a:r>
            <a:r>
              <a:rPr lang="ko-KR" altLang="en-US" sz="1800" dirty="0" smtClean="0">
                <a:latin typeface="산돌고딕 M"/>
                <a:ea typeface="산돌고딕 M" pitchFamily="18" charset="-127"/>
                <a:cs typeface="산돌고딕 M"/>
              </a:rPr>
              <a:t>모니터링 항목 </a:t>
            </a:r>
            <a:r>
              <a:rPr lang="en-US" altLang="ko-KR" sz="1800" dirty="0" smtClean="0">
                <a:latin typeface="산돌고딕 M"/>
                <a:ea typeface="산돌고딕 M" pitchFamily="18" charset="-127"/>
                <a:cs typeface="산돌고딕 M"/>
              </a:rPr>
              <a:t>( </a:t>
            </a:r>
            <a:r>
              <a:rPr lang="en-US" altLang="ko-KR" sz="1800" dirty="0" err="1" smtClean="0">
                <a:latin typeface="산돌고딕 M"/>
                <a:ea typeface="산돌고딕 M" pitchFamily="18" charset="-127"/>
                <a:cs typeface="산돌고딕 M"/>
              </a:rPr>
              <a:t>JBoss</a:t>
            </a:r>
            <a:r>
              <a:rPr lang="en-US" altLang="ko-KR" sz="1800" dirty="0" smtClean="0">
                <a:latin typeface="산돌고딕 M"/>
                <a:ea typeface="산돌고딕 M" pitchFamily="18" charset="-127"/>
                <a:cs typeface="산돌고딕 M"/>
              </a:rPr>
              <a:t> )</a:t>
            </a:r>
            <a:endParaRPr sz="1800" dirty="0">
              <a:latin typeface="산돌고딕 M"/>
              <a:cs typeface="산돌고딕 M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150495" algn="ctr">
              <a:lnSpc>
                <a:spcPts val="894"/>
              </a:lnSpc>
            </a:pPr>
            <a:fld id="{81D60167-4931-47E6-BA6A-407CBD079E47}" type="slidenum">
              <a:rPr dirty="0"/>
              <a:t>36</a:t>
            </a:fld>
            <a:endParaRPr dirty="0"/>
          </a:p>
          <a:p>
            <a:pPr marL="12700">
              <a:lnSpc>
                <a:spcPts val="900"/>
              </a:lnSpc>
            </a:pPr>
            <a:r>
              <a:rPr sz="800" b="1" dirty="0">
                <a:solidFill>
                  <a:srgbClr val="FF0000"/>
                </a:solidFill>
                <a:latin typeface="Calibri"/>
                <a:cs typeface="Calibri"/>
              </a:rPr>
              <a:t>- Internal Use </a:t>
            </a:r>
            <a:r>
              <a:rPr sz="800" b="1" spc="-5" dirty="0">
                <a:solidFill>
                  <a:srgbClr val="FF0000"/>
                </a:solidFill>
                <a:latin typeface="Calibri"/>
                <a:cs typeface="Calibri"/>
              </a:rPr>
              <a:t>Only</a:t>
            </a:r>
            <a:r>
              <a:rPr sz="800" b="1" spc="-1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800" b="1" dirty="0">
                <a:solidFill>
                  <a:srgbClr val="FF0000"/>
                </a:solidFill>
                <a:latin typeface="Calibri"/>
                <a:cs typeface="Calibri"/>
              </a:rPr>
              <a:t>-</a:t>
            </a:r>
            <a:endParaRPr sz="800" dirty="0">
              <a:latin typeface="Calibri"/>
              <a:cs typeface="Calibri"/>
            </a:endParaRPr>
          </a:p>
        </p:txBody>
      </p:sp>
      <p:sp>
        <p:nvSpPr>
          <p:cNvPr id="14" name="object 4"/>
          <p:cNvSpPr txBox="1"/>
          <p:nvPr/>
        </p:nvSpPr>
        <p:spPr>
          <a:xfrm>
            <a:off x="619454" y="1447800"/>
            <a:ext cx="8998089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altLang="ko-KR" dirty="0" smtClean="0">
                <a:latin typeface="산돌고딕 M" pitchFamily="18" charset="-127"/>
                <a:ea typeface="산돌고딕 M" pitchFamily="18" charset="-127"/>
                <a:cs typeface="산돌고딕 M"/>
              </a:rPr>
              <a:t>1. </a:t>
            </a:r>
            <a:r>
              <a:rPr lang="ko-KR" altLang="en-US" dirty="0" smtClean="0">
                <a:latin typeface="산돌고딕 M" pitchFamily="18" charset="-127"/>
                <a:ea typeface="산돌고딕 M" pitchFamily="18" charset="-127"/>
                <a:cs typeface="산돌고딕 M"/>
              </a:rPr>
              <a:t>초기 화면 설명</a:t>
            </a:r>
            <a:endParaRPr lang="en-US" altLang="ko-KR" sz="500" dirty="0" smtClean="0">
              <a:latin typeface="산돌고딕 M"/>
              <a:ea typeface="산돌고딕 M" pitchFamily="18" charset="-127"/>
              <a:cs typeface="산돌고딕 M"/>
            </a:endParaRPr>
          </a:p>
        </p:txBody>
      </p:sp>
      <p:sp>
        <p:nvSpPr>
          <p:cNvPr id="8" name="object 4"/>
          <p:cNvSpPr txBox="1"/>
          <p:nvPr/>
        </p:nvSpPr>
        <p:spPr>
          <a:xfrm>
            <a:off x="7010400" y="1905000"/>
            <a:ext cx="2607143" cy="22518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32105" indent="-228600">
              <a:buFont typeface="+mj-ea"/>
              <a:buAutoNum type="circleNumDbPlain"/>
              <a:tabLst>
                <a:tab pos="446405" algn="l"/>
              </a:tabLst>
            </a:pPr>
            <a:r>
              <a:rPr lang="ko-KR" altLang="en-US" sz="1000" dirty="0" smtClean="0">
                <a:latin typeface="산돌고딕 M" pitchFamily="18" charset="-127"/>
                <a:ea typeface="산돌고딕 M" pitchFamily="18" charset="-127"/>
              </a:rPr>
              <a:t>모니터링 시스템의 전반적인 성능 모니터링 </a:t>
            </a:r>
            <a:r>
              <a:rPr lang="ko-KR" altLang="en-US" sz="1000" dirty="0" err="1" smtClean="0">
                <a:latin typeface="산돌고딕 M" pitchFamily="18" charset="-127"/>
                <a:ea typeface="산돌고딕 M" pitchFamily="18" charset="-127"/>
              </a:rPr>
              <a:t>항목등을</a:t>
            </a:r>
            <a:r>
              <a:rPr lang="ko-KR" altLang="en-US" sz="1000" dirty="0" smtClean="0">
                <a:latin typeface="산돌고딕 M" pitchFamily="18" charset="-127"/>
                <a:ea typeface="산돌고딕 M" pitchFamily="18" charset="-127"/>
              </a:rPr>
              <a:t> 확인할 수 있다</a:t>
            </a:r>
            <a:r>
              <a:rPr lang="en-US" altLang="ko-KR" sz="1000" dirty="0" smtClean="0">
                <a:latin typeface="산돌고딕 M" pitchFamily="18" charset="-127"/>
                <a:ea typeface="산돌고딕 M" pitchFamily="18" charset="-127"/>
              </a:rPr>
              <a:t>.</a:t>
            </a:r>
            <a:br>
              <a:rPr lang="en-US" altLang="ko-KR" sz="1000" dirty="0" smtClean="0">
                <a:latin typeface="산돌고딕 M" pitchFamily="18" charset="-127"/>
                <a:ea typeface="산돌고딕 M" pitchFamily="18" charset="-127"/>
              </a:rPr>
            </a:br>
            <a:r>
              <a:rPr lang="en-US" altLang="ko-KR" sz="1000" dirty="0" smtClean="0">
                <a:latin typeface="산돌고딕 M" pitchFamily="18" charset="-127"/>
                <a:ea typeface="산돌고딕 M" pitchFamily="18" charset="-127"/>
              </a:rPr>
              <a:t/>
            </a:r>
            <a:br>
              <a:rPr lang="en-US" altLang="ko-KR" sz="1000" dirty="0" smtClean="0">
                <a:latin typeface="산돌고딕 M" pitchFamily="18" charset="-127"/>
                <a:ea typeface="산돌고딕 M" pitchFamily="18" charset="-127"/>
              </a:rPr>
            </a:br>
            <a:r>
              <a:rPr lang="ko-KR" altLang="en-US" sz="1000" dirty="0" smtClean="0">
                <a:latin typeface="산돌고딕 M" pitchFamily="18" charset="-127"/>
                <a:ea typeface="산돌고딕 M" pitchFamily="18" charset="-127"/>
              </a:rPr>
              <a:t>주요 항목</a:t>
            </a:r>
            <a:endParaRPr lang="en-US" altLang="ko-KR" sz="1000" dirty="0" smtClean="0">
              <a:latin typeface="산돌고딕 M" pitchFamily="18" charset="-127"/>
              <a:ea typeface="산돌고딕 M" pitchFamily="18" charset="-127"/>
            </a:endParaRPr>
          </a:p>
          <a:p>
            <a:pPr marL="789305" lvl="1" indent="-228600">
              <a:buFont typeface="+mj-lt"/>
              <a:buAutoNum type="alphaUcPeriod"/>
              <a:tabLst>
                <a:tab pos="446405" algn="l"/>
              </a:tabLst>
            </a:pPr>
            <a:r>
              <a:rPr lang="en-US" altLang="ko-KR" sz="1000" dirty="0" smtClean="0">
                <a:latin typeface="산돌고딕 M" pitchFamily="18" charset="-127"/>
                <a:ea typeface="산돌고딕 M" pitchFamily="18" charset="-127"/>
              </a:rPr>
              <a:t>CPU</a:t>
            </a:r>
            <a:endParaRPr lang="en-US" altLang="ko-KR" sz="1000" dirty="0">
              <a:latin typeface="산돌고딕 M" pitchFamily="18" charset="-127"/>
              <a:ea typeface="산돌고딕 M" pitchFamily="18" charset="-127"/>
            </a:endParaRPr>
          </a:p>
          <a:p>
            <a:pPr marL="789305" lvl="1" indent="-228600">
              <a:buFont typeface="+mj-lt"/>
              <a:buAutoNum type="alphaUcPeriod"/>
              <a:tabLst>
                <a:tab pos="446405" algn="l"/>
              </a:tabLst>
            </a:pPr>
            <a:r>
              <a:rPr lang="en-US" altLang="ko-KR" sz="1000" dirty="0" smtClean="0">
                <a:latin typeface="산돌고딕 M" pitchFamily="18" charset="-127"/>
                <a:ea typeface="산돌고딕 M" pitchFamily="18" charset="-127"/>
              </a:rPr>
              <a:t>Memory</a:t>
            </a:r>
            <a:endParaRPr lang="en-US" altLang="ko-KR" sz="1000" dirty="0">
              <a:latin typeface="산돌고딕 M" pitchFamily="18" charset="-127"/>
              <a:ea typeface="산돌고딕 M" pitchFamily="18" charset="-127"/>
            </a:endParaRPr>
          </a:p>
          <a:p>
            <a:pPr marL="789305" lvl="1" indent="-228600">
              <a:buFont typeface="+mj-lt"/>
              <a:buAutoNum type="alphaUcPeriod"/>
              <a:tabLst>
                <a:tab pos="446405" algn="l"/>
              </a:tabLst>
            </a:pPr>
            <a:r>
              <a:rPr lang="en-US" altLang="ko-KR" sz="1000" dirty="0" smtClean="0">
                <a:latin typeface="산돌고딕 M" pitchFamily="18" charset="-127"/>
                <a:ea typeface="산돌고딕 M" pitchFamily="18" charset="-127"/>
              </a:rPr>
              <a:t>service request</a:t>
            </a:r>
          </a:p>
          <a:p>
            <a:pPr marL="789305" lvl="1" indent="-228600">
              <a:buFont typeface="+mj-lt"/>
              <a:buAutoNum type="alphaUcPeriod"/>
              <a:tabLst>
                <a:tab pos="446405" algn="l"/>
              </a:tabLst>
            </a:pPr>
            <a:r>
              <a:rPr lang="en-US" altLang="ko-KR" sz="1000" dirty="0" smtClean="0">
                <a:latin typeface="산돌고딕 M" pitchFamily="18" charset="-127"/>
                <a:ea typeface="산돌고딕 M" pitchFamily="18" charset="-127"/>
              </a:rPr>
              <a:t>TPS</a:t>
            </a:r>
            <a:endParaRPr lang="en-US" altLang="ko-KR" sz="1000" dirty="0">
              <a:latin typeface="산돌고딕 M" pitchFamily="18" charset="-127"/>
              <a:ea typeface="산돌고딕 M" pitchFamily="18" charset="-127"/>
            </a:endParaRPr>
          </a:p>
          <a:p>
            <a:pPr marL="789305" lvl="1" indent="-228600">
              <a:buFont typeface="+mj-lt"/>
              <a:buAutoNum type="alphaUcPeriod"/>
              <a:tabLst>
                <a:tab pos="446405" algn="l"/>
              </a:tabLst>
            </a:pPr>
            <a:r>
              <a:rPr lang="en-US" altLang="ko-KR" sz="1000" dirty="0" smtClean="0">
                <a:latin typeface="산돌고딕 M" pitchFamily="18" charset="-127"/>
                <a:ea typeface="산돌고딕 M" pitchFamily="18" charset="-127"/>
              </a:rPr>
              <a:t>Alert </a:t>
            </a:r>
          </a:p>
          <a:p>
            <a:pPr marL="332105" indent="-228600">
              <a:spcBef>
                <a:spcPts val="960"/>
              </a:spcBef>
              <a:buFont typeface="+mj-ea"/>
              <a:buAutoNum type="circleNumDbPlain"/>
              <a:tabLst>
                <a:tab pos="446405" algn="l"/>
              </a:tabLst>
            </a:pPr>
            <a:r>
              <a:rPr lang="en-US" altLang="ko-KR" sz="1000" dirty="0" smtClean="0">
                <a:latin typeface="산돌고딕 M" pitchFamily="18" charset="-127"/>
                <a:ea typeface="산돌고딕 M" pitchFamily="18" charset="-127"/>
              </a:rPr>
              <a:t>X-Log </a:t>
            </a:r>
            <a:r>
              <a:rPr lang="ko-KR" altLang="en-US" sz="1000" dirty="0" smtClean="0">
                <a:latin typeface="산돌고딕 M" pitchFamily="18" charset="-127"/>
                <a:ea typeface="산돌고딕 M" pitchFamily="18" charset="-127"/>
              </a:rPr>
              <a:t>항목으로 </a:t>
            </a:r>
            <a:r>
              <a:rPr lang="ko-KR" altLang="en-US" sz="1000" dirty="0" smtClean="0">
                <a:ea typeface="산돌고딕 M" pitchFamily="18" charset="-127"/>
              </a:rPr>
              <a:t>하나의 </a:t>
            </a:r>
            <a:r>
              <a:rPr lang="ko-KR" altLang="en-US" sz="1000" dirty="0">
                <a:ea typeface="산돌고딕 M" pitchFamily="18" charset="-127"/>
              </a:rPr>
              <a:t>트랜잭션</a:t>
            </a:r>
            <a:r>
              <a:rPr lang="en-US" altLang="ko-KR" sz="1000" dirty="0">
                <a:ea typeface="산돌고딕 M" pitchFamily="18" charset="-127"/>
              </a:rPr>
              <a:t>(</a:t>
            </a:r>
            <a:r>
              <a:rPr lang="ko-KR" altLang="en-US" sz="1000" dirty="0">
                <a:ea typeface="산돌고딕 M" pitchFamily="18" charset="-127"/>
              </a:rPr>
              <a:t>서비스 수행</a:t>
            </a:r>
            <a:r>
              <a:rPr lang="en-US" altLang="ko-KR" sz="1000" dirty="0">
                <a:ea typeface="산돌고딕 M" pitchFamily="18" charset="-127"/>
              </a:rPr>
              <a:t>)</a:t>
            </a:r>
            <a:r>
              <a:rPr lang="ko-KR" altLang="en-US" sz="1000" dirty="0">
                <a:ea typeface="산돌고딕 M" pitchFamily="18" charset="-127"/>
              </a:rPr>
              <a:t>을 하나의 점으로 표현하는 </a:t>
            </a:r>
            <a:r>
              <a:rPr lang="ko-KR" altLang="en-US" sz="1000" dirty="0" smtClean="0">
                <a:ea typeface="산돌고딕 M" pitchFamily="18" charset="-127"/>
              </a:rPr>
              <a:t>차트이다</a:t>
            </a:r>
            <a:r>
              <a:rPr lang="en-US" altLang="ko-KR" sz="1000" dirty="0" smtClean="0">
                <a:ea typeface="산돌고딕 M" pitchFamily="18" charset="-127"/>
              </a:rPr>
              <a:t>. ( </a:t>
            </a:r>
            <a:r>
              <a:rPr lang="ko-KR" altLang="en-US" sz="1000" dirty="0" smtClean="0">
                <a:ea typeface="산돌고딕 M" pitchFamily="18" charset="-127"/>
              </a:rPr>
              <a:t>응</a:t>
            </a:r>
            <a:r>
              <a:rPr lang="ko-KR" altLang="en-US" sz="1000" dirty="0" smtClean="0">
                <a:latin typeface="산돌고딕 M" pitchFamily="18" charset="-127"/>
                <a:ea typeface="산돌고딕 M" pitchFamily="18" charset="-127"/>
              </a:rPr>
              <a:t>답 분포도 </a:t>
            </a:r>
            <a:r>
              <a:rPr lang="en-US" altLang="ko-KR" sz="1000" dirty="0" smtClean="0">
                <a:latin typeface="산돌고딕 M" pitchFamily="18" charset="-127"/>
                <a:ea typeface="산돌고딕 M" pitchFamily="18" charset="-127"/>
              </a:rPr>
              <a:t>)</a:t>
            </a:r>
            <a:br>
              <a:rPr lang="en-US" altLang="ko-KR" sz="1000" dirty="0" smtClean="0">
                <a:latin typeface="산돌고딕 M" pitchFamily="18" charset="-127"/>
                <a:ea typeface="산돌고딕 M" pitchFamily="18" charset="-127"/>
              </a:rPr>
            </a:br>
            <a:r>
              <a:rPr lang="en-US" altLang="ko-KR" sz="900" dirty="0" smtClean="0">
                <a:latin typeface="산돌고딕 M" pitchFamily="18" charset="-127"/>
                <a:ea typeface="산돌고딕 M" pitchFamily="18" charset="-127"/>
              </a:rPr>
              <a:t/>
            </a:r>
            <a:br>
              <a:rPr lang="en-US" altLang="ko-KR" sz="900" dirty="0" smtClean="0">
                <a:latin typeface="산돌고딕 M" pitchFamily="18" charset="-127"/>
                <a:ea typeface="산돌고딕 M" pitchFamily="18" charset="-127"/>
              </a:rPr>
            </a:br>
            <a:endParaRPr lang="en-US" altLang="ko-KR" sz="900" dirty="0">
              <a:latin typeface="산돌고딕 M" pitchFamily="18" charset="-127"/>
              <a:ea typeface="산돌고딕 M" pitchFamily="18" charset="-127"/>
              <a:cs typeface="바탕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410" y="1905001"/>
            <a:ext cx="6446520" cy="402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십각형 15"/>
          <p:cNvSpPr>
            <a:spLocks noChangeAspect="1"/>
          </p:cNvSpPr>
          <p:nvPr/>
        </p:nvSpPr>
        <p:spPr>
          <a:xfrm>
            <a:off x="1674779" y="3099516"/>
            <a:ext cx="250697" cy="226696"/>
          </a:xfrm>
          <a:prstGeom prst="decagon">
            <a:avLst/>
          </a:prstGeom>
          <a:ln w="635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ea typeface="산돌고딕 M" pitchFamily="18" charset="-127"/>
              </a:rPr>
              <a:t>1</a:t>
            </a:r>
            <a:endParaRPr lang="ko-KR" altLang="en-US" dirty="0">
              <a:ea typeface="산돌고딕 M" pitchFamily="18" charset="-127"/>
            </a:endParaRPr>
          </a:p>
        </p:txBody>
      </p:sp>
      <p:sp>
        <p:nvSpPr>
          <p:cNvPr id="17" name="십각형 16"/>
          <p:cNvSpPr>
            <a:spLocks noChangeAspect="1"/>
          </p:cNvSpPr>
          <p:nvPr/>
        </p:nvSpPr>
        <p:spPr>
          <a:xfrm>
            <a:off x="5072713" y="3692842"/>
            <a:ext cx="250697" cy="226696"/>
          </a:xfrm>
          <a:prstGeom prst="decagon">
            <a:avLst/>
          </a:prstGeom>
          <a:ln w="635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ea typeface="산돌고딕 M" pitchFamily="18" charset="-127"/>
              </a:rPr>
              <a:t>2</a:t>
            </a:r>
            <a:endParaRPr lang="ko-KR" altLang="en-US" dirty="0">
              <a:ea typeface="산돌고딕 M" pitchFamily="18" charset="-127"/>
            </a:endParaRPr>
          </a:p>
        </p:txBody>
      </p:sp>
      <p:sp>
        <p:nvSpPr>
          <p:cNvPr id="22" name="모서리가 둥근 직사각형 21"/>
          <p:cNvSpPr/>
          <p:nvPr/>
        </p:nvSpPr>
        <p:spPr>
          <a:xfrm>
            <a:off x="530578" y="2243136"/>
            <a:ext cx="2810932" cy="3548064"/>
          </a:xfrm>
          <a:prstGeom prst="roundRect">
            <a:avLst>
              <a:gd name="adj" fmla="val 7695"/>
            </a:avLst>
          </a:prstGeom>
          <a:noFill/>
          <a:ln w="19050">
            <a:solidFill>
              <a:schemeClr val="accent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ea typeface="산돌고딕 M" pitchFamily="18" charset="-127"/>
            </a:endParaRPr>
          </a:p>
        </p:txBody>
      </p:sp>
      <p:sp>
        <p:nvSpPr>
          <p:cNvPr id="24" name="모서리가 둥근 직사각형 23"/>
          <p:cNvSpPr/>
          <p:nvPr/>
        </p:nvSpPr>
        <p:spPr>
          <a:xfrm>
            <a:off x="3397955" y="2243136"/>
            <a:ext cx="3448756" cy="3548064"/>
          </a:xfrm>
          <a:prstGeom prst="roundRect">
            <a:avLst>
              <a:gd name="adj" fmla="val 7695"/>
            </a:avLst>
          </a:prstGeom>
          <a:noFill/>
          <a:ln w="19050">
            <a:solidFill>
              <a:schemeClr val="accent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ea typeface="산돌고딕 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53670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410" y="1905000"/>
            <a:ext cx="4786313" cy="411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9402" y="136271"/>
            <a:ext cx="9207195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altLang="ko-KR" dirty="0">
                <a:ea typeface="산돌고딕 M" pitchFamily="18" charset="-127"/>
              </a:rPr>
              <a:t>Scouter </a:t>
            </a:r>
            <a:r>
              <a:rPr lang="en-US" altLang="ko-KR" dirty="0" smtClean="0">
                <a:ea typeface="산돌고딕 M" pitchFamily="18" charset="-127"/>
              </a:rPr>
              <a:t>Client </a:t>
            </a:r>
            <a:r>
              <a:rPr lang="ko-KR" altLang="en-US" dirty="0" smtClean="0">
                <a:ea typeface="산돌고딕 M" pitchFamily="18" charset="-127"/>
              </a:rPr>
              <a:t>모니터링</a:t>
            </a:r>
            <a:endParaRPr lang="en-US" altLang="ko-KR" dirty="0">
              <a:ea typeface="산돌고딕 M" pitchFamily="18" charset="-127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63918" y="1027938"/>
            <a:ext cx="126492" cy="1600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19455" y="941196"/>
            <a:ext cx="871982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altLang="ko-KR" sz="1800" dirty="0" smtClean="0">
                <a:latin typeface="산돌고딕 M"/>
                <a:ea typeface="산돌고딕 M" pitchFamily="18" charset="-127"/>
                <a:cs typeface="산돌고딕 M"/>
              </a:rPr>
              <a:t>Scouter </a:t>
            </a:r>
            <a:r>
              <a:rPr lang="ko-KR" altLang="en-US" sz="1800" dirty="0" smtClean="0">
                <a:latin typeface="산돌고딕 M"/>
                <a:ea typeface="산돌고딕 M" pitchFamily="18" charset="-127"/>
                <a:cs typeface="산돌고딕 M"/>
              </a:rPr>
              <a:t>모니터링 항목 </a:t>
            </a:r>
            <a:r>
              <a:rPr lang="en-US" altLang="ko-KR" sz="1800" dirty="0" smtClean="0">
                <a:latin typeface="산돌고딕 M"/>
                <a:ea typeface="산돌고딕 M" pitchFamily="18" charset="-127"/>
                <a:cs typeface="산돌고딕 M"/>
              </a:rPr>
              <a:t>( </a:t>
            </a:r>
            <a:r>
              <a:rPr lang="en-US" altLang="ko-KR" sz="1800" dirty="0" err="1" smtClean="0">
                <a:latin typeface="산돌고딕 M"/>
                <a:ea typeface="산돌고딕 M" pitchFamily="18" charset="-127"/>
                <a:cs typeface="산돌고딕 M"/>
              </a:rPr>
              <a:t>JBoss</a:t>
            </a:r>
            <a:r>
              <a:rPr lang="en-US" altLang="ko-KR" sz="1800" dirty="0" smtClean="0">
                <a:latin typeface="산돌고딕 M"/>
                <a:ea typeface="산돌고딕 M" pitchFamily="18" charset="-127"/>
                <a:cs typeface="산돌고딕 M"/>
              </a:rPr>
              <a:t> )</a:t>
            </a:r>
            <a:endParaRPr sz="1800" dirty="0">
              <a:latin typeface="산돌고딕 M"/>
              <a:cs typeface="산돌고딕 M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150495" algn="ctr">
              <a:lnSpc>
                <a:spcPts val="894"/>
              </a:lnSpc>
            </a:pPr>
            <a:fld id="{81D60167-4931-47E6-BA6A-407CBD079E47}" type="slidenum">
              <a:rPr dirty="0"/>
              <a:t>37</a:t>
            </a:fld>
            <a:endParaRPr dirty="0"/>
          </a:p>
          <a:p>
            <a:pPr marL="12700">
              <a:lnSpc>
                <a:spcPts val="900"/>
              </a:lnSpc>
            </a:pPr>
            <a:r>
              <a:rPr sz="800" b="1" dirty="0">
                <a:solidFill>
                  <a:srgbClr val="FF0000"/>
                </a:solidFill>
                <a:latin typeface="Calibri"/>
                <a:cs typeface="Calibri"/>
              </a:rPr>
              <a:t>- Internal Use </a:t>
            </a:r>
            <a:r>
              <a:rPr sz="800" b="1" spc="-5" dirty="0">
                <a:solidFill>
                  <a:srgbClr val="FF0000"/>
                </a:solidFill>
                <a:latin typeface="Calibri"/>
                <a:cs typeface="Calibri"/>
              </a:rPr>
              <a:t>Only</a:t>
            </a:r>
            <a:r>
              <a:rPr sz="800" b="1" spc="-1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800" b="1" dirty="0">
                <a:solidFill>
                  <a:srgbClr val="FF0000"/>
                </a:solidFill>
                <a:latin typeface="Calibri"/>
                <a:cs typeface="Calibri"/>
              </a:rPr>
              <a:t>-</a:t>
            </a:r>
            <a:endParaRPr sz="800" dirty="0">
              <a:latin typeface="Calibri"/>
              <a:cs typeface="Calibri"/>
            </a:endParaRPr>
          </a:p>
        </p:txBody>
      </p:sp>
      <p:sp>
        <p:nvSpPr>
          <p:cNvPr id="14" name="object 4"/>
          <p:cNvSpPr txBox="1"/>
          <p:nvPr/>
        </p:nvSpPr>
        <p:spPr>
          <a:xfrm>
            <a:off x="619454" y="1447800"/>
            <a:ext cx="8998089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altLang="ko-KR" dirty="0" smtClean="0">
                <a:latin typeface="산돌고딕 M" pitchFamily="18" charset="-127"/>
                <a:ea typeface="산돌고딕 M" pitchFamily="18" charset="-127"/>
                <a:cs typeface="산돌고딕 M"/>
              </a:rPr>
              <a:t>1. </a:t>
            </a:r>
            <a:r>
              <a:rPr lang="ko-KR" altLang="en-US" dirty="0" smtClean="0">
                <a:latin typeface="산돌고딕 M" pitchFamily="18" charset="-127"/>
                <a:ea typeface="산돌고딕 M" pitchFamily="18" charset="-127"/>
                <a:cs typeface="산돌고딕 M"/>
              </a:rPr>
              <a:t>초기 화면 설명 </a:t>
            </a:r>
            <a:r>
              <a:rPr lang="en-US" altLang="ko-KR" dirty="0" smtClean="0">
                <a:latin typeface="산돌고딕 M" pitchFamily="18" charset="-127"/>
                <a:ea typeface="산돌고딕 M" pitchFamily="18" charset="-127"/>
                <a:cs typeface="산돌고딕 M"/>
              </a:rPr>
              <a:t>( </a:t>
            </a:r>
            <a:r>
              <a:rPr lang="ko-KR" altLang="en-US" dirty="0" smtClean="0">
                <a:latin typeface="산돌고딕 M" pitchFamily="18" charset="-127"/>
                <a:ea typeface="산돌고딕 M" pitchFamily="18" charset="-127"/>
                <a:cs typeface="산돌고딕 M"/>
              </a:rPr>
              <a:t>계속 </a:t>
            </a:r>
            <a:r>
              <a:rPr lang="en-US" altLang="ko-KR" dirty="0" smtClean="0">
                <a:latin typeface="산돌고딕 M" pitchFamily="18" charset="-127"/>
                <a:ea typeface="산돌고딕 M" pitchFamily="18" charset="-127"/>
                <a:cs typeface="산돌고딕 M"/>
              </a:rPr>
              <a:t>)</a:t>
            </a:r>
            <a:endParaRPr lang="en-US" altLang="ko-KR" sz="500" dirty="0" smtClean="0">
              <a:latin typeface="산돌고딕 M"/>
              <a:ea typeface="산돌고딕 M" pitchFamily="18" charset="-127"/>
              <a:cs typeface="산돌고딕 M"/>
            </a:endParaRPr>
          </a:p>
        </p:txBody>
      </p:sp>
      <p:sp>
        <p:nvSpPr>
          <p:cNvPr id="8" name="object 4"/>
          <p:cNvSpPr txBox="1"/>
          <p:nvPr/>
        </p:nvSpPr>
        <p:spPr>
          <a:xfrm>
            <a:off x="5867400" y="1905000"/>
            <a:ext cx="3657600" cy="34111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32105" indent="-228600">
              <a:spcBef>
                <a:spcPts val="960"/>
              </a:spcBef>
              <a:buFont typeface="+mj-ea"/>
              <a:buAutoNum type="circleNumDbPlain"/>
              <a:tabLst>
                <a:tab pos="446405" algn="l"/>
              </a:tabLst>
            </a:pPr>
            <a:r>
              <a:rPr lang="ko-KR" altLang="en-US" sz="1000" dirty="0" smtClean="0">
                <a:latin typeface="산돌고딕 M" pitchFamily="18" charset="-127"/>
                <a:ea typeface="산돌고딕 M" pitchFamily="18" charset="-127"/>
              </a:rPr>
              <a:t>오브젝트 </a:t>
            </a:r>
            <a:r>
              <a:rPr lang="ko-KR" altLang="en-US" sz="1000" dirty="0" err="1">
                <a:latin typeface="산돌고딕 M" pitchFamily="18" charset="-127"/>
                <a:ea typeface="산돌고딕 M" pitchFamily="18" charset="-127"/>
              </a:rPr>
              <a:t>네비게이션</a:t>
            </a:r>
            <a:r>
              <a:rPr lang="ko-KR" altLang="en-US" sz="1000" dirty="0">
                <a:latin typeface="산돌고딕 M" pitchFamily="18" charset="-127"/>
                <a:ea typeface="산돌고딕 M" pitchFamily="18" charset="-127"/>
              </a:rPr>
              <a:t> </a:t>
            </a:r>
            <a:r>
              <a:rPr lang="ko-KR" altLang="en-US" sz="1000" dirty="0" smtClean="0">
                <a:latin typeface="산돌고딕 M" pitchFamily="18" charset="-127"/>
                <a:ea typeface="산돌고딕 M" pitchFamily="18" charset="-127"/>
              </a:rPr>
              <a:t>창이다</a:t>
            </a:r>
            <a:r>
              <a:rPr lang="en-US" altLang="ko-KR" sz="1000" dirty="0" smtClean="0">
                <a:latin typeface="산돌고딕 M" pitchFamily="18" charset="-127"/>
                <a:ea typeface="산돌고딕 M" pitchFamily="18" charset="-127"/>
              </a:rPr>
              <a:t>.</a:t>
            </a:r>
            <a:r>
              <a:rPr lang="ko-KR" altLang="en-US" sz="1000" dirty="0" smtClean="0">
                <a:latin typeface="산돌고딕 M" pitchFamily="18" charset="-127"/>
                <a:ea typeface="산돌고딕 M" pitchFamily="18" charset="-127"/>
              </a:rPr>
              <a:t> </a:t>
            </a:r>
            <a:r>
              <a:rPr lang="en-US" altLang="ko-KR" sz="1000" dirty="0" smtClean="0">
                <a:latin typeface="산돌고딕 M" pitchFamily="18" charset="-127"/>
                <a:ea typeface="산돌고딕 M" pitchFamily="18" charset="-127"/>
              </a:rPr>
              <a:t/>
            </a:r>
            <a:br>
              <a:rPr lang="en-US" altLang="ko-KR" sz="1000" dirty="0" smtClean="0">
                <a:latin typeface="산돌고딕 M" pitchFamily="18" charset="-127"/>
                <a:ea typeface="산돌고딕 M" pitchFamily="18" charset="-127"/>
              </a:rPr>
            </a:br>
            <a:r>
              <a:rPr lang="en-US" altLang="ko-KR" sz="1000" dirty="0" smtClean="0">
                <a:latin typeface="산돌고딕 M" pitchFamily="18" charset="-127"/>
                <a:ea typeface="산돌고딕 M" pitchFamily="18" charset="-127"/>
              </a:rPr>
              <a:t/>
            </a:r>
            <a:br>
              <a:rPr lang="en-US" altLang="ko-KR" sz="1000" dirty="0" smtClean="0">
                <a:latin typeface="산돌고딕 M" pitchFamily="18" charset="-127"/>
                <a:ea typeface="산돌고딕 M" pitchFamily="18" charset="-127"/>
              </a:rPr>
            </a:br>
            <a:r>
              <a:rPr lang="ko-KR" altLang="en-US" sz="1000" dirty="0" smtClean="0">
                <a:latin typeface="산돌고딕 M" pitchFamily="18" charset="-127"/>
                <a:ea typeface="산돌고딕 M" pitchFamily="18" charset="-127"/>
              </a:rPr>
              <a:t>서버의 </a:t>
            </a:r>
            <a:r>
              <a:rPr lang="ko-KR" altLang="en-US" sz="1000" dirty="0">
                <a:latin typeface="산돌고딕 M" pitchFamily="18" charset="-127"/>
                <a:ea typeface="산돌고딕 M" pitchFamily="18" charset="-127"/>
              </a:rPr>
              <a:t>상태 조회나 하위 객체들을 전체 그룹관점에서 조회할 수 있는 메뉴들이 링크되어있다</a:t>
            </a:r>
            <a:r>
              <a:rPr lang="en-US" altLang="ko-KR" sz="1000" dirty="0">
                <a:latin typeface="산돌고딕 M" pitchFamily="18" charset="-127"/>
                <a:ea typeface="산돌고딕 M" pitchFamily="18" charset="-127"/>
              </a:rPr>
              <a:t>. </a:t>
            </a:r>
          </a:p>
          <a:p>
            <a:pPr lvl="1"/>
            <a:endParaRPr lang="en-US" altLang="ko-KR" sz="1000" dirty="0" smtClean="0">
              <a:latin typeface="산돌고딕 M" pitchFamily="18" charset="-127"/>
              <a:ea typeface="산돌고딕 M" pitchFamily="18" charset="-127"/>
            </a:endParaRPr>
          </a:p>
          <a:p>
            <a:pPr marL="319088">
              <a:tabLst>
                <a:tab pos="266700" algn="l"/>
              </a:tabLst>
            </a:pPr>
            <a:r>
              <a:rPr lang="ko-KR" altLang="en-US" sz="1000" dirty="0" smtClean="0">
                <a:latin typeface="산돌고딕 M" pitchFamily="18" charset="-127"/>
                <a:ea typeface="산돌고딕 M" pitchFamily="18" charset="-127"/>
              </a:rPr>
              <a:t>메뉴는 </a:t>
            </a:r>
            <a:r>
              <a:rPr lang="ko-KR" altLang="en-US" sz="1000" dirty="0">
                <a:latin typeface="산돌고딕 M" pitchFamily="18" charset="-127"/>
                <a:ea typeface="산돌고딕 M" pitchFamily="18" charset="-127"/>
              </a:rPr>
              <a:t>오른쪽 마우스를 통해 선택할 수 있다</a:t>
            </a:r>
            <a:r>
              <a:rPr lang="en-US" altLang="ko-KR" sz="1000" dirty="0">
                <a:latin typeface="산돌고딕 M" pitchFamily="18" charset="-127"/>
                <a:ea typeface="산돌고딕 M" pitchFamily="18" charset="-127"/>
              </a:rPr>
              <a:t>. </a:t>
            </a:r>
            <a:endParaRPr lang="en-US" altLang="ko-KR" sz="1000" dirty="0" smtClean="0">
              <a:latin typeface="산돌고딕 M" pitchFamily="18" charset="-127"/>
              <a:ea typeface="산돌고딕 M" pitchFamily="18" charset="-127"/>
            </a:endParaRPr>
          </a:p>
          <a:p>
            <a:pPr marL="319088">
              <a:tabLst>
                <a:tab pos="266700" algn="l"/>
              </a:tabLst>
            </a:pPr>
            <a:r>
              <a:rPr lang="ko-KR" altLang="en-US" sz="1000" dirty="0" smtClean="0">
                <a:latin typeface="산돌고딕 M" pitchFamily="18" charset="-127"/>
                <a:ea typeface="산돌고딕 M" pitchFamily="18" charset="-127"/>
              </a:rPr>
              <a:t>오른쪽 </a:t>
            </a:r>
            <a:r>
              <a:rPr lang="ko-KR" altLang="en-US" sz="1000" dirty="0">
                <a:latin typeface="산돌고딕 M" pitchFamily="18" charset="-127"/>
                <a:ea typeface="산돌고딕 M" pitchFamily="18" charset="-127"/>
              </a:rPr>
              <a:t>마우스를 클릭하면 시스템에 대한 성능들을 조회할 수 있다</a:t>
            </a:r>
            <a:r>
              <a:rPr lang="en-US" altLang="ko-KR" sz="1000" dirty="0">
                <a:latin typeface="산돌고딕 M" pitchFamily="18" charset="-127"/>
                <a:ea typeface="산돌고딕 M" pitchFamily="18" charset="-127"/>
              </a:rPr>
              <a:t>. </a:t>
            </a:r>
            <a:endParaRPr lang="en-US" altLang="ko-KR" sz="1000" dirty="0" smtClean="0">
              <a:latin typeface="산돌고딕 M" pitchFamily="18" charset="-127"/>
              <a:ea typeface="산돌고딕 M" pitchFamily="18" charset="-127"/>
            </a:endParaRPr>
          </a:p>
          <a:p>
            <a:pPr marL="332105" indent="-228600">
              <a:spcBef>
                <a:spcPts val="960"/>
              </a:spcBef>
              <a:buFont typeface="+mj-ea"/>
              <a:buAutoNum type="circleNumDbPlain" startAt="2"/>
              <a:tabLst>
                <a:tab pos="446405" algn="l"/>
              </a:tabLst>
            </a:pPr>
            <a:r>
              <a:rPr lang="ko-KR" altLang="en-US" sz="1000" dirty="0" smtClean="0">
                <a:latin typeface="산돌고딕 M" pitchFamily="18" charset="-127"/>
                <a:ea typeface="산돌고딕 M" pitchFamily="18" charset="-127"/>
              </a:rPr>
              <a:t>서비스 이벤트 </a:t>
            </a:r>
            <a:r>
              <a:rPr lang="en-US" altLang="ko-KR" sz="1000" dirty="0" smtClean="0">
                <a:latin typeface="산돌고딕 M" pitchFamily="18" charset="-127"/>
                <a:ea typeface="산돌고딕 M" pitchFamily="18" charset="-127"/>
              </a:rPr>
              <a:t>Alert </a:t>
            </a:r>
            <a:r>
              <a:rPr lang="ko-KR" altLang="en-US" sz="1000" dirty="0" smtClean="0">
                <a:latin typeface="산돌고딕 M" pitchFamily="18" charset="-127"/>
                <a:ea typeface="산돌고딕 M" pitchFamily="18" charset="-127"/>
              </a:rPr>
              <a:t>창이다</a:t>
            </a:r>
            <a:r>
              <a:rPr lang="en-US" altLang="ko-KR" sz="1000" dirty="0" smtClean="0">
                <a:latin typeface="산돌고딕 M" pitchFamily="18" charset="-127"/>
                <a:ea typeface="산돌고딕 M" pitchFamily="18" charset="-127"/>
              </a:rPr>
              <a:t>. </a:t>
            </a:r>
            <a:br>
              <a:rPr lang="en-US" altLang="ko-KR" sz="1000" dirty="0" smtClean="0">
                <a:latin typeface="산돌고딕 M" pitchFamily="18" charset="-127"/>
                <a:ea typeface="산돌고딕 M" pitchFamily="18" charset="-127"/>
              </a:rPr>
            </a:br>
            <a:r>
              <a:rPr lang="ko-KR" altLang="en-US" sz="1000" dirty="0" err="1" smtClean="0">
                <a:latin typeface="산돌고딕 M" pitchFamily="18" charset="-127"/>
                <a:ea typeface="산돌고딕 M" pitchFamily="18" charset="-127"/>
              </a:rPr>
              <a:t>모니터링중</a:t>
            </a:r>
            <a:r>
              <a:rPr lang="ko-KR" altLang="en-US" sz="1000" dirty="0" smtClean="0">
                <a:latin typeface="산돌고딕 M" pitchFamily="18" charset="-127"/>
                <a:ea typeface="산돌고딕 M" pitchFamily="18" charset="-127"/>
              </a:rPr>
              <a:t> 이벤트 발생에 대한 </a:t>
            </a:r>
            <a:r>
              <a:rPr lang="ko-KR" altLang="en-US" sz="1000" dirty="0" err="1" smtClean="0">
                <a:latin typeface="산돌고딕 M" pitchFamily="18" charset="-127"/>
                <a:ea typeface="산돌고딕 M" pitchFamily="18" charset="-127"/>
              </a:rPr>
              <a:t>간략</a:t>
            </a:r>
            <a:r>
              <a:rPr lang="ko-KR" altLang="en-US" sz="1000" dirty="0" smtClean="0">
                <a:latin typeface="산돌고딕 M" pitchFamily="18" charset="-127"/>
                <a:ea typeface="산돌고딕 M" pitchFamily="18" charset="-127"/>
              </a:rPr>
              <a:t> 확인 창이다</a:t>
            </a:r>
            <a:r>
              <a:rPr lang="en-US" altLang="ko-KR" sz="1000" dirty="0" smtClean="0">
                <a:latin typeface="산돌고딕 M" pitchFamily="18" charset="-127"/>
                <a:ea typeface="산돌고딕 M" pitchFamily="18" charset="-127"/>
              </a:rPr>
              <a:t>. </a:t>
            </a:r>
            <a:r>
              <a:rPr lang="ko-KR" altLang="en-US" sz="1000" dirty="0" smtClean="0">
                <a:latin typeface="산돌고딕 M" pitchFamily="18" charset="-127"/>
                <a:ea typeface="산돌고딕 M" pitchFamily="18" charset="-127"/>
              </a:rPr>
              <a:t>더블 클릭하면 현재의 이벤트 </a:t>
            </a:r>
            <a:r>
              <a:rPr lang="ko-KR" altLang="en-US" sz="1000" dirty="0" err="1" smtClean="0">
                <a:latin typeface="산돌고딕 M" pitchFamily="18" charset="-127"/>
                <a:ea typeface="산돌고딕 M" pitchFamily="18" charset="-127"/>
              </a:rPr>
              <a:t>히스토리</a:t>
            </a:r>
            <a:r>
              <a:rPr lang="ko-KR" altLang="en-US" sz="1000" dirty="0" smtClean="0">
                <a:latin typeface="산돌고딕 M" pitchFamily="18" charset="-127"/>
                <a:ea typeface="산돌고딕 M" pitchFamily="18" charset="-127"/>
              </a:rPr>
              <a:t> 리스트를 상세히 조회 할 수 있다</a:t>
            </a:r>
            <a:r>
              <a:rPr lang="en-US" altLang="ko-KR" sz="1000" dirty="0" smtClean="0">
                <a:latin typeface="산돌고딕 M" pitchFamily="18" charset="-127"/>
                <a:ea typeface="산돌고딕 M" pitchFamily="18" charset="-127"/>
              </a:rPr>
              <a:t>.</a:t>
            </a:r>
            <a:endParaRPr lang="en-US" altLang="ko-KR" sz="1000" dirty="0" smtClean="0">
              <a:latin typeface="산돌고딕 M" pitchFamily="18" charset="-127"/>
              <a:ea typeface="산돌고딕 M" pitchFamily="18" charset="-127"/>
              <a:cs typeface="바탕"/>
            </a:endParaRPr>
          </a:p>
          <a:p>
            <a:pPr marL="332105" indent="-228600">
              <a:spcBef>
                <a:spcPts val="960"/>
              </a:spcBef>
              <a:buFont typeface="+mj-ea"/>
              <a:buAutoNum type="circleNumDbPlain" startAt="2"/>
              <a:tabLst>
                <a:tab pos="446405" algn="l"/>
              </a:tabLst>
            </a:pPr>
            <a:r>
              <a:rPr lang="ko-KR" altLang="en-US" sz="1000" dirty="0" smtClean="0">
                <a:latin typeface="산돌고딕 M" pitchFamily="18" charset="-127"/>
                <a:ea typeface="산돌고딕 M" pitchFamily="18" charset="-127"/>
              </a:rPr>
              <a:t>액티브 </a:t>
            </a:r>
            <a:r>
              <a:rPr lang="ko-KR" altLang="en-US" sz="1000" dirty="0">
                <a:latin typeface="산돌고딕 M" pitchFamily="18" charset="-127"/>
                <a:ea typeface="산돌고딕 M" pitchFamily="18" charset="-127"/>
              </a:rPr>
              <a:t>서비스 </a:t>
            </a:r>
            <a:r>
              <a:rPr lang="ko-KR" altLang="en-US" sz="1000" dirty="0" err="1">
                <a:latin typeface="산돌고딕 M" pitchFamily="18" charset="-127"/>
                <a:ea typeface="산돌고딕 M" pitchFamily="18" charset="-127"/>
              </a:rPr>
              <a:t>이퀄라이져이다</a:t>
            </a:r>
            <a:r>
              <a:rPr lang="en-US" altLang="ko-KR" sz="1000" dirty="0">
                <a:latin typeface="산돌고딕 M" pitchFamily="18" charset="-127"/>
                <a:ea typeface="산돌고딕 M" pitchFamily="18" charset="-127"/>
              </a:rPr>
              <a:t>. </a:t>
            </a:r>
            <a:r>
              <a:rPr lang="ko-KR" altLang="en-US" sz="1000" dirty="0">
                <a:latin typeface="산돌고딕 M" pitchFamily="18" charset="-127"/>
                <a:ea typeface="산돌고딕 M" pitchFamily="18" charset="-127"/>
              </a:rPr>
              <a:t>바를 더블 클릭하면 현재의 액티브서비스 리스트를 상세히 조회 할 수 있다</a:t>
            </a:r>
            <a:r>
              <a:rPr lang="en-US" altLang="ko-KR" sz="1000" dirty="0" smtClean="0">
                <a:latin typeface="산돌고딕 M" pitchFamily="18" charset="-127"/>
                <a:ea typeface="산돌고딕 M" pitchFamily="18" charset="-127"/>
              </a:rPr>
              <a:t>.</a:t>
            </a:r>
          </a:p>
          <a:p>
            <a:pPr marL="332105" indent="-228600">
              <a:spcBef>
                <a:spcPts val="960"/>
              </a:spcBef>
              <a:buFont typeface="+mj-ea"/>
              <a:buAutoNum type="circleNumDbPlain" startAt="2"/>
              <a:tabLst>
                <a:tab pos="446405" algn="l"/>
              </a:tabLst>
            </a:pPr>
            <a:r>
              <a:rPr lang="ko-KR" altLang="en-US" sz="1000" dirty="0" smtClean="0">
                <a:latin typeface="산돌고딕 M" pitchFamily="18" charset="-127"/>
                <a:ea typeface="산돌고딕 M" pitchFamily="18" charset="-127"/>
                <a:cs typeface="바탕"/>
              </a:rPr>
              <a:t>모니터링 </a:t>
            </a:r>
            <a:r>
              <a:rPr lang="en-US" altLang="ko-KR" sz="1000" dirty="0" smtClean="0">
                <a:latin typeface="산돌고딕 M" pitchFamily="18" charset="-127"/>
                <a:ea typeface="산돌고딕 M" pitchFamily="18" charset="-127"/>
                <a:cs typeface="바탕"/>
              </a:rPr>
              <a:t>Agent </a:t>
            </a:r>
            <a:r>
              <a:rPr lang="ko-KR" altLang="en-US" sz="1000" dirty="0" smtClean="0">
                <a:latin typeface="산돌고딕 M" pitchFamily="18" charset="-127"/>
                <a:ea typeface="산돌고딕 M" pitchFamily="18" charset="-127"/>
                <a:cs typeface="바탕"/>
              </a:rPr>
              <a:t>에서 사용중인 </a:t>
            </a:r>
            <a:r>
              <a:rPr lang="en-US" altLang="ko-KR" sz="1000" dirty="0" smtClean="0">
                <a:latin typeface="산돌고딕 M" pitchFamily="18" charset="-127"/>
                <a:ea typeface="산돌고딕 M" pitchFamily="18" charset="-127"/>
                <a:cs typeface="바탕"/>
              </a:rPr>
              <a:t>CPU, Memory </a:t>
            </a:r>
            <a:r>
              <a:rPr lang="ko-KR" altLang="en-US" sz="1000" dirty="0" smtClean="0">
                <a:latin typeface="산돌고딕 M" pitchFamily="18" charset="-127"/>
                <a:ea typeface="산돌고딕 M" pitchFamily="18" charset="-127"/>
                <a:cs typeface="바탕"/>
              </a:rPr>
              <a:t>자원을 확인 할 수 있다</a:t>
            </a:r>
            <a:r>
              <a:rPr lang="en-US" altLang="ko-KR" sz="1000" dirty="0" smtClean="0">
                <a:latin typeface="산돌고딕 M" pitchFamily="18" charset="-127"/>
                <a:ea typeface="산돌고딕 M" pitchFamily="18" charset="-127"/>
                <a:cs typeface="바탕"/>
              </a:rPr>
              <a:t>.</a:t>
            </a:r>
          </a:p>
          <a:p>
            <a:pPr marL="332105" indent="-228600">
              <a:spcBef>
                <a:spcPts val="960"/>
              </a:spcBef>
              <a:buFont typeface="+mj-ea"/>
              <a:buAutoNum type="circleNumDbPlain" startAt="2"/>
              <a:tabLst>
                <a:tab pos="446405" algn="l"/>
              </a:tabLst>
            </a:pPr>
            <a:r>
              <a:rPr lang="en-US" altLang="ko-KR" sz="1000" dirty="0" smtClean="0">
                <a:latin typeface="산돌고딕 M" pitchFamily="18" charset="-127"/>
                <a:ea typeface="산돌고딕 M" pitchFamily="18" charset="-127"/>
                <a:cs typeface="바탕"/>
              </a:rPr>
              <a:t>Service Request </a:t>
            </a:r>
            <a:r>
              <a:rPr lang="ko-KR" altLang="en-US" sz="1000" dirty="0" err="1" smtClean="0">
                <a:latin typeface="산돌고딕 M" pitchFamily="18" charset="-127"/>
                <a:ea typeface="산돌고딕 M" pitchFamily="18" charset="-127"/>
                <a:cs typeface="바탕"/>
              </a:rPr>
              <a:t>요청시</a:t>
            </a:r>
            <a:r>
              <a:rPr lang="ko-KR" altLang="en-US" sz="1000" dirty="0" smtClean="0">
                <a:latin typeface="산돌고딕 M" pitchFamily="18" charset="-127"/>
                <a:ea typeface="산돌고딕 M" pitchFamily="18" charset="-127"/>
                <a:cs typeface="바탕"/>
              </a:rPr>
              <a:t> </a:t>
            </a:r>
            <a:r>
              <a:rPr lang="en-US" altLang="ko-KR" sz="1000" dirty="0" smtClean="0">
                <a:latin typeface="산돌고딕 M" pitchFamily="18" charset="-127"/>
                <a:ea typeface="산돌고딕 M" pitchFamily="18" charset="-127"/>
                <a:cs typeface="바탕"/>
              </a:rPr>
              <a:t>Recent User, TPS, Elapsed Time </a:t>
            </a:r>
            <a:r>
              <a:rPr lang="ko-KR" altLang="en-US" sz="1000" dirty="0" smtClean="0">
                <a:latin typeface="산돌고딕 M" pitchFamily="18" charset="-127"/>
                <a:ea typeface="산돌고딕 M" pitchFamily="18" charset="-127"/>
                <a:cs typeface="바탕"/>
              </a:rPr>
              <a:t>등을 확인할 수 있다</a:t>
            </a:r>
            <a:r>
              <a:rPr lang="en-US" altLang="ko-KR" sz="1000" dirty="0" smtClean="0">
                <a:latin typeface="산돌고딕 M" pitchFamily="18" charset="-127"/>
                <a:ea typeface="산돌고딕 M" pitchFamily="18" charset="-127"/>
                <a:cs typeface="바탕"/>
              </a:rPr>
              <a:t>.</a:t>
            </a:r>
            <a:endParaRPr lang="en-US" altLang="ko-KR" sz="1000" dirty="0">
              <a:latin typeface="산돌고딕 M" pitchFamily="18" charset="-127"/>
              <a:ea typeface="산돌고딕 M" pitchFamily="18" charset="-127"/>
              <a:cs typeface="바탕"/>
            </a:endParaRPr>
          </a:p>
          <a:p>
            <a:pPr marL="332105" indent="-228600">
              <a:spcBef>
                <a:spcPts val="960"/>
              </a:spcBef>
              <a:buFont typeface="+mj-ea"/>
              <a:buAutoNum type="circleNumDbPlain" startAt="2"/>
              <a:tabLst>
                <a:tab pos="446405" algn="l"/>
              </a:tabLst>
            </a:pPr>
            <a:endParaRPr lang="en-US" altLang="ko-KR" sz="1000" dirty="0">
              <a:latin typeface="산돌고딕 M" pitchFamily="18" charset="-127"/>
              <a:ea typeface="산돌고딕 M" pitchFamily="18" charset="-127"/>
              <a:cs typeface="바탕"/>
            </a:endParaRPr>
          </a:p>
        </p:txBody>
      </p:sp>
      <p:sp>
        <p:nvSpPr>
          <p:cNvPr id="23" name="모서리가 둥근 직사각형 22"/>
          <p:cNvSpPr/>
          <p:nvPr/>
        </p:nvSpPr>
        <p:spPr>
          <a:xfrm>
            <a:off x="490410" y="2269919"/>
            <a:ext cx="2176590" cy="1066800"/>
          </a:xfrm>
          <a:prstGeom prst="roundRect">
            <a:avLst/>
          </a:prstGeom>
          <a:solidFill>
            <a:schemeClr val="tx2">
              <a:lumMod val="60000"/>
              <a:lumOff val="40000"/>
              <a:alpha val="4000"/>
            </a:schemeClr>
          </a:solidFill>
          <a:ln w="31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ea typeface="산돌고딕 M" pitchFamily="18" charset="-127"/>
            </a:endParaRPr>
          </a:p>
        </p:txBody>
      </p:sp>
      <p:sp>
        <p:nvSpPr>
          <p:cNvPr id="25" name="십각형 24"/>
          <p:cNvSpPr>
            <a:spLocks noChangeAspect="1"/>
          </p:cNvSpPr>
          <p:nvPr/>
        </p:nvSpPr>
        <p:spPr>
          <a:xfrm>
            <a:off x="1447800" y="2295193"/>
            <a:ext cx="250697" cy="226696"/>
          </a:xfrm>
          <a:prstGeom prst="decagon">
            <a:avLst/>
          </a:prstGeom>
          <a:ln w="635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ea typeface="산돌고딕 M" pitchFamily="18" charset="-127"/>
              </a:rPr>
              <a:t>1</a:t>
            </a:r>
            <a:endParaRPr lang="ko-KR" altLang="en-US" dirty="0">
              <a:ea typeface="산돌고딕 M" pitchFamily="18" charset="-127"/>
            </a:endParaRPr>
          </a:p>
        </p:txBody>
      </p:sp>
      <p:sp>
        <p:nvSpPr>
          <p:cNvPr id="27" name="모서리가 둥근 직사각형 26"/>
          <p:cNvSpPr/>
          <p:nvPr/>
        </p:nvSpPr>
        <p:spPr>
          <a:xfrm>
            <a:off x="2663301" y="2269919"/>
            <a:ext cx="2613422" cy="2799232"/>
          </a:xfrm>
          <a:prstGeom prst="roundRect">
            <a:avLst>
              <a:gd name="adj" fmla="val 6816"/>
            </a:avLst>
          </a:prstGeom>
          <a:solidFill>
            <a:schemeClr val="tx2">
              <a:lumMod val="60000"/>
              <a:lumOff val="40000"/>
              <a:alpha val="4000"/>
            </a:schemeClr>
          </a:solidFill>
          <a:ln w="31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ea typeface="산돌고딕 M" pitchFamily="18" charset="-127"/>
            </a:endParaRPr>
          </a:p>
        </p:txBody>
      </p:sp>
      <p:sp>
        <p:nvSpPr>
          <p:cNvPr id="28" name="모서리가 둥근 직사각형 27"/>
          <p:cNvSpPr/>
          <p:nvPr/>
        </p:nvSpPr>
        <p:spPr>
          <a:xfrm>
            <a:off x="500767" y="3336719"/>
            <a:ext cx="2162534" cy="778081"/>
          </a:xfrm>
          <a:prstGeom prst="roundRect">
            <a:avLst/>
          </a:prstGeom>
          <a:solidFill>
            <a:schemeClr val="tx2">
              <a:lumMod val="60000"/>
              <a:lumOff val="40000"/>
              <a:alpha val="4000"/>
            </a:schemeClr>
          </a:solidFill>
          <a:ln w="31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ea typeface="산돌고딕 M" pitchFamily="18" charset="-127"/>
            </a:endParaRPr>
          </a:p>
        </p:txBody>
      </p:sp>
      <p:sp>
        <p:nvSpPr>
          <p:cNvPr id="29" name="모서리가 둥근 직사각형 28"/>
          <p:cNvSpPr/>
          <p:nvPr/>
        </p:nvSpPr>
        <p:spPr>
          <a:xfrm>
            <a:off x="504466" y="4114800"/>
            <a:ext cx="2162534" cy="954350"/>
          </a:xfrm>
          <a:prstGeom prst="roundRect">
            <a:avLst/>
          </a:prstGeom>
          <a:solidFill>
            <a:schemeClr val="tx2">
              <a:lumMod val="60000"/>
              <a:lumOff val="40000"/>
              <a:alpha val="4000"/>
            </a:schemeClr>
          </a:solidFill>
          <a:ln w="31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ea typeface="산돌고딕 M" pitchFamily="18" charset="-127"/>
            </a:endParaRPr>
          </a:p>
        </p:txBody>
      </p:sp>
      <p:sp>
        <p:nvSpPr>
          <p:cNvPr id="30" name="모서리가 둥근 직사각형 29"/>
          <p:cNvSpPr/>
          <p:nvPr/>
        </p:nvSpPr>
        <p:spPr>
          <a:xfrm>
            <a:off x="504466" y="5069151"/>
            <a:ext cx="4772256" cy="954350"/>
          </a:xfrm>
          <a:prstGeom prst="roundRect">
            <a:avLst/>
          </a:prstGeom>
          <a:solidFill>
            <a:schemeClr val="tx2">
              <a:lumMod val="60000"/>
              <a:lumOff val="40000"/>
              <a:alpha val="4000"/>
            </a:schemeClr>
          </a:solidFill>
          <a:ln w="31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ea typeface="산돌고딕 M" pitchFamily="18" charset="-127"/>
            </a:endParaRPr>
          </a:p>
        </p:txBody>
      </p:sp>
      <p:sp>
        <p:nvSpPr>
          <p:cNvPr id="31" name="십각형 30"/>
          <p:cNvSpPr>
            <a:spLocks noChangeAspect="1"/>
          </p:cNvSpPr>
          <p:nvPr/>
        </p:nvSpPr>
        <p:spPr>
          <a:xfrm>
            <a:off x="1447800" y="3336719"/>
            <a:ext cx="250697" cy="226696"/>
          </a:xfrm>
          <a:prstGeom prst="decagon">
            <a:avLst/>
          </a:prstGeom>
          <a:ln w="635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ea typeface="산돌고딕 M" pitchFamily="18" charset="-127"/>
              </a:rPr>
              <a:t>2</a:t>
            </a:r>
            <a:endParaRPr lang="ko-KR" altLang="en-US" dirty="0">
              <a:ea typeface="산돌고딕 M" pitchFamily="18" charset="-127"/>
            </a:endParaRPr>
          </a:p>
        </p:txBody>
      </p:sp>
      <p:sp>
        <p:nvSpPr>
          <p:cNvPr id="32" name="십각형 31"/>
          <p:cNvSpPr>
            <a:spLocks noChangeAspect="1"/>
          </p:cNvSpPr>
          <p:nvPr/>
        </p:nvSpPr>
        <p:spPr>
          <a:xfrm>
            <a:off x="1447800" y="4146067"/>
            <a:ext cx="250697" cy="226696"/>
          </a:xfrm>
          <a:prstGeom prst="decagon">
            <a:avLst/>
          </a:prstGeom>
          <a:ln w="635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ea typeface="산돌고딕 M" pitchFamily="18" charset="-127"/>
              </a:rPr>
              <a:t>3</a:t>
            </a:r>
            <a:endParaRPr lang="ko-KR" altLang="en-US" dirty="0">
              <a:ea typeface="산돌고딕 M" pitchFamily="18" charset="-127"/>
            </a:endParaRPr>
          </a:p>
        </p:txBody>
      </p:sp>
      <p:sp>
        <p:nvSpPr>
          <p:cNvPr id="33" name="십각형 32"/>
          <p:cNvSpPr>
            <a:spLocks noChangeAspect="1"/>
          </p:cNvSpPr>
          <p:nvPr/>
        </p:nvSpPr>
        <p:spPr>
          <a:xfrm>
            <a:off x="1425703" y="5075580"/>
            <a:ext cx="250697" cy="226696"/>
          </a:xfrm>
          <a:prstGeom prst="decagon">
            <a:avLst/>
          </a:prstGeom>
          <a:ln w="635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ea typeface="산돌고딕 M" pitchFamily="18" charset="-127"/>
              </a:rPr>
              <a:t>4</a:t>
            </a:r>
            <a:endParaRPr lang="ko-KR" altLang="en-US" dirty="0">
              <a:ea typeface="산돌고딕 M" pitchFamily="18" charset="-127"/>
            </a:endParaRPr>
          </a:p>
        </p:txBody>
      </p:sp>
      <p:sp>
        <p:nvSpPr>
          <p:cNvPr id="26" name="십각형 25"/>
          <p:cNvSpPr>
            <a:spLocks noChangeAspect="1"/>
          </p:cNvSpPr>
          <p:nvPr/>
        </p:nvSpPr>
        <p:spPr>
          <a:xfrm>
            <a:off x="3810000" y="2286000"/>
            <a:ext cx="250697" cy="226696"/>
          </a:xfrm>
          <a:prstGeom prst="decagon">
            <a:avLst/>
          </a:prstGeom>
          <a:ln w="635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ea typeface="산돌고딕 M" pitchFamily="18" charset="-127"/>
              </a:rPr>
              <a:t>5</a:t>
            </a:r>
            <a:endParaRPr lang="ko-KR" altLang="en-US" dirty="0">
              <a:ea typeface="산돌고딕 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45227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9402" y="136271"/>
            <a:ext cx="9207195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altLang="ko-KR" dirty="0">
                <a:ea typeface="산돌고딕 M" pitchFamily="18" charset="-127"/>
              </a:rPr>
              <a:t>Scouter </a:t>
            </a:r>
            <a:r>
              <a:rPr lang="en-US" altLang="ko-KR" dirty="0" smtClean="0">
                <a:ea typeface="산돌고딕 M" pitchFamily="18" charset="-127"/>
              </a:rPr>
              <a:t>Client </a:t>
            </a:r>
            <a:r>
              <a:rPr lang="ko-KR" altLang="en-US" dirty="0" smtClean="0">
                <a:ea typeface="산돌고딕 M" pitchFamily="18" charset="-127"/>
              </a:rPr>
              <a:t>모니터링</a:t>
            </a:r>
            <a:endParaRPr lang="en-US" altLang="ko-KR" dirty="0">
              <a:ea typeface="산돌고딕 M" pitchFamily="18" charset="-127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63918" y="1027938"/>
            <a:ext cx="126492" cy="1600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19455" y="941196"/>
            <a:ext cx="871982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altLang="ko-KR" sz="1800" dirty="0" smtClean="0">
                <a:latin typeface="산돌고딕 M"/>
                <a:ea typeface="산돌고딕 M" pitchFamily="18" charset="-127"/>
                <a:cs typeface="산돌고딕 M"/>
              </a:rPr>
              <a:t>Scouter </a:t>
            </a:r>
            <a:r>
              <a:rPr lang="ko-KR" altLang="en-US" sz="1800" dirty="0" smtClean="0">
                <a:latin typeface="산돌고딕 M"/>
                <a:ea typeface="산돌고딕 M" pitchFamily="18" charset="-127"/>
                <a:cs typeface="산돌고딕 M"/>
              </a:rPr>
              <a:t>모니터링 항목 </a:t>
            </a:r>
            <a:r>
              <a:rPr lang="en-US" altLang="ko-KR" sz="1800" dirty="0" smtClean="0">
                <a:latin typeface="산돌고딕 M"/>
                <a:ea typeface="산돌고딕 M" pitchFamily="18" charset="-127"/>
                <a:cs typeface="산돌고딕 M"/>
              </a:rPr>
              <a:t>( </a:t>
            </a:r>
            <a:r>
              <a:rPr lang="en-US" altLang="ko-KR" sz="1800" dirty="0" err="1" smtClean="0">
                <a:latin typeface="산돌고딕 M"/>
                <a:ea typeface="산돌고딕 M" pitchFamily="18" charset="-127"/>
                <a:cs typeface="산돌고딕 M"/>
              </a:rPr>
              <a:t>JBoss</a:t>
            </a:r>
            <a:r>
              <a:rPr lang="en-US" altLang="ko-KR" sz="1800" dirty="0" smtClean="0">
                <a:latin typeface="산돌고딕 M"/>
                <a:ea typeface="산돌고딕 M" pitchFamily="18" charset="-127"/>
                <a:cs typeface="산돌고딕 M"/>
              </a:rPr>
              <a:t> )</a:t>
            </a:r>
            <a:endParaRPr sz="1800" dirty="0">
              <a:latin typeface="산돌고딕 M"/>
              <a:cs typeface="산돌고딕 M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150495" algn="ctr">
              <a:lnSpc>
                <a:spcPts val="894"/>
              </a:lnSpc>
            </a:pPr>
            <a:fld id="{81D60167-4931-47E6-BA6A-407CBD079E47}" type="slidenum">
              <a:rPr dirty="0"/>
              <a:t>38</a:t>
            </a:fld>
            <a:endParaRPr dirty="0"/>
          </a:p>
          <a:p>
            <a:pPr marL="12700">
              <a:lnSpc>
                <a:spcPts val="900"/>
              </a:lnSpc>
            </a:pPr>
            <a:r>
              <a:rPr sz="800" b="1" dirty="0">
                <a:solidFill>
                  <a:srgbClr val="FF0000"/>
                </a:solidFill>
                <a:latin typeface="Calibri"/>
                <a:cs typeface="Calibri"/>
              </a:rPr>
              <a:t>- Internal Use </a:t>
            </a:r>
            <a:r>
              <a:rPr sz="800" b="1" spc="-5" dirty="0">
                <a:solidFill>
                  <a:srgbClr val="FF0000"/>
                </a:solidFill>
                <a:latin typeface="Calibri"/>
                <a:cs typeface="Calibri"/>
              </a:rPr>
              <a:t>Only</a:t>
            </a:r>
            <a:r>
              <a:rPr sz="800" b="1" spc="-1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800" b="1" dirty="0">
                <a:solidFill>
                  <a:srgbClr val="FF0000"/>
                </a:solidFill>
                <a:latin typeface="Calibri"/>
                <a:cs typeface="Calibri"/>
              </a:rPr>
              <a:t>-</a:t>
            </a:r>
            <a:endParaRPr sz="800" dirty="0">
              <a:latin typeface="Calibri"/>
              <a:cs typeface="Calibri"/>
            </a:endParaRPr>
          </a:p>
        </p:txBody>
      </p:sp>
      <p:sp>
        <p:nvSpPr>
          <p:cNvPr id="14" name="object 4"/>
          <p:cNvSpPr txBox="1"/>
          <p:nvPr/>
        </p:nvSpPr>
        <p:spPr>
          <a:xfrm>
            <a:off x="619454" y="1447800"/>
            <a:ext cx="8998089" cy="7232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altLang="ko-KR" dirty="0" smtClean="0">
                <a:latin typeface="산돌고딕 M" pitchFamily="18" charset="-127"/>
                <a:ea typeface="산돌고딕 M" pitchFamily="18" charset="-127"/>
                <a:cs typeface="산돌고딕 M"/>
              </a:rPr>
              <a:t>2. Object Navigation </a:t>
            </a:r>
            <a:r>
              <a:rPr lang="en-US" altLang="ko-KR" dirty="0" smtClean="0">
                <a:ea typeface="산돌고딕 M" pitchFamily="18" charset="-127"/>
              </a:rPr>
              <a:t>– Performance Counter</a:t>
            </a:r>
            <a:r>
              <a:rPr lang="en-US" altLang="ko-KR" sz="1800" dirty="0" smtClean="0">
                <a:latin typeface="산돌고딕 M"/>
                <a:ea typeface="산돌고딕 M" pitchFamily="18" charset="-127"/>
                <a:cs typeface="산돌고딕 M"/>
              </a:rPr>
              <a:t/>
            </a:r>
            <a:br>
              <a:rPr lang="en-US" altLang="ko-KR" sz="1800" dirty="0" smtClean="0">
                <a:latin typeface="산돌고딕 M"/>
                <a:ea typeface="산돌고딕 M" pitchFamily="18" charset="-127"/>
                <a:cs typeface="산돌고딕 M"/>
              </a:rPr>
            </a:br>
            <a:endParaRPr lang="en-US" altLang="ko-KR" sz="500" dirty="0" smtClean="0">
              <a:latin typeface="산돌고딕 M"/>
              <a:ea typeface="산돌고딕 M" pitchFamily="18" charset="-127"/>
              <a:cs typeface="산돌고딕 M"/>
            </a:endParaRPr>
          </a:p>
          <a:p>
            <a:pPr marL="103505">
              <a:spcBef>
                <a:spcPts val="960"/>
              </a:spcBef>
              <a:tabLst>
                <a:tab pos="446405" algn="l"/>
              </a:tabLst>
            </a:pPr>
            <a:r>
              <a:rPr lang="en-US" altLang="ko-KR" sz="1400" dirty="0">
                <a:latin typeface="산돌고딕 M" pitchFamily="18" charset="-127"/>
                <a:ea typeface="산돌고딕 M" pitchFamily="18" charset="-127"/>
                <a:cs typeface="바탕"/>
              </a:rPr>
              <a:t>①	</a:t>
            </a:r>
            <a:r>
              <a:rPr lang="ko-KR" altLang="en-US" sz="1400" dirty="0" smtClean="0">
                <a:latin typeface="산돌고딕 M" pitchFamily="18" charset="-127"/>
                <a:ea typeface="산돌고딕 M" pitchFamily="18" charset="-127"/>
                <a:cs typeface="바탕"/>
              </a:rPr>
              <a:t>각</a:t>
            </a:r>
            <a:r>
              <a:rPr lang="en-US" altLang="ko-KR" sz="1400" dirty="0" smtClean="0">
                <a:latin typeface="산돌고딕 M" pitchFamily="18" charset="-127"/>
                <a:ea typeface="산돌고딕 M" pitchFamily="18" charset="-127"/>
                <a:cs typeface="바탕"/>
              </a:rPr>
              <a:t> </a:t>
            </a:r>
            <a:r>
              <a:rPr lang="en-US" altLang="ko-KR" sz="1400" dirty="0" err="1" smtClean="0">
                <a:latin typeface="산돌고딕 M" pitchFamily="18" charset="-127"/>
                <a:ea typeface="산돌고딕 M" pitchFamily="18" charset="-127"/>
                <a:cs typeface="바탕"/>
              </a:rPr>
              <a:t>java.agent</a:t>
            </a:r>
            <a:r>
              <a:rPr lang="en-US" altLang="ko-KR" sz="1400" dirty="0" smtClean="0">
                <a:latin typeface="산돌고딕 M" pitchFamily="18" charset="-127"/>
                <a:ea typeface="산돌고딕 M" pitchFamily="18" charset="-127"/>
                <a:cs typeface="바탕"/>
              </a:rPr>
              <a:t> </a:t>
            </a:r>
            <a:r>
              <a:rPr lang="ko-KR" altLang="en-US" sz="1400" dirty="0" smtClean="0">
                <a:latin typeface="산돌고딕 M" pitchFamily="18" charset="-127"/>
                <a:ea typeface="산돌고딕 M" pitchFamily="18" charset="-127"/>
                <a:cs typeface="바탕"/>
              </a:rPr>
              <a:t>별 </a:t>
            </a:r>
            <a:r>
              <a:rPr lang="en-US" altLang="ko-KR" sz="1400" dirty="0" smtClean="0">
                <a:latin typeface="산돌고딕 M" pitchFamily="18" charset="-127"/>
                <a:ea typeface="산돌고딕 M" pitchFamily="18" charset="-127"/>
                <a:cs typeface="바탕"/>
              </a:rPr>
              <a:t>Performance monitoring</a:t>
            </a:r>
            <a:r>
              <a:rPr lang="ko-KR" altLang="en-US" sz="1400" dirty="0">
                <a:latin typeface="산돌고딕 M" pitchFamily="18" charset="-127"/>
                <a:ea typeface="산돌고딕 M" pitchFamily="18" charset="-127"/>
                <a:cs typeface="바탕"/>
              </a:rPr>
              <a:t> 항목 </a:t>
            </a:r>
            <a:endParaRPr lang="en-US" altLang="ko-KR" sz="1400" dirty="0">
              <a:latin typeface="산돌고딕 M" pitchFamily="18" charset="-127"/>
              <a:ea typeface="산돌고딕 M" pitchFamily="18" charset="-127"/>
              <a:cs typeface="바탕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454" y="2312670"/>
            <a:ext cx="5324146" cy="3433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9" name="표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2698538"/>
              </p:ext>
            </p:extLst>
          </p:nvPr>
        </p:nvGraphicFramePr>
        <p:xfrm>
          <a:off x="6156794" y="2312670"/>
          <a:ext cx="3460749" cy="344029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22583"/>
                <a:gridCol w="437361"/>
                <a:gridCol w="1900805"/>
              </a:tblGrid>
              <a:tr h="30289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b="0" dirty="0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</a:rPr>
                        <a:t>성능 지표</a:t>
                      </a:r>
                      <a:endParaRPr lang="ko-KR" altLang="en-US" sz="900" b="0" dirty="0">
                        <a:solidFill>
                          <a:schemeClr val="bg1"/>
                        </a:solidFill>
                        <a:latin typeface="산돌고딕 M" pitchFamily="18" charset="-127"/>
                        <a:ea typeface="산돌고딕 M" pitchFamily="18" charset="-127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b="0" dirty="0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</a:rPr>
                        <a:t>단위</a:t>
                      </a:r>
                      <a:endParaRPr lang="ko-KR" altLang="en-US" sz="900" b="0" dirty="0">
                        <a:solidFill>
                          <a:schemeClr val="bg1"/>
                        </a:solidFill>
                        <a:latin typeface="산돌고딕 M" pitchFamily="18" charset="-127"/>
                        <a:ea typeface="산돌고딕 M" pitchFamily="18" charset="-127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b="0" dirty="0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</a:rPr>
                        <a:t>설명</a:t>
                      </a:r>
                      <a:endParaRPr lang="ko-KR" altLang="en-US" sz="900" b="0" dirty="0">
                        <a:solidFill>
                          <a:schemeClr val="bg1"/>
                        </a:solidFill>
                        <a:latin typeface="산돌고딕 M" pitchFamily="18" charset="-127"/>
                        <a:ea typeface="산돌고딕 M" pitchFamily="18" charset="-127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154305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b="0" dirty="0" smtClean="0">
                          <a:latin typeface="산돌고딕 M" pitchFamily="18" charset="-127"/>
                          <a:ea typeface="산돌고딕 M" pitchFamily="18" charset="-127"/>
                        </a:rPr>
                        <a:t>Active Service</a:t>
                      </a:r>
                      <a:endParaRPr lang="ko-KR" altLang="en-US" sz="900" b="0" dirty="0">
                        <a:latin typeface="산돌고딕 M" pitchFamily="18" charset="-127"/>
                        <a:ea typeface="산돌고딕 M" pitchFamily="18" charset="-127"/>
                      </a:endParaRPr>
                    </a:p>
                  </a:txBody>
                  <a:tcPr marL="72000" marR="72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 err="1" smtClean="0">
                          <a:latin typeface="산돌고딕 M" pitchFamily="18" charset="-127"/>
                          <a:ea typeface="산돌고딕 M" pitchFamily="18" charset="-127"/>
                        </a:rPr>
                        <a:t>cnt</a:t>
                      </a:r>
                      <a:endParaRPr lang="ko-KR" altLang="en-US" sz="900" b="0" dirty="0">
                        <a:latin typeface="산돌고딕 M" pitchFamily="18" charset="-127"/>
                        <a:ea typeface="산돌고딕 M" pitchFamily="18" charset="-127"/>
                      </a:endParaRPr>
                    </a:p>
                  </a:txBody>
                  <a:tcPr marL="72000" marR="72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900" b="0" dirty="0" smtClean="0">
                          <a:latin typeface="산돌고딕 M" pitchFamily="18" charset="-127"/>
                          <a:ea typeface="산돌고딕 M" pitchFamily="18" charset="-127"/>
                        </a:rPr>
                        <a:t>현재 처리중인 서비스 개수</a:t>
                      </a:r>
                      <a:endParaRPr lang="ko-KR" altLang="en-US" sz="900" b="0" dirty="0">
                        <a:latin typeface="산돌고딕 M" pitchFamily="18" charset="-127"/>
                        <a:ea typeface="산돌고딕 M" pitchFamily="18" charset="-127"/>
                      </a:endParaRPr>
                    </a:p>
                  </a:txBody>
                  <a:tcPr marL="72000" marR="72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2785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b="0" dirty="0" smtClean="0">
                          <a:latin typeface="산돌고딕 M" pitchFamily="18" charset="-127"/>
                          <a:ea typeface="산돌고딕 M" pitchFamily="18" charset="-127"/>
                        </a:rPr>
                        <a:t>Elapsed 90%</a:t>
                      </a:r>
                      <a:endParaRPr lang="ko-KR" altLang="en-US" sz="900" b="0" dirty="0">
                        <a:latin typeface="산돌고딕 M" pitchFamily="18" charset="-127"/>
                        <a:ea typeface="산돌고딕 M" pitchFamily="18" charset="-127"/>
                      </a:endParaRPr>
                    </a:p>
                  </a:txBody>
                  <a:tcPr marL="72000" marR="72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 err="1" smtClean="0">
                          <a:latin typeface="산돌고딕 M" pitchFamily="18" charset="-127"/>
                          <a:ea typeface="산돌고딕 M" pitchFamily="18" charset="-127"/>
                        </a:rPr>
                        <a:t>ms</a:t>
                      </a:r>
                      <a:endParaRPr lang="ko-KR" altLang="en-US" sz="900" b="0" dirty="0">
                        <a:latin typeface="산돌고딕 M" pitchFamily="18" charset="-127"/>
                        <a:ea typeface="산돌고딕 M" pitchFamily="18" charset="-127"/>
                      </a:endParaRPr>
                    </a:p>
                  </a:txBody>
                  <a:tcPr marL="72000" marR="72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900" b="0" dirty="0" smtClean="0">
                          <a:latin typeface="산돌고딕 M" pitchFamily="18" charset="-127"/>
                          <a:ea typeface="산돌고딕 M" pitchFamily="18" charset="-127"/>
                        </a:rPr>
                        <a:t>상위 </a:t>
                      </a:r>
                      <a:r>
                        <a:rPr lang="en-US" altLang="ko-KR" sz="900" b="0" dirty="0" smtClean="0">
                          <a:latin typeface="산돌고딕 M" pitchFamily="18" charset="-127"/>
                          <a:ea typeface="산돌고딕 M" pitchFamily="18" charset="-127"/>
                        </a:rPr>
                        <a:t>90%</a:t>
                      </a:r>
                      <a:r>
                        <a:rPr lang="ko-KR" altLang="en-US" sz="900" b="0" baseline="0" dirty="0" smtClean="0">
                          <a:latin typeface="산돌고딕 M" pitchFamily="18" charset="-127"/>
                          <a:ea typeface="산돌고딕 M" pitchFamily="18" charset="-127"/>
                        </a:rPr>
                        <a:t> 서비스의 평균 응답시간</a:t>
                      </a:r>
                      <a:endParaRPr lang="ko-KR" altLang="en-US" sz="900" b="0" dirty="0">
                        <a:latin typeface="산돌고딕 M" pitchFamily="18" charset="-127"/>
                        <a:ea typeface="산돌고딕 M" pitchFamily="18" charset="-127"/>
                      </a:endParaRPr>
                    </a:p>
                  </a:txBody>
                  <a:tcPr marL="72000" marR="72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b="0" dirty="0" smtClean="0">
                          <a:latin typeface="산돌고딕 M" pitchFamily="18" charset="-127"/>
                          <a:ea typeface="산돌고딕 M" pitchFamily="18" charset="-127"/>
                        </a:rPr>
                        <a:t>Elapsed Time</a:t>
                      </a:r>
                      <a:endParaRPr lang="ko-KR" altLang="en-US" sz="900" b="0" dirty="0">
                        <a:latin typeface="산돌고딕 M" pitchFamily="18" charset="-127"/>
                        <a:ea typeface="산돌고딕 M" pitchFamily="18" charset="-127"/>
                      </a:endParaRPr>
                    </a:p>
                  </a:txBody>
                  <a:tcPr marL="72000" marR="72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 err="1" smtClean="0">
                          <a:latin typeface="산돌고딕 M" pitchFamily="18" charset="-127"/>
                          <a:ea typeface="산돌고딕 M" pitchFamily="18" charset="-127"/>
                        </a:rPr>
                        <a:t>ms</a:t>
                      </a:r>
                      <a:endParaRPr lang="ko-KR" altLang="en-US" sz="900" b="0" dirty="0">
                        <a:latin typeface="산돌고딕 M" pitchFamily="18" charset="-127"/>
                        <a:ea typeface="산돌고딕 M" pitchFamily="18" charset="-127"/>
                      </a:endParaRPr>
                    </a:p>
                  </a:txBody>
                  <a:tcPr marL="72000" marR="72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900" b="0" dirty="0" smtClean="0">
                          <a:latin typeface="산돌고딕 M" pitchFamily="18" charset="-127"/>
                          <a:ea typeface="산돌고딕 M" pitchFamily="18" charset="-127"/>
                        </a:rPr>
                        <a:t>평균 응답시간</a:t>
                      </a:r>
                      <a:endParaRPr lang="ko-KR" altLang="en-US" sz="900" b="0" dirty="0">
                        <a:latin typeface="산돌고딕 M" pitchFamily="18" charset="-127"/>
                        <a:ea typeface="산돌고딕 M" pitchFamily="18" charset="-127"/>
                      </a:endParaRPr>
                    </a:p>
                  </a:txBody>
                  <a:tcPr marL="72000" marR="72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5945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b="0" dirty="0" smtClean="0">
                          <a:latin typeface="산돌고딕 M" pitchFamily="18" charset="-127"/>
                          <a:ea typeface="산돌고딕 M" pitchFamily="18" charset="-127"/>
                        </a:rPr>
                        <a:t>Error Rate</a:t>
                      </a:r>
                      <a:endParaRPr lang="ko-KR" altLang="en-US" sz="900" b="0" dirty="0">
                        <a:latin typeface="산돌고딕 M" pitchFamily="18" charset="-127"/>
                        <a:ea typeface="산돌고딕 M" pitchFamily="18" charset="-127"/>
                      </a:endParaRPr>
                    </a:p>
                  </a:txBody>
                  <a:tcPr marL="72000" marR="72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 err="1" smtClean="0">
                          <a:latin typeface="산돌고딕 M" pitchFamily="18" charset="-127"/>
                          <a:ea typeface="산돌고딕 M" pitchFamily="18" charset="-127"/>
                        </a:rPr>
                        <a:t>cnt</a:t>
                      </a:r>
                      <a:endParaRPr lang="ko-KR" altLang="en-US" sz="900" b="0" dirty="0">
                        <a:latin typeface="산돌고딕 M" pitchFamily="18" charset="-127"/>
                        <a:ea typeface="산돌고딕 M" pitchFamily="18" charset="-127"/>
                      </a:endParaRPr>
                    </a:p>
                  </a:txBody>
                  <a:tcPr marL="72000" marR="72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900" b="0" dirty="0" smtClean="0">
                          <a:latin typeface="산돌고딕 M" pitchFamily="18" charset="-127"/>
                          <a:ea typeface="산돌고딕 M" pitchFamily="18" charset="-127"/>
                        </a:rPr>
                        <a:t>에러가 </a:t>
                      </a:r>
                      <a:r>
                        <a:rPr lang="ko-KR" altLang="en-US" sz="900" b="0" dirty="0" err="1" smtClean="0">
                          <a:latin typeface="산돌고딕 M" pitchFamily="18" charset="-127"/>
                          <a:ea typeface="산돌고딕 M" pitchFamily="18" charset="-127"/>
                        </a:rPr>
                        <a:t>발생하</a:t>
                      </a:r>
                      <a:r>
                        <a:rPr lang="ko-KR" altLang="en-US" sz="900" b="0" dirty="0" smtClean="0">
                          <a:latin typeface="산돌고딕 M" pitchFamily="18" charset="-127"/>
                          <a:ea typeface="산돌고딕 M" pitchFamily="18" charset="-127"/>
                        </a:rPr>
                        <a:t> 서비스 비율</a:t>
                      </a:r>
                      <a:endParaRPr lang="ko-KR" altLang="en-US" sz="900" b="0" dirty="0">
                        <a:latin typeface="산돌고딕 M" pitchFamily="18" charset="-127"/>
                        <a:ea typeface="산돌고딕 M" pitchFamily="18" charset="-127"/>
                      </a:endParaRPr>
                    </a:p>
                  </a:txBody>
                  <a:tcPr marL="72000" marR="72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b="0" dirty="0" smtClean="0">
                          <a:latin typeface="산돌고딕 M" pitchFamily="18" charset="-127"/>
                          <a:ea typeface="산돌고딕 M" pitchFamily="18" charset="-127"/>
                        </a:rPr>
                        <a:t>GC Count</a:t>
                      </a:r>
                      <a:endParaRPr lang="ko-KR" altLang="en-US" sz="900" b="0" dirty="0">
                        <a:latin typeface="산돌고딕 M" pitchFamily="18" charset="-127"/>
                        <a:ea typeface="산돌고딕 M" pitchFamily="18" charset="-127"/>
                      </a:endParaRPr>
                    </a:p>
                  </a:txBody>
                  <a:tcPr marL="72000" marR="72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 err="1" smtClean="0">
                          <a:latin typeface="산돌고딕 M" pitchFamily="18" charset="-127"/>
                          <a:ea typeface="산돌고딕 M" pitchFamily="18" charset="-127"/>
                        </a:rPr>
                        <a:t>cnt</a:t>
                      </a:r>
                      <a:endParaRPr lang="ko-KR" altLang="en-US" sz="900" b="0" dirty="0">
                        <a:latin typeface="산돌고딕 M" pitchFamily="18" charset="-127"/>
                        <a:ea typeface="산돌고딕 M" pitchFamily="18" charset="-127"/>
                      </a:endParaRPr>
                    </a:p>
                  </a:txBody>
                  <a:tcPr marL="72000" marR="72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b="0" dirty="0" smtClean="0">
                          <a:latin typeface="산돌고딕 M" pitchFamily="18" charset="-127"/>
                          <a:ea typeface="산돌고딕 M" pitchFamily="18" charset="-127"/>
                        </a:rPr>
                        <a:t>Garbage Collection </a:t>
                      </a:r>
                      <a:r>
                        <a:rPr lang="ko-KR" altLang="en-US" sz="900" b="0" dirty="0" smtClean="0">
                          <a:latin typeface="산돌고딕 M" pitchFamily="18" charset="-127"/>
                          <a:ea typeface="산돌고딕 M" pitchFamily="18" charset="-127"/>
                        </a:rPr>
                        <a:t>횟수</a:t>
                      </a:r>
                      <a:endParaRPr lang="ko-KR" altLang="en-US" sz="900" b="0" dirty="0">
                        <a:latin typeface="산돌고딕 M" pitchFamily="18" charset="-127"/>
                        <a:ea typeface="산돌고딕 M" pitchFamily="18" charset="-127"/>
                      </a:endParaRPr>
                    </a:p>
                  </a:txBody>
                  <a:tcPr marL="72000" marR="72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105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b="0" dirty="0" smtClean="0">
                          <a:latin typeface="산돌고딕 M" pitchFamily="18" charset="-127"/>
                          <a:ea typeface="산돌고딕 M" pitchFamily="18" charset="-127"/>
                        </a:rPr>
                        <a:t>GC Time</a:t>
                      </a:r>
                      <a:endParaRPr lang="ko-KR" altLang="en-US" sz="900" b="0" dirty="0">
                        <a:latin typeface="산돌고딕 M" pitchFamily="18" charset="-127"/>
                        <a:ea typeface="산돌고딕 M" pitchFamily="18" charset="-127"/>
                      </a:endParaRPr>
                    </a:p>
                  </a:txBody>
                  <a:tcPr marL="72000" marR="72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 err="1" smtClean="0">
                          <a:latin typeface="산돌고딕 M" pitchFamily="18" charset="-127"/>
                          <a:ea typeface="산돌고딕 M" pitchFamily="18" charset="-127"/>
                        </a:rPr>
                        <a:t>ms</a:t>
                      </a:r>
                      <a:endParaRPr lang="ko-KR" altLang="en-US" sz="900" b="0" dirty="0">
                        <a:latin typeface="산돌고딕 M" pitchFamily="18" charset="-127"/>
                        <a:ea typeface="산돌고딕 M" pitchFamily="18" charset="-127"/>
                      </a:endParaRPr>
                    </a:p>
                  </a:txBody>
                  <a:tcPr marL="72000" marR="72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b="0" dirty="0" smtClean="0">
                          <a:latin typeface="산돌고딕 M" pitchFamily="18" charset="-127"/>
                          <a:ea typeface="산돌고딕 M" pitchFamily="18" charset="-127"/>
                        </a:rPr>
                        <a:t>GC</a:t>
                      </a:r>
                      <a:r>
                        <a:rPr lang="ko-KR" altLang="en-US" sz="900" b="0" baseline="0" dirty="0" smtClean="0">
                          <a:latin typeface="산돌고딕 M" pitchFamily="18" charset="-127"/>
                          <a:ea typeface="산돌고딕 M" pitchFamily="18" charset="-127"/>
                        </a:rPr>
                        <a:t> 수행에 소요된 시간</a:t>
                      </a:r>
                      <a:endParaRPr lang="ko-KR" altLang="en-US" sz="900" b="0" dirty="0">
                        <a:latin typeface="산돌고딕 M" pitchFamily="18" charset="-127"/>
                        <a:ea typeface="산돌고딕 M" pitchFamily="18" charset="-127"/>
                      </a:endParaRPr>
                    </a:p>
                  </a:txBody>
                  <a:tcPr marL="72000" marR="72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3785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b="0" dirty="0" smtClean="0">
                          <a:latin typeface="산돌고딕 M" pitchFamily="18" charset="-127"/>
                          <a:ea typeface="산돌고딕 M" pitchFamily="18" charset="-127"/>
                        </a:rPr>
                        <a:t>Heap</a:t>
                      </a:r>
                      <a:r>
                        <a:rPr lang="en-US" altLang="ko-KR" sz="900" b="0" baseline="0" dirty="0" smtClean="0">
                          <a:latin typeface="산돌고딕 M" pitchFamily="18" charset="-127"/>
                          <a:ea typeface="산돌고딕 M" pitchFamily="18" charset="-127"/>
                        </a:rPr>
                        <a:t> Total Usage</a:t>
                      </a:r>
                      <a:endParaRPr lang="ko-KR" altLang="en-US" sz="900" b="0" dirty="0">
                        <a:latin typeface="산돌고딕 M" pitchFamily="18" charset="-127"/>
                        <a:ea typeface="산돌고딕 M" pitchFamily="18" charset="-127"/>
                      </a:endParaRPr>
                    </a:p>
                  </a:txBody>
                  <a:tcPr marL="72000" marR="72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 smtClean="0">
                          <a:latin typeface="산돌고딕 M" pitchFamily="18" charset="-127"/>
                          <a:ea typeface="산돌고딕 M" pitchFamily="18" charset="-127"/>
                        </a:rPr>
                        <a:t>MB</a:t>
                      </a:r>
                      <a:endParaRPr lang="ko-KR" altLang="en-US" sz="900" b="0" dirty="0">
                        <a:latin typeface="산돌고딕 M" pitchFamily="18" charset="-127"/>
                        <a:ea typeface="산돌고딕 M" pitchFamily="18" charset="-127"/>
                      </a:endParaRPr>
                    </a:p>
                  </a:txBody>
                  <a:tcPr marL="72000" marR="72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b="0" dirty="0" smtClean="0">
                          <a:latin typeface="산돌고딕 M" pitchFamily="18" charset="-127"/>
                          <a:ea typeface="산돌고딕 M" pitchFamily="18" charset="-127"/>
                        </a:rPr>
                        <a:t>Heap</a:t>
                      </a:r>
                      <a:r>
                        <a:rPr lang="en-US" altLang="ko-KR" sz="900" b="0" baseline="0" dirty="0" smtClean="0">
                          <a:latin typeface="산돌고딕 M" pitchFamily="18" charset="-127"/>
                          <a:ea typeface="산돌고딕 M" pitchFamily="18" charset="-127"/>
                        </a:rPr>
                        <a:t> Memory </a:t>
                      </a:r>
                      <a:r>
                        <a:rPr lang="ko-KR" altLang="en-US" sz="900" b="0" baseline="0" dirty="0" smtClean="0">
                          <a:latin typeface="산돌고딕 M" pitchFamily="18" charset="-127"/>
                          <a:ea typeface="산돌고딕 M" pitchFamily="18" charset="-127"/>
                        </a:rPr>
                        <a:t>사용량</a:t>
                      </a:r>
                      <a:endParaRPr lang="ko-KR" altLang="en-US" sz="900" b="0" dirty="0">
                        <a:latin typeface="산돌고딕 M" pitchFamily="18" charset="-127"/>
                        <a:ea typeface="산돌고딕 M" pitchFamily="18" charset="-127"/>
                      </a:endParaRPr>
                    </a:p>
                  </a:txBody>
                  <a:tcPr marL="72000" marR="72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b="0" dirty="0" smtClean="0">
                          <a:latin typeface="산돌고딕 M" pitchFamily="18" charset="-127"/>
                          <a:ea typeface="산돌고딕 M" pitchFamily="18" charset="-127"/>
                        </a:rPr>
                        <a:t>Heap Used</a:t>
                      </a:r>
                      <a:endParaRPr lang="ko-KR" altLang="en-US" sz="900" b="0" dirty="0">
                        <a:latin typeface="산돌고딕 M" pitchFamily="18" charset="-127"/>
                        <a:ea typeface="산돌고딕 M" pitchFamily="18" charset="-127"/>
                      </a:endParaRPr>
                    </a:p>
                  </a:txBody>
                  <a:tcPr marL="72000" marR="72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 smtClean="0">
                          <a:latin typeface="산돌고딕 M" pitchFamily="18" charset="-127"/>
                          <a:ea typeface="산돌고딕 M" pitchFamily="18" charset="-127"/>
                        </a:rPr>
                        <a:t>MB</a:t>
                      </a:r>
                      <a:endParaRPr lang="ko-KR" altLang="en-US" sz="900" b="0" dirty="0">
                        <a:latin typeface="산돌고딕 M" pitchFamily="18" charset="-127"/>
                        <a:ea typeface="산돌고딕 M" pitchFamily="18" charset="-127"/>
                      </a:endParaRPr>
                    </a:p>
                  </a:txBody>
                  <a:tcPr marL="72000" marR="72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b="0" dirty="0" smtClean="0">
                          <a:latin typeface="산돌고딕 M" pitchFamily="18" charset="-127"/>
                          <a:ea typeface="산돌고딕 M" pitchFamily="18" charset="-127"/>
                        </a:rPr>
                        <a:t>Heap Memory </a:t>
                      </a:r>
                      <a:r>
                        <a:rPr lang="ko-KR" altLang="en-US" sz="900" b="0" dirty="0" smtClean="0">
                          <a:latin typeface="산돌고딕 M" pitchFamily="18" charset="-127"/>
                          <a:ea typeface="산돌고딕 M" pitchFamily="18" charset="-127"/>
                        </a:rPr>
                        <a:t>사용량</a:t>
                      </a:r>
                      <a:endParaRPr lang="ko-KR" altLang="en-US" sz="900" b="0" dirty="0">
                        <a:latin typeface="산돌고딕 M" pitchFamily="18" charset="-127"/>
                        <a:ea typeface="산돌고딕 M" pitchFamily="18" charset="-127"/>
                      </a:endParaRPr>
                    </a:p>
                  </a:txBody>
                  <a:tcPr marL="72000" marR="72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6945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b="0" dirty="0" smtClean="0">
                          <a:latin typeface="산돌고딕 M" pitchFamily="18" charset="-127"/>
                          <a:ea typeface="산돌고딕 M" pitchFamily="18" charset="-127"/>
                        </a:rPr>
                        <a:t>Perm</a:t>
                      </a:r>
                      <a:r>
                        <a:rPr lang="en-US" altLang="ko-KR" sz="900" b="0" baseline="0" dirty="0" smtClean="0">
                          <a:latin typeface="산돌고딕 M" pitchFamily="18" charset="-127"/>
                          <a:ea typeface="산돌고딕 M" pitchFamily="18" charset="-127"/>
                        </a:rPr>
                        <a:t> %</a:t>
                      </a:r>
                      <a:endParaRPr lang="ko-KR" altLang="en-US" sz="900" b="0" dirty="0">
                        <a:latin typeface="산돌고딕 M" pitchFamily="18" charset="-127"/>
                        <a:ea typeface="산돌고딕 M" pitchFamily="18" charset="-127"/>
                      </a:endParaRPr>
                    </a:p>
                  </a:txBody>
                  <a:tcPr marL="72000" marR="72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 smtClean="0">
                          <a:latin typeface="산돌고딕 M" pitchFamily="18" charset="-127"/>
                          <a:ea typeface="산돌고딕 M" pitchFamily="18" charset="-127"/>
                        </a:rPr>
                        <a:t>%</a:t>
                      </a:r>
                      <a:endParaRPr lang="ko-KR" altLang="en-US" sz="900" b="0" dirty="0">
                        <a:latin typeface="산돌고딕 M" pitchFamily="18" charset="-127"/>
                        <a:ea typeface="산돌고딕 M" pitchFamily="18" charset="-127"/>
                      </a:endParaRPr>
                    </a:p>
                  </a:txBody>
                  <a:tcPr marL="72000" marR="72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b="0" dirty="0" smtClean="0">
                          <a:latin typeface="산돌고딕 M" pitchFamily="18" charset="-127"/>
                          <a:ea typeface="산돌고딕 M" pitchFamily="18" charset="-127"/>
                        </a:rPr>
                        <a:t>Permanent</a:t>
                      </a:r>
                      <a:r>
                        <a:rPr lang="en-US" altLang="ko-KR" sz="900" b="0" baseline="0" dirty="0" smtClean="0">
                          <a:latin typeface="산돌고딕 M" pitchFamily="18" charset="-127"/>
                          <a:ea typeface="산돌고딕 M" pitchFamily="18" charset="-127"/>
                        </a:rPr>
                        <a:t> </a:t>
                      </a:r>
                      <a:r>
                        <a:rPr lang="en-US" altLang="ko-KR" sz="900" b="0" baseline="0" dirty="0" err="1" smtClean="0">
                          <a:latin typeface="산돌고딕 M" pitchFamily="18" charset="-127"/>
                          <a:ea typeface="산돌고딕 M" pitchFamily="18" charset="-127"/>
                        </a:rPr>
                        <a:t>Getneration</a:t>
                      </a:r>
                      <a:r>
                        <a:rPr lang="en-US" altLang="ko-KR" sz="900" b="0" baseline="0" dirty="0" smtClean="0">
                          <a:latin typeface="산돌고딕 M" pitchFamily="18" charset="-127"/>
                          <a:ea typeface="산돌고딕 M" pitchFamily="18" charset="-127"/>
                        </a:rPr>
                        <a:t> </a:t>
                      </a:r>
                      <a:r>
                        <a:rPr lang="ko-KR" altLang="en-US" sz="900" b="0" baseline="0" dirty="0" smtClean="0">
                          <a:latin typeface="산돌고딕 M" pitchFamily="18" charset="-127"/>
                          <a:ea typeface="산돌고딕 M" pitchFamily="18" charset="-127"/>
                        </a:rPr>
                        <a:t>사용비율</a:t>
                      </a:r>
                      <a:endParaRPr lang="ko-KR" altLang="en-US" sz="900" b="0" dirty="0">
                        <a:latin typeface="산돌고딕 M" pitchFamily="18" charset="-127"/>
                        <a:ea typeface="산돌고딕 M" pitchFamily="18" charset="-127"/>
                      </a:endParaRPr>
                    </a:p>
                  </a:txBody>
                  <a:tcPr marL="72000" marR="72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b="0" dirty="0" smtClean="0">
                          <a:latin typeface="산돌고딕 M" pitchFamily="18" charset="-127"/>
                          <a:ea typeface="산돌고딕 M" pitchFamily="18" charset="-127"/>
                        </a:rPr>
                        <a:t>Perm Used</a:t>
                      </a:r>
                      <a:endParaRPr lang="ko-KR" altLang="en-US" sz="900" b="0" dirty="0">
                        <a:latin typeface="산돌고딕 M" pitchFamily="18" charset="-127"/>
                        <a:ea typeface="산돌고딕 M" pitchFamily="18" charset="-127"/>
                      </a:endParaRPr>
                    </a:p>
                  </a:txBody>
                  <a:tcPr marL="72000" marR="72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 smtClean="0">
                          <a:latin typeface="산돌고딕 M" pitchFamily="18" charset="-127"/>
                          <a:ea typeface="산돌고딕 M" pitchFamily="18" charset="-127"/>
                        </a:rPr>
                        <a:t>MB</a:t>
                      </a:r>
                      <a:endParaRPr lang="ko-KR" altLang="en-US" sz="900" b="0" dirty="0">
                        <a:latin typeface="산돌고딕 M" pitchFamily="18" charset="-127"/>
                        <a:ea typeface="산돌고딕 M" pitchFamily="18" charset="-127"/>
                      </a:endParaRPr>
                    </a:p>
                  </a:txBody>
                  <a:tcPr marL="72000" marR="72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b="0" dirty="0" smtClean="0">
                          <a:latin typeface="산돌고딕 M" pitchFamily="18" charset="-127"/>
                          <a:ea typeface="산돌고딕 M" pitchFamily="18" charset="-127"/>
                        </a:rPr>
                        <a:t>Permanent Generation </a:t>
                      </a:r>
                      <a:r>
                        <a:rPr lang="ko-KR" altLang="en-US" sz="900" b="0" dirty="0" smtClean="0">
                          <a:latin typeface="산돌고딕 M" pitchFamily="18" charset="-127"/>
                          <a:ea typeface="산돌고딕 M" pitchFamily="18" charset="-127"/>
                        </a:rPr>
                        <a:t>사용량</a:t>
                      </a:r>
                      <a:endParaRPr lang="ko-KR" altLang="en-US" sz="900" b="0" dirty="0">
                        <a:latin typeface="산돌고딕 M" pitchFamily="18" charset="-127"/>
                        <a:ea typeface="산돌고딕 M" pitchFamily="18" charset="-127"/>
                      </a:endParaRPr>
                    </a:p>
                  </a:txBody>
                  <a:tcPr marL="72000" marR="72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0105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b="0" dirty="0" smtClean="0">
                          <a:latin typeface="산돌고딕 M" pitchFamily="18" charset="-127"/>
                          <a:ea typeface="산돌고딕 M" pitchFamily="18" charset="-127"/>
                        </a:rPr>
                        <a:t>Process </a:t>
                      </a:r>
                      <a:r>
                        <a:rPr lang="en-US" altLang="ko-KR" sz="900" b="0" dirty="0" err="1" smtClean="0">
                          <a:latin typeface="산돌고딕 M" pitchFamily="18" charset="-127"/>
                          <a:ea typeface="산돌고딕 M" pitchFamily="18" charset="-127"/>
                        </a:rPr>
                        <a:t>Cpu</a:t>
                      </a:r>
                      <a:endParaRPr lang="ko-KR" altLang="en-US" sz="900" b="0" dirty="0">
                        <a:latin typeface="산돌고딕 M" pitchFamily="18" charset="-127"/>
                        <a:ea typeface="산돌고딕 M" pitchFamily="18" charset="-127"/>
                      </a:endParaRPr>
                    </a:p>
                  </a:txBody>
                  <a:tcPr marL="72000" marR="72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 smtClean="0">
                          <a:latin typeface="산돌고딕 M" pitchFamily="18" charset="-127"/>
                          <a:ea typeface="산돌고딕 M" pitchFamily="18" charset="-127"/>
                        </a:rPr>
                        <a:t>%</a:t>
                      </a:r>
                      <a:endParaRPr lang="ko-KR" altLang="en-US" sz="900" b="0" dirty="0">
                        <a:latin typeface="산돌고딕 M" pitchFamily="18" charset="-127"/>
                        <a:ea typeface="산돌고딕 M" pitchFamily="18" charset="-127"/>
                      </a:endParaRPr>
                    </a:p>
                  </a:txBody>
                  <a:tcPr marL="72000" marR="72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b="0" dirty="0" smtClean="0">
                          <a:latin typeface="산돌고딕 M" pitchFamily="18" charset="-127"/>
                          <a:ea typeface="산돌고딕 M" pitchFamily="18" charset="-127"/>
                        </a:rPr>
                        <a:t>JVM </a:t>
                      </a:r>
                      <a:r>
                        <a:rPr lang="ko-KR" altLang="en-US" sz="900" b="0" dirty="0" smtClean="0">
                          <a:latin typeface="산돌고딕 M" pitchFamily="18" charset="-127"/>
                          <a:ea typeface="산돌고딕 M" pitchFamily="18" charset="-127"/>
                        </a:rPr>
                        <a:t>프로세스 </a:t>
                      </a:r>
                      <a:r>
                        <a:rPr lang="en-US" altLang="ko-KR" sz="900" b="0" dirty="0" smtClean="0">
                          <a:latin typeface="산돌고딕 M" pitchFamily="18" charset="-127"/>
                          <a:ea typeface="산돌고딕 M" pitchFamily="18" charset="-127"/>
                        </a:rPr>
                        <a:t>CPU </a:t>
                      </a:r>
                      <a:r>
                        <a:rPr lang="ko-KR" altLang="en-US" sz="900" b="0" dirty="0" smtClean="0">
                          <a:latin typeface="산돌고딕 M" pitchFamily="18" charset="-127"/>
                          <a:ea typeface="산돌고딕 M" pitchFamily="18" charset="-127"/>
                        </a:rPr>
                        <a:t>사용률</a:t>
                      </a:r>
                      <a:endParaRPr lang="ko-KR" altLang="en-US" sz="900" b="0" dirty="0">
                        <a:latin typeface="산돌고딕 M" pitchFamily="18" charset="-127"/>
                        <a:ea typeface="산돌고딕 M" pitchFamily="18" charset="-127"/>
                      </a:endParaRPr>
                    </a:p>
                  </a:txBody>
                  <a:tcPr marL="72000" marR="72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b="0" dirty="0" smtClean="0">
                          <a:latin typeface="산돌고딕 M" pitchFamily="18" charset="-127"/>
                          <a:ea typeface="산돌고딕 M" pitchFamily="18" charset="-127"/>
                        </a:rPr>
                        <a:t>Recent User</a:t>
                      </a:r>
                      <a:endParaRPr lang="ko-KR" altLang="en-US" sz="900" b="0" dirty="0">
                        <a:latin typeface="산돌고딕 M" pitchFamily="18" charset="-127"/>
                        <a:ea typeface="산돌고딕 M" pitchFamily="18" charset="-127"/>
                      </a:endParaRPr>
                    </a:p>
                  </a:txBody>
                  <a:tcPr marL="72000" marR="72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 err="1" smtClean="0">
                          <a:latin typeface="산돌고딕 M" pitchFamily="18" charset="-127"/>
                          <a:ea typeface="산돌고딕 M" pitchFamily="18" charset="-127"/>
                        </a:rPr>
                        <a:t>cnt</a:t>
                      </a:r>
                      <a:endParaRPr lang="ko-KR" altLang="en-US" sz="900" b="0" dirty="0">
                        <a:latin typeface="산돌고딕 M" pitchFamily="18" charset="-127"/>
                        <a:ea typeface="산돌고딕 M" pitchFamily="18" charset="-127"/>
                      </a:endParaRPr>
                    </a:p>
                  </a:txBody>
                  <a:tcPr marL="72000" marR="72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900" b="0" dirty="0" smtClean="0">
                          <a:latin typeface="산돌고딕 M" pitchFamily="18" charset="-127"/>
                          <a:ea typeface="산돌고딕 M" pitchFamily="18" charset="-127"/>
                        </a:rPr>
                        <a:t>최근 </a:t>
                      </a:r>
                      <a:r>
                        <a:rPr lang="en-US" altLang="ko-KR" sz="900" b="0" dirty="0" smtClean="0">
                          <a:latin typeface="산돌고딕 M" pitchFamily="18" charset="-127"/>
                          <a:ea typeface="산돌고딕 M" pitchFamily="18" charset="-127"/>
                        </a:rPr>
                        <a:t>5</a:t>
                      </a:r>
                      <a:r>
                        <a:rPr lang="ko-KR" altLang="en-US" sz="900" b="0" dirty="0" err="1" smtClean="0">
                          <a:latin typeface="산돌고딕 M" pitchFamily="18" charset="-127"/>
                          <a:ea typeface="산돌고딕 M" pitchFamily="18" charset="-127"/>
                        </a:rPr>
                        <a:t>분동안</a:t>
                      </a:r>
                      <a:r>
                        <a:rPr lang="ko-KR" altLang="en-US" sz="900" b="0" dirty="0" smtClean="0">
                          <a:latin typeface="산돌고딕 M" pitchFamily="18" charset="-127"/>
                          <a:ea typeface="산돌고딕 M" pitchFamily="18" charset="-127"/>
                        </a:rPr>
                        <a:t> 방문한 </a:t>
                      </a:r>
                      <a:r>
                        <a:rPr lang="en-US" altLang="ko-KR" sz="900" b="0" dirty="0" smtClean="0">
                          <a:latin typeface="산돌고딕 M" pitchFamily="18" charset="-127"/>
                          <a:ea typeface="산돌고딕 M" pitchFamily="18" charset="-127"/>
                        </a:rPr>
                        <a:t>Unique</a:t>
                      </a:r>
                      <a:r>
                        <a:rPr lang="ko-KR" altLang="en-US" sz="900" b="0" dirty="0" smtClean="0">
                          <a:latin typeface="산돌고딕 M" pitchFamily="18" charset="-127"/>
                          <a:ea typeface="산돌고딕 M" pitchFamily="18" charset="-127"/>
                        </a:rPr>
                        <a:t>사용자 수</a:t>
                      </a:r>
                      <a:endParaRPr lang="ko-KR" altLang="en-US" sz="900" b="0" dirty="0">
                        <a:latin typeface="산돌고딕 M" pitchFamily="18" charset="-127"/>
                        <a:ea typeface="산돌고딕 M" pitchFamily="18" charset="-127"/>
                      </a:endParaRPr>
                    </a:p>
                  </a:txBody>
                  <a:tcPr marL="72000" marR="72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3265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b="0" dirty="0" smtClean="0">
                          <a:latin typeface="산돌고딕 M" pitchFamily="18" charset="-127"/>
                          <a:ea typeface="산돌고딕 M" pitchFamily="18" charset="-127"/>
                        </a:rPr>
                        <a:t>Service Count</a:t>
                      </a:r>
                      <a:endParaRPr lang="ko-KR" altLang="en-US" sz="900" b="0" dirty="0">
                        <a:latin typeface="산돌고딕 M" pitchFamily="18" charset="-127"/>
                        <a:ea typeface="산돌고딕 M" pitchFamily="18" charset="-127"/>
                      </a:endParaRPr>
                    </a:p>
                  </a:txBody>
                  <a:tcPr marL="72000" marR="72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 err="1" smtClean="0">
                          <a:latin typeface="산돌고딕 M" pitchFamily="18" charset="-127"/>
                          <a:ea typeface="산돌고딕 M" pitchFamily="18" charset="-127"/>
                        </a:rPr>
                        <a:t>cnt</a:t>
                      </a:r>
                      <a:endParaRPr lang="ko-KR" altLang="en-US" sz="900" b="0" dirty="0">
                        <a:latin typeface="산돌고딕 M" pitchFamily="18" charset="-127"/>
                        <a:ea typeface="산돌고딕 M" pitchFamily="18" charset="-127"/>
                      </a:endParaRPr>
                    </a:p>
                  </a:txBody>
                  <a:tcPr marL="72000" marR="72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900" b="0" dirty="0" smtClean="0">
                          <a:latin typeface="산돌고딕 M" pitchFamily="18" charset="-127"/>
                          <a:ea typeface="산돌고딕 M" pitchFamily="18" charset="-127"/>
                        </a:rPr>
                        <a:t>서비스 호출 건수</a:t>
                      </a:r>
                      <a:endParaRPr lang="ko-KR" altLang="en-US" sz="900" b="0" dirty="0">
                        <a:latin typeface="산돌고딕 M" pitchFamily="18" charset="-127"/>
                        <a:ea typeface="산돌고딕 M" pitchFamily="18" charset="-127"/>
                      </a:endParaRPr>
                    </a:p>
                  </a:txBody>
                  <a:tcPr marL="72000" marR="72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b="0" dirty="0" smtClean="0">
                          <a:latin typeface="산돌고딕 M" pitchFamily="18" charset="-127"/>
                          <a:ea typeface="산돌고딕 M" pitchFamily="18" charset="-127"/>
                        </a:rPr>
                        <a:t>TPS</a:t>
                      </a:r>
                      <a:endParaRPr lang="ko-KR" altLang="en-US" sz="900" b="0" dirty="0">
                        <a:latin typeface="산돌고딕 M" pitchFamily="18" charset="-127"/>
                        <a:ea typeface="산돌고딕 M" pitchFamily="18" charset="-127"/>
                      </a:endParaRPr>
                    </a:p>
                  </a:txBody>
                  <a:tcPr marL="72000" marR="72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 err="1" smtClean="0">
                          <a:latin typeface="산돌고딕 M" pitchFamily="18" charset="-127"/>
                          <a:ea typeface="산돌고딕 M" pitchFamily="18" charset="-127"/>
                        </a:rPr>
                        <a:t>tps</a:t>
                      </a:r>
                      <a:endParaRPr lang="ko-KR" altLang="en-US" sz="900" b="0" dirty="0">
                        <a:latin typeface="산돌고딕 M" pitchFamily="18" charset="-127"/>
                        <a:ea typeface="산돌고딕 M" pitchFamily="18" charset="-127"/>
                      </a:endParaRPr>
                    </a:p>
                  </a:txBody>
                  <a:tcPr marL="72000" marR="72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900" b="0" dirty="0" smtClean="0">
                          <a:latin typeface="산돌고딕 M" pitchFamily="18" charset="-127"/>
                          <a:ea typeface="산돌고딕 M" pitchFamily="18" charset="-127"/>
                        </a:rPr>
                        <a:t>초당 트랜잭션 처리건수</a:t>
                      </a:r>
                      <a:endParaRPr lang="ko-KR" altLang="en-US" sz="900" b="0" dirty="0">
                        <a:latin typeface="산돌고딕 M" pitchFamily="18" charset="-127"/>
                        <a:ea typeface="산돌고딕 M" pitchFamily="18" charset="-127"/>
                      </a:endParaRPr>
                    </a:p>
                  </a:txBody>
                  <a:tcPr marL="72000" marR="72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425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b="0" dirty="0" smtClean="0">
                          <a:latin typeface="산돌고딕 M" pitchFamily="18" charset="-127"/>
                          <a:ea typeface="산돌고딕 M" pitchFamily="18" charset="-127"/>
                        </a:rPr>
                        <a:t>Today Visitor</a:t>
                      </a:r>
                      <a:endParaRPr lang="ko-KR" altLang="en-US" sz="900" b="0" dirty="0">
                        <a:latin typeface="산돌고딕 M" pitchFamily="18" charset="-127"/>
                        <a:ea typeface="산돌고딕 M" pitchFamily="18" charset="-127"/>
                      </a:endParaRPr>
                    </a:p>
                  </a:txBody>
                  <a:tcPr marL="72000" marR="72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 err="1" smtClean="0">
                          <a:latin typeface="산돌고딕 M" pitchFamily="18" charset="-127"/>
                          <a:ea typeface="산돌고딕 M" pitchFamily="18" charset="-127"/>
                        </a:rPr>
                        <a:t>cnt</a:t>
                      </a:r>
                      <a:endParaRPr lang="ko-KR" altLang="en-US" sz="900" b="0" dirty="0">
                        <a:latin typeface="산돌고딕 M" pitchFamily="18" charset="-127"/>
                        <a:ea typeface="산돌고딕 M" pitchFamily="18" charset="-127"/>
                      </a:endParaRPr>
                    </a:p>
                  </a:txBody>
                  <a:tcPr marL="72000" marR="72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900" b="0" dirty="0" smtClean="0">
                          <a:latin typeface="산돌고딕 M" pitchFamily="18" charset="-127"/>
                          <a:ea typeface="산돌고딕 M" pitchFamily="18" charset="-127"/>
                        </a:rPr>
                        <a:t>금일 방문자 수</a:t>
                      </a:r>
                      <a:endParaRPr lang="ko-KR" altLang="en-US" sz="900" b="0" dirty="0">
                        <a:latin typeface="산돌고딕 M" pitchFamily="18" charset="-127"/>
                        <a:ea typeface="산돌고딕 M" pitchFamily="18" charset="-127"/>
                      </a:endParaRPr>
                    </a:p>
                  </a:txBody>
                  <a:tcPr marL="72000" marR="72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028" name="Picture 4"/>
          <p:cNvPicPr>
            <a:picLocks noChangeAspect="1" noChangeArrowheads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205796"/>
            <a:ext cx="3657600" cy="212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직사각형 5"/>
          <p:cNvSpPr/>
          <p:nvPr/>
        </p:nvSpPr>
        <p:spPr>
          <a:xfrm>
            <a:off x="3200400" y="4029248"/>
            <a:ext cx="838200" cy="161752"/>
          </a:xfrm>
          <a:prstGeom prst="rect">
            <a:avLst/>
          </a:prstGeom>
          <a:solidFill>
            <a:schemeClr val="accent1">
              <a:alpha val="22000"/>
            </a:schemeClr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ea typeface="산돌고딕 M" pitchFamily="18" charset="-127"/>
            </a:endParaRPr>
          </a:p>
        </p:txBody>
      </p:sp>
      <p:sp>
        <p:nvSpPr>
          <p:cNvPr id="13" name="모서리가 둥근 직사각형 12"/>
          <p:cNvSpPr/>
          <p:nvPr/>
        </p:nvSpPr>
        <p:spPr>
          <a:xfrm>
            <a:off x="2362200" y="4220592"/>
            <a:ext cx="3657600" cy="2115154"/>
          </a:xfrm>
          <a:prstGeom prst="roundRect">
            <a:avLst>
              <a:gd name="adj" fmla="val 7433"/>
            </a:avLst>
          </a:prstGeom>
          <a:solidFill>
            <a:schemeClr val="tx2">
              <a:lumMod val="60000"/>
              <a:lumOff val="40000"/>
              <a:alpha val="4000"/>
            </a:schemeClr>
          </a:solidFill>
          <a:ln w="31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ea typeface="산돌고딕 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20654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9402" y="136271"/>
            <a:ext cx="9207195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altLang="ko-KR" dirty="0">
                <a:ea typeface="산돌고딕 M" pitchFamily="18" charset="-127"/>
              </a:rPr>
              <a:t>Scouter </a:t>
            </a:r>
            <a:r>
              <a:rPr lang="en-US" altLang="ko-KR" dirty="0" smtClean="0">
                <a:ea typeface="산돌고딕 M" pitchFamily="18" charset="-127"/>
              </a:rPr>
              <a:t>Client </a:t>
            </a:r>
            <a:r>
              <a:rPr lang="ko-KR" altLang="en-US" dirty="0" smtClean="0">
                <a:ea typeface="산돌고딕 M" pitchFamily="18" charset="-127"/>
              </a:rPr>
              <a:t>모니터링</a:t>
            </a:r>
            <a:endParaRPr lang="en-US" altLang="ko-KR" dirty="0">
              <a:ea typeface="산돌고딕 M" pitchFamily="18" charset="-127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63918" y="1027938"/>
            <a:ext cx="126492" cy="1600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19455" y="941196"/>
            <a:ext cx="871982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altLang="ko-KR" sz="1800" dirty="0" smtClean="0">
                <a:latin typeface="산돌고딕 M"/>
                <a:ea typeface="산돌고딕 M" pitchFamily="18" charset="-127"/>
                <a:cs typeface="산돌고딕 M"/>
              </a:rPr>
              <a:t>Scouter </a:t>
            </a:r>
            <a:r>
              <a:rPr lang="ko-KR" altLang="en-US" sz="1800" dirty="0" smtClean="0">
                <a:latin typeface="산돌고딕 M"/>
                <a:ea typeface="산돌고딕 M" pitchFamily="18" charset="-127"/>
                <a:cs typeface="산돌고딕 M"/>
              </a:rPr>
              <a:t>모니터링 항목 </a:t>
            </a:r>
            <a:r>
              <a:rPr lang="en-US" altLang="ko-KR" sz="1800" dirty="0" smtClean="0">
                <a:latin typeface="산돌고딕 M"/>
                <a:ea typeface="산돌고딕 M" pitchFamily="18" charset="-127"/>
                <a:cs typeface="산돌고딕 M"/>
              </a:rPr>
              <a:t>( </a:t>
            </a:r>
            <a:r>
              <a:rPr lang="en-US" altLang="ko-KR" sz="1800" dirty="0" err="1" smtClean="0">
                <a:latin typeface="산돌고딕 M"/>
                <a:ea typeface="산돌고딕 M" pitchFamily="18" charset="-127"/>
                <a:cs typeface="산돌고딕 M"/>
              </a:rPr>
              <a:t>JBoss</a:t>
            </a:r>
            <a:r>
              <a:rPr lang="en-US" altLang="ko-KR" sz="1800" dirty="0" smtClean="0">
                <a:latin typeface="산돌고딕 M"/>
                <a:ea typeface="산돌고딕 M" pitchFamily="18" charset="-127"/>
                <a:cs typeface="산돌고딕 M"/>
              </a:rPr>
              <a:t> )</a:t>
            </a:r>
            <a:endParaRPr sz="1800" dirty="0">
              <a:latin typeface="산돌고딕 M"/>
              <a:cs typeface="산돌고딕 M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150495" algn="ctr">
              <a:lnSpc>
                <a:spcPts val="894"/>
              </a:lnSpc>
            </a:pPr>
            <a:fld id="{81D60167-4931-47E6-BA6A-407CBD079E47}" type="slidenum">
              <a:rPr dirty="0"/>
              <a:t>39</a:t>
            </a:fld>
            <a:endParaRPr dirty="0"/>
          </a:p>
          <a:p>
            <a:pPr marL="12700">
              <a:lnSpc>
                <a:spcPts val="900"/>
              </a:lnSpc>
            </a:pPr>
            <a:r>
              <a:rPr sz="800" b="1" dirty="0">
                <a:solidFill>
                  <a:srgbClr val="FF0000"/>
                </a:solidFill>
                <a:latin typeface="Calibri"/>
                <a:cs typeface="Calibri"/>
              </a:rPr>
              <a:t>- Internal Use </a:t>
            </a:r>
            <a:r>
              <a:rPr sz="800" b="1" spc="-5" dirty="0">
                <a:solidFill>
                  <a:srgbClr val="FF0000"/>
                </a:solidFill>
                <a:latin typeface="Calibri"/>
                <a:cs typeface="Calibri"/>
              </a:rPr>
              <a:t>Only</a:t>
            </a:r>
            <a:r>
              <a:rPr sz="800" b="1" spc="-1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800" b="1" dirty="0">
                <a:solidFill>
                  <a:srgbClr val="FF0000"/>
                </a:solidFill>
                <a:latin typeface="Calibri"/>
                <a:cs typeface="Calibri"/>
              </a:rPr>
              <a:t>-</a:t>
            </a:r>
            <a:endParaRPr sz="800" dirty="0">
              <a:latin typeface="Calibri"/>
              <a:cs typeface="Calibri"/>
            </a:endParaRPr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455" y="4461374"/>
            <a:ext cx="3342946" cy="1684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456" y="2133600"/>
            <a:ext cx="3342944" cy="1929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모서리가 둥근 직사각형 20"/>
          <p:cNvSpPr/>
          <p:nvPr/>
        </p:nvSpPr>
        <p:spPr>
          <a:xfrm>
            <a:off x="838200" y="2526029"/>
            <a:ext cx="838200" cy="133350"/>
          </a:xfrm>
          <a:prstGeom prst="roundRect">
            <a:avLst>
              <a:gd name="adj" fmla="val 7433"/>
            </a:avLst>
          </a:prstGeom>
          <a:solidFill>
            <a:schemeClr val="tx2">
              <a:lumMod val="60000"/>
              <a:lumOff val="40000"/>
              <a:alpha val="4000"/>
            </a:schemeClr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ea typeface="산돌고딕 M" pitchFamily="18" charset="-127"/>
            </a:endParaRPr>
          </a:p>
        </p:txBody>
      </p:sp>
      <p:sp>
        <p:nvSpPr>
          <p:cNvPr id="23" name="십각형 22"/>
          <p:cNvSpPr/>
          <p:nvPr/>
        </p:nvSpPr>
        <p:spPr>
          <a:xfrm>
            <a:off x="1676400" y="2392678"/>
            <a:ext cx="294945" cy="266701"/>
          </a:xfrm>
          <a:prstGeom prst="decagon">
            <a:avLst/>
          </a:prstGeom>
          <a:ln w="635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ea typeface="산돌고딕 M" pitchFamily="18" charset="-127"/>
              </a:rPr>
              <a:t>1</a:t>
            </a:r>
            <a:endParaRPr lang="ko-KR" altLang="en-US" dirty="0">
              <a:ea typeface="산돌고딕 M" pitchFamily="18" charset="-127"/>
            </a:endParaRPr>
          </a:p>
        </p:txBody>
      </p:sp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955" y="2133600"/>
            <a:ext cx="3054486" cy="2487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모서리가 둥근 직사각형 26"/>
          <p:cNvSpPr/>
          <p:nvPr/>
        </p:nvSpPr>
        <p:spPr>
          <a:xfrm>
            <a:off x="6105855" y="4394223"/>
            <a:ext cx="838200" cy="133350"/>
          </a:xfrm>
          <a:prstGeom prst="roundRect">
            <a:avLst>
              <a:gd name="adj" fmla="val 7433"/>
            </a:avLst>
          </a:prstGeom>
          <a:solidFill>
            <a:schemeClr val="tx2">
              <a:lumMod val="60000"/>
              <a:lumOff val="40000"/>
              <a:alpha val="4000"/>
            </a:schemeClr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ea typeface="산돌고딕 M" pitchFamily="18" charset="-127"/>
            </a:endParaRPr>
          </a:p>
        </p:txBody>
      </p:sp>
      <p:sp>
        <p:nvSpPr>
          <p:cNvPr id="28" name="십각형 27"/>
          <p:cNvSpPr/>
          <p:nvPr/>
        </p:nvSpPr>
        <p:spPr>
          <a:xfrm>
            <a:off x="6944055" y="4260872"/>
            <a:ext cx="294945" cy="266701"/>
          </a:xfrm>
          <a:prstGeom prst="decagon">
            <a:avLst/>
          </a:prstGeom>
          <a:ln w="635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ea typeface="산돌고딕 M" pitchFamily="18" charset="-127"/>
              </a:rPr>
              <a:t>2</a:t>
            </a:r>
            <a:endParaRPr lang="ko-KR" altLang="en-US" dirty="0">
              <a:ea typeface="산돌고딕 M" pitchFamily="18" charset="-127"/>
            </a:endParaRPr>
          </a:p>
        </p:txBody>
      </p:sp>
      <p:sp>
        <p:nvSpPr>
          <p:cNvPr id="5" name="아래쪽 화살표 4"/>
          <p:cNvSpPr/>
          <p:nvPr/>
        </p:nvSpPr>
        <p:spPr>
          <a:xfrm>
            <a:off x="1905000" y="4164329"/>
            <a:ext cx="762000" cy="22989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ea typeface="산돌고딕 M" pitchFamily="18" charset="-127"/>
            </a:endParaRPr>
          </a:p>
        </p:txBody>
      </p:sp>
      <p:pic>
        <p:nvPicPr>
          <p:cNvPr id="8201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9267" y="4751286"/>
            <a:ext cx="2778276" cy="1382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" name="오른쪽 화살표 31"/>
          <p:cNvSpPr/>
          <p:nvPr/>
        </p:nvSpPr>
        <p:spPr>
          <a:xfrm rot="2240605">
            <a:off x="6606091" y="4442984"/>
            <a:ext cx="289205" cy="627662"/>
          </a:xfrm>
          <a:prstGeom prst="rightArrow">
            <a:avLst>
              <a:gd name="adj1" fmla="val 47493"/>
              <a:gd name="adj2" fmla="val 4134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ea typeface="산돌고딕 M" pitchFamily="18" charset="-127"/>
            </a:endParaRPr>
          </a:p>
        </p:txBody>
      </p:sp>
      <p:sp>
        <p:nvSpPr>
          <p:cNvPr id="33" name="object 4"/>
          <p:cNvSpPr txBox="1"/>
          <p:nvPr/>
        </p:nvSpPr>
        <p:spPr>
          <a:xfrm>
            <a:off x="619454" y="1447800"/>
            <a:ext cx="8998089" cy="6463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altLang="ko-KR" dirty="0" smtClean="0">
                <a:latin typeface="산돌고딕 M" pitchFamily="18" charset="-127"/>
                <a:ea typeface="산돌고딕 M" pitchFamily="18" charset="-127"/>
                <a:cs typeface="산돌고딕 M"/>
              </a:rPr>
              <a:t>2. Object Navigation </a:t>
            </a:r>
            <a:r>
              <a:rPr lang="en-US" altLang="ko-KR" dirty="0" smtClean="0">
                <a:ea typeface="산돌고딕 M" pitchFamily="18" charset="-127"/>
              </a:rPr>
              <a:t>– Performance Counter</a:t>
            </a:r>
            <a:r>
              <a:rPr lang="ko-KR" altLang="en-US" dirty="0" smtClean="0">
                <a:ea typeface="산돌고딕 M" pitchFamily="18" charset="-127"/>
              </a:rPr>
              <a:t> </a:t>
            </a:r>
            <a:r>
              <a:rPr lang="en-US" altLang="ko-KR" dirty="0" smtClean="0">
                <a:ea typeface="산돌고딕 M" pitchFamily="18" charset="-127"/>
              </a:rPr>
              <a:t>(</a:t>
            </a:r>
            <a:r>
              <a:rPr lang="ko-KR" altLang="en-US" dirty="0" smtClean="0">
                <a:ea typeface="산돌고딕 M" pitchFamily="18" charset="-127"/>
              </a:rPr>
              <a:t>계속</a:t>
            </a:r>
            <a:r>
              <a:rPr lang="en-US" altLang="ko-KR" dirty="0" smtClean="0">
                <a:ea typeface="산돌고딕 M" pitchFamily="18" charset="-127"/>
              </a:rPr>
              <a:t>)</a:t>
            </a:r>
            <a:r>
              <a:rPr lang="en-US" altLang="ko-KR" sz="1800" dirty="0" smtClean="0">
                <a:latin typeface="산돌고딕 M"/>
                <a:ea typeface="산돌고딕 M" pitchFamily="18" charset="-127"/>
                <a:cs typeface="산돌고딕 M"/>
              </a:rPr>
              <a:t/>
            </a:r>
            <a:br>
              <a:rPr lang="en-US" altLang="ko-KR" sz="1800" dirty="0" smtClean="0">
                <a:latin typeface="산돌고딕 M"/>
                <a:ea typeface="산돌고딕 M" pitchFamily="18" charset="-127"/>
                <a:cs typeface="산돌고딕 M"/>
              </a:rPr>
            </a:br>
            <a:endParaRPr lang="en-US" altLang="ko-KR" sz="500" dirty="0" smtClean="0">
              <a:latin typeface="산돌고딕 M"/>
              <a:ea typeface="산돌고딕 M" pitchFamily="18" charset="-127"/>
              <a:cs typeface="산돌고딕 M"/>
            </a:endParaRPr>
          </a:p>
          <a:p>
            <a:pPr marL="446405" indent="-342900">
              <a:spcBef>
                <a:spcPts val="600"/>
              </a:spcBef>
              <a:buAutoNum type="circleNumDbPlain"/>
              <a:tabLst>
                <a:tab pos="446405" algn="l"/>
              </a:tabLst>
            </a:pPr>
            <a:r>
              <a:rPr lang="en-US" altLang="ko-KR" sz="1400" dirty="0">
                <a:latin typeface="산돌고딕 M" pitchFamily="18" charset="-127"/>
                <a:ea typeface="산돌고딕 M" pitchFamily="18" charset="-127"/>
                <a:cs typeface="바탕"/>
              </a:rPr>
              <a:t>Object Map </a:t>
            </a:r>
            <a:r>
              <a:rPr lang="ko-KR" altLang="en-US" sz="1400" dirty="0" smtClean="0">
                <a:latin typeface="산돌고딕 M" pitchFamily="18" charset="-127"/>
                <a:ea typeface="산돌고딕 M" pitchFamily="18" charset="-127"/>
                <a:cs typeface="바탕"/>
              </a:rPr>
              <a:t>보기</a:t>
            </a:r>
            <a:endParaRPr lang="en-US" altLang="ko-KR" sz="1400" dirty="0" smtClean="0">
              <a:latin typeface="산돌고딕 M" pitchFamily="18" charset="-127"/>
              <a:ea typeface="산돌고딕 M" pitchFamily="18" charset="-127"/>
              <a:cs typeface="바탕"/>
            </a:endParaRPr>
          </a:p>
        </p:txBody>
      </p:sp>
      <p:sp>
        <p:nvSpPr>
          <p:cNvPr id="34" name="object 4"/>
          <p:cNvSpPr txBox="1"/>
          <p:nvPr/>
        </p:nvSpPr>
        <p:spPr>
          <a:xfrm>
            <a:off x="4644956" y="1820243"/>
            <a:ext cx="4499044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+mj-ea"/>
              <a:buAutoNum type="circleNumDbPlain" startAt="2"/>
            </a:pPr>
            <a:r>
              <a:rPr lang="en-US" altLang="ko-KR" sz="1400" dirty="0" err="1" smtClean="0">
                <a:latin typeface="산돌고딕 M" pitchFamily="18" charset="-127"/>
                <a:ea typeface="산돌고딕 M" pitchFamily="18" charset="-127"/>
                <a:cs typeface="바탕"/>
              </a:rPr>
              <a:t>Xlog</a:t>
            </a:r>
            <a:r>
              <a:rPr lang="en-US" altLang="ko-KR" sz="1400" dirty="0" smtClean="0">
                <a:latin typeface="산돌고딕 M" pitchFamily="18" charset="-127"/>
                <a:ea typeface="산돌고딕 M" pitchFamily="18" charset="-127"/>
                <a:cs typeface="바탕"/>
              </a:rPr>
              <a:t> View </a:t>
            </a:r>
            <a:endParaRPr lang="en-US" altLang="ko-KR" sz="1400" dirty="0">
              <a:latin typeface="산돌고딕 M" pitchFamily="18" charset="-127"/>
              <a:ea typeface="산돌고딕 M" pitchFamily="18" charset="-127"/>
              <a:cs typeface="바탕"/>
            </a:endParaRPr>
          </a:p>
        </p:txBody>
      </p:sp>
    </p:spTree>
    <p:extLst>
      <p:ext uri="{BB962C8B-B14F-4D97-AF65-F5344CB8AC3E}">
        <p14:creationId xmlns:p14="http://schemas.microsoft.com/office/powerpoint/2010/main" val="1169691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9402" y="136271"/>
            <a:ext cx="9207195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altLang="ko-KR" spc="5" dirty="0" smtClean="0">
                <a:ea typeface="산돌고딕 M" pitchFamily="18" charset="-127"/>
              </a:rPr>
              <a:t>Open Source </a:t>
            </a:r>
            <a:r>
              <a:rPr lang="en-US" altLang="ko-KR" spc="5" dirty="0">
                <a:ea typeface="산돌고딕 M" pitchFamily="18" charset="-127"/>
              </a:rPr>
              <a:t>APM - Scouter</a:t>
            </a:r>
            <a:endParaRPr spc="5" dirty="0"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150495" algn="ctr">
              <a:lnSpc>
                <a:spcPts val="894"/>
              </a:lnSpc>
            </a:pPr>
            <a:fld id="{81D60167-4931-47E6-BA6A-407CBD079E47}" type="slidenum">
              <a:rPr dirty="0"/>
              <a:t>4</a:t>
            </a:fld>
            <a:endParaRPr dirty="0"/>
          </a:p>
          <a:p>
            <a:pPr marL="12700">
              <a:lnSpc>
                <a:spcPts val="900"/>
              </a:lnSpc>
            </a:pPr>
            <a:r>
              <a:rPr sz="800" b="1" dirty="0">
                <a:solidFill>
                  <a:srgbClr val="FF0000"/>
                </a:solidFill>
                <a:latin typeface="Calibri"/>
                <a:cs typeface="Calibri"/>
              </a:rPr>
              <a:t>- Internal Use </a:t>
            </a:r>
            <a:r>
              <a:rPr sz="800" b="1" spc="-5" dirty="0">
                <a:solidFill>
                  <a:srgbClr val="FF0000"/>
                </a:solidFill>
                <a:latin typeface="Calibri"/>
                <a:cs typeface="Calibri"/>
              </a:rPr>
              <a:t>Only</a:t>
            </a:r>
            <a:r>
              <a:rPr sz="800" b="1" spc="-1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800" b="1" dirty="0">
                <a:solidFill>
                  <a:srgbClr val="FF0000"/>
                </a:solidFill>
                <a:latin typeface="Calibri"/>
                <a:cs typeface="Calibri"/>
              </a:rPr>
              <a:t>-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8" name="object 3"/>
          <p:cNvSpPr/>
          <p:nvPr/>
        </p:nvSpPr>
        <p:spPr>
          <a:xfrm>
            <a:off x="363918" y="1027938"/>
            <a:ext cx="126492" cy="1600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4"/>
          <p:cNvSpPr txBox="1"/>
          <p:nvPr/>
        </p:nvSpPr>
        <p:spPr>
          <a:xfrm>
            <a:off x="619455" y="941196"/>
            <a:ext cx="8905545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ko-KR" altLang="en-US" dirty="0" err="1" smtClean="0">
                <a:latin typeface="산돌고딕 M"/>
                <a:ea typeface="산돌고딕 M" pitchFamily="18" charset="-127"/>
                <a:cs typeface="산돌고딕 M"/>
              </a:rPr>
              <a:t>오픈소스</a:t>
            </a:r>
            <a:r>
              <a:rPr lang="ko-KR" altLang="en-US" dirty="0" smtClean="0">
                <a:latin typeface="산돌고딕 M"/>
                <a:ea typeface="산돌고딕 M" pitchFamily="18" charset="-127"/>
                <a:cs typeface="산돌고딕 M"/>
              </a:rPr>
              <a:t> </a:t>
            </a:r>
            <a:r>
              <a:rPr lang="en-US" altLang="ko-KR" dirty="0" smtClean="0">
                <a:latin typeface="산돌고딕 M"/>
                <a:ea typeface="산돌고딕 M" pitchFamily="18" charset="-127"/>
                <a:cs typeface="산돌고딕 M"/>
              </a:rPr>
              <a:t>S/W </a:t>
            </a:r>
            <a:r>
              <a:rPr lang="ko-KR" altLang="en-US" dirty="0" smtClean="0">
                <a:latin typeface="산돌고딕 M"/>
                <a:ea typeface="산돌고딕 M" pitchFamily="18" charset="-127"/>
                <a:cs typeface="산돌고딕 M"/>
              </a:rPr>
              <a:t>어플리케이션 모니터링</a:t>
            </a:r>
            <a:endParaRPr sz="1800" dirty="0">
              <a:latin typeface="산돌고딕 M"/>
              <a:cs typeface="산돌고딕 M"/>
            </a:endParaRPr>
          </a:p>
        </p:txBody>
      </p:sp>
      <p:sp>
        <p:nvSpPr>
          <p:cNvPr id="15" name="Rectangle 1"/>
          <p:cNvSpPr>
            <a:spLocks noGrp="1" noChangeArrowheads="1"/>
          </p:cNvSpPr>
          <p:nvPr/>
        </p:nvSpPr>
        <p:spPr bwMode="auto">
          <a:xfrm>
            <a:off x="827088" y="1484314"/>
            <a:ext cx="8240712" cy="1030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11088" rIns="0" bIns="0" numCol="1" anchor="t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 b="1">
                <a:solidFill>
                  <a:srgbClr val="F579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57200" rtl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 b="1">
                <a:solidFill>
                  <a:srgbClr val="F57900"/>
                </a:solidFill>
                <a:latin typeface="Bitstream Vera Sans" pitchFamily="32" charset="0"/>
                <a:ea typeface="msmincho" charset="0"/>
                <a:cs typeface="msmincho" charset="0"/>
              </a:defRPr>
            </a:lvl2pPr>
            <a:lvl3pPr marL="1143000" indent="-228600" algn="ctr" defTabSz="457200" rtl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 b="1">
                <a:solidFill>
                  <a:srgbClr val="F57900"/>
                </a:solidFill>
                <a:latin typeface="Bitstream Vera Sans" pitchFamily="32" charset="0"/>
                <a:ea typeface="msmincho" charset="0"/>
                <a:cs typeface="msmincho" charset="0"/>
              </a:defRPr>
            </a:lvl3pPr>
            <a:lvl4pPr marL="1600200" indent="-228600" algn="ctr" defTabSz="457200" rtl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 b="1">
                <a:solidFill>
                  <a:srgbClr val="F57900"/>
                </a:solidFill>
                <a:latin typeface="Bitstream Vera Sans" pitchFamily="32" charset="0"/>
                <a:ea typeface="msmincho" charset="0"/>
                <a:cs typeface="msmincho" charset="0"/>
              </a:defRPr>
            </a:lvl4pPr>
            <a:lvl5pPr marL="2057400" indent="-228600" algn="ctr" defTabSz="457200" rtl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 b="1">
                <a:solidFill>
                  <a:srgbClr val="F57900"/>
                </a:solidFill>
                <a:latin typeface="Bitstream Vera Sans" pitchFamily="32" charset="0"/>
                <a:ea typeface="msmincho" charset="0"/>
                <a:cs typeface="msmincho" charset="0"/>
              </a:defRPr>
            </a:lvl5pPr>
            <a:lvl6pPr marL="2514600" indent="-228600" algn="ctr" defTabSz="457200" rtl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 b="1">
                <a:solidFill>
                  <a:srgbClr val="F57900"/>
                </a:solidFill>
                <a:latin typeface="Bitstream Vera Sans" pitchFamily="32" charset="0"/>
                <a:ea typeface="msmincho" charset="0"/>
                <a:cs typeface="msmincho" charset="0"/>
              </a:defRPr>
            </a:lvl6pPr>
            <a:lvl7pPr marL="2971800" indent="-228600" algn="ctr" defTabSz="457200" rtl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 b="1">
                <a:solidFill>
                  <a:srgbClr val="F57900"/>
                </a:solidFill>
                <a:latin typeface="Bitstream Vera Sans" pitchFamily="32" charset="0"/>
                <a:ea typeface="msmincho" charset="0"/>
                <a:cs typeface="msmincho" charset="0"/>
              </a:defRPr>
            </a:lvl7pPr>
            <a:lvl8pPr marL="3429000" indent="-228600" algn="ctr" defTabSz="457200" rtl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 b="1">
                <a:solidFill>
                  <a:srgbClr val="F57900"/>
                </a:solidFill>
                <a:latin typeface="Bitstream Vera Sans" pitchFamily="32" charset="0"/>
                <a:ea typeface="msmincho" charset="0"/>
                <a:cs typeface="msmincho" charset="0"/>
              </a:defRPr>
            </a:lvl8pPr>
            <a:lvl9pPr marL="3886200" indent="-228600" algn="ctr" defTabSz="457200" rtl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 b="1">
                <a:solidFill>
                  <a:srgbClr val="F57900"/>
                </a:solidFill>
                <a:latin typeface="Bitstream Vera Sans" pitchFamily="32" charset="0"/>
                <a:ea typeface="msmincho" charset="0"/>
                <a:cs typeface="msmincho" charset="0"/>
              </a:defRPr>
            </a:lvl9pPr>
          </a:lstStyle>
          <a:p>
            <a:pPr marL="12700" algn="l">
              <a:lnSpc>
                <a:spcPct val="100000"/>
              </a:lnSpc>
            </a:pPr>
            <a:r>
              <a:rPr lang="en-US" altLang="ko-KR" sz="1600" dirty="0">
                <a:solidFill>
                  <a:schemeClr val="accent1"/>
                </a:solidFill>
                <a:latin typeface="산돌고딕 M" pitchFamily="18" charset="-127"/>
                <a:ea typeface="산돌고딕 M" pitchFamily="18" charset="-127"/>
              </a:rPr>
              <a:t>APM</a:t>
            </a:r>
            <a:r>
              <a:rPr lang="ko-KR" altLang="en-US" sz="1600" dirty="0">
                <a:solidFill>
                  <a:schemeClr val="accent1"/>
                </a:solidFill>
                <a:latin typeface="산돌고딕 M" pitchFamily="18" charset="-127"/>
                <a:ea typeface="산돌고딕 M" pitchFamily="18" charset="-127"/>
              </a:rPr>
              <a:t>은 </a:t>
            </a:r>
            <a:r>
              <a:rPr lang="en-US" altLang="ko-KR" sz="1600" dirty="0">
                <a:solidFill>
                  <a:schemeClr val="accent6"/>
                </a:solidFill>
                <a:latin typeface="산돌고딕 M" pitchFamily="18" charset="-127"/>
                <a:ea typeface="산돌고딕 M" pitchFamily="18" charset="-127"/>
              </a:rPr>
              <a:t>Application </a:t>
            </a:r>
            <a:r>
              <a:rPr lang="en-US" altLang="ko-KR" sz="1600" dirty="0" smtClean="0">
                <a:solidFill>
                  <a:schemeClr val="accent6"/>
                </a:solidFill>
                <a:latin typeface="산돌고딕 M" pitchFamily="18" charset="-127"/>
                <a:ea typeface="산돌고딕 M" pitchFamily="18" charset="-127"/>
              </a:rPr>
              <a:t>Performance Monitoring </a:t>
            </a:r>
            <a:r>
              <a:rPr lang="ko-KR" altLang="en-US" sz="1600" dirty="0" smtClean="0">
                <a:solidFill>
                  <a:schemeClr val="accent1"/>
                </a:solidFill>
                <a:latin typeface="산돌고딕 M" pitchFamily="18" charset="-127"/>
                <a:ea typeface="산돌고딕 M" pitchFamily="18" charset="-127"/>
              </a:rPr>
              <a:t>또는 </a:t>
            </a:r>
            <a:r>
              <a:rPr lang="en-US" altLang="ko-KR" sz="1600" dirty="0" smtClean="0">
                <a:solidFill>
                  <a:schemeClr val="accent1"/>
                </a:solidFill>
                <a:latin typeface="산돌고딕 M" pitchFamily="18" charset="-127"/>
                <a:ea typeface="산돌고딕 M" pitchFamily="18" charset="-127"/>
              </a:rPr>
              <a:t>Application Performance Management</a:t>
            </a:r>
            <a:r>
              <a:rPr lang="ko-KR" altLang="en-US" sz="1600" dirty="0">
                <a:solidFill>
                  <a:schemeClr val="accent1"/>
                </a:solidFill>
                <a:latin typeface="산돌고딕 M" pitchFamily="18" charset="-127"/>
                <a:ea typeface="산돌고딕 M" pitchFamily="18" charset="-127"/>
              </a:rPr>
              <a:t>를 </a:t>
            </a:r>
            <a:r>
              <a:rPr lang="ko-KR" altLang="en-US" sz="1600" dirty="0" smtClean="0">
                <a:solidFill>
                  <a:schemeClr val="accent1"/>
                </a:solidFill>
                <a:latin typeface="산돌고딕 M" pitchFamily="18" charset="-127"/>
                <a:ea typeface="산돌고딕 M" pitchFamily="18" charset="-127"/>
              </a:rPr>
              <a:t>의미</a:t>
            </a:r>
            <a:endParaRPr lang="en-US" altLang="ko-KR" sz="1600" dirty="0" smtClean="0">
              <a:solidFill>
                <a:schemeClr val="accent1"/>
              </a:solidFill>
              <a:latin typeface="산돌고딕 M" pitchFamily="18" charset="-127"/>
              <a:ea typeface="산돌고딕 M" pitchFamily="18" charset="-127"/>
            </a:endParaRPr>
          </a:p>
          <a:p>
            <a:pPr marL="12700" algn="l">
              <a:lnSpc>
                <a:spcPct val="100000"/>
              </a:lnSpc>
            </a:pPr>
            <a:endParaRPr lang="en-US" altLang="ko-KR" sz="1600" dirty="0" smtClean="0">
              <a:solidFill>
                <a:schemeClr val="accent1"/>
              </a:solidFill>
              <a:latin typeface="산돌고딕 M" pitchFamily="18" charset="-127"/>
              <a:ea typeface="산돌고딕 M" pitchFamily="18" charset="-127"/>
            </a:endParaRPr>
          </a:p>
          <a:p>
            <a:pPr marL="12700" algn="l">
              <a:lnSpc>
                <a:spcPct val="100000"/>
              </a:lnSpc>
            </a:pPr>
            <a:r>
              <a:rPr lang="en-US" altLang="ko-KR" sz="1600" dirty="0" smtClean="0">
                <a:solidFill>
                  <a:schemeClr val="accent1"/>
                </a:solidFill>
                <a:latin typeface="산돌고딕 M" pitchFamily="18" charset="-127"/>
                <a:ea typeface="산돌고딕 M" pitchFamily="18" charset="-127"/>
              </a:rPr>
              <a:t>SCOUTER</a:t>
            </a:r>
            <a:r>
              <a:rPr lang="ko-KR" altLang="en-US" sz="1600" dirty="0">
                <a:solidFill>
                  <a:schemeClr val="accent1"/>
                </a:solidFill>
                <a:latin typeface="산돌고딕 M" pitchFamily="18" charset="-127"/>
                <a:ea typeface="산돌고딕 M" pitchFamily="18" charset="-127"/>
              </a:rPr>
              <a:t>는 </a:t>
            </a:r>
            <a:r>
              <a:rPr lang="ko-KR" altLang="en-US" sz="1600" dirty="0" err="1">
                <a:solidFill>
                  <a:schemeClr val="accent6"/>
                </a:solidFill>
                <a:latin typeface="산돌고딕 M" pitchFamily="18" charset="-127"/>
                <a:ea typeface="산돌고딕 M" pitchFamily="18" charset="-127"/>
              </a:rPr>
              <a:t>오픈소스</a:t>
            </a:r>
            <a:r>
              <a:rPr lang="ko-KR" altLang="en-US" sz="1600" dirty="0">
                <a:solidFill>
                  <a:schemeClr val="accent6"/>
                </a:solidFill>
                <a:latin typeface="산돌고딕 M" pitchFamily="18" charset="-127"/>
                <a:ea typeface="산돌고딕 M" pitchFamily="18" charset="-127"/>
              </a:rPr>
              <a:t> </a:t>
            </a:r>
            <a:r>
              <a:rPr lang="en-US" altLang="ko-KR" sz="1600" dirty="0">
                <a:solidFill>
                  <a:schemeClr val="accent6"/>
                </a:solidFill>
                <a:latin typeface="산돌고딕 M" pitchFamily="18" charset="-127"/>
                <a:ea typeface="산돌고딕 M" pitchFamily="18" charset="-127"/>
              </a:rPr>
              <a:t>APM </a:t>
            </a:r>
            <a:r>
              <a:rPr lang="ko-KR" altLang="en-US" sz="1600" dirty="0">
                <a:solidFill>
                  <a:schemeClr val="accent1"/>
                </a:solidFill>
                <a:latin typeface="산돌고딕 M" pitchFamily="18" charset="-127"/>
                <a:ea typeface="산돌고딕 M" pitchFamily="18" charset="-127"/>
              </a:rPr>
              <a:t>도구로서 </a:t>
            </a:r>
            <a:r>
              <a:rPr lang="en-US" altLang="ko-KR" sz="1600" dirty="0">
                <a:solidFill>
                  <a:schemeClr val="accent1"/>
                </a:solidFill>
                <a:latin typeface="산돌고딕 M" pitchFamily="18" charset="-127"/>
                <a:ea typeface="산돌고딕 M" pitchFamily="18" charset="-127"/>
              </a:rPr>
              <a:t>Java, WAS</a:t>
            </a:r>
            <a:r>
              <a:rPr lang="ko-KR" altLang="en-US" sz="1600" dirty="0">
                <a:solidFill>
                  <a:schemeClr val="accent1"/>
                </a:solidFill>
                <a:latin typeface="산돌고딕 M" pitchFamily="18" charset="-127"/>
                <a:ea typeface="산돌고딕 M" pitchFamily="18" charset="-127"/>
              </a:rPr>
              <a:t>에 대한 모니터링 및 </a:t>
            </a:r>
            <a:r>
              <a:rPr lang="en-US" altLang="ko-KR" sz="1600" dirty="0">
                <a:solidFill>
                  <a:schemeClr val="accent1"/>
                </a:solidFill>
                <a:latin typeface="산돌고딕 M" pitchFamily="18" charset="-127"/>
                <a:ea typeface="산돌고딕 M" pitchFamily="18" charset="-127"/>
              </a:rPr>
              <a:t>DB Agent</a:t>
            </a:r>
            <a:r>
              <a:rPr lang="ko-KR" altLang="en-US" sz="1600" dirty="0">
                <a:solidFill>
                  <a:schemeClr val="accent1"/>
                </a:solidFill>
                <a:latin typeface="산돌고딕 M" pitchFamily="18" charset="-127"/>
                <a:ea typeface="산돌고딕 M" pitchFamily="18" charset="-127"/>
              </a:rPr>
              <a:t>를 통해 </a:t>
            </a:r>
            <a:r>
              <a:rPr lang="ko-KR" altLang="en-US" sz="1600" dirty="0" smtClean="0">
                <a:solidFill>
                  <a:schemeClr val="accent1"/>
                </a:solidFill>
                <a:latin typeface="산돌고딕 M" pitchFamily="18" charset="-127"/>
                <a:ea typeface="산돌고딕 M" pitchFamily="18" charset="-127"/>
              </a:rPr>
              <a:t>오픈 소스 </a:t>
            </a:r>
            <a:r>
              <a:rPr lang="en-US" altLang="ko-KR" sz="1600" dirty="0">
                <a:solidFill>
                  <a:schemeClr val="accent1"/>
                </a:solidFill>
                <a:latin typeface="산돌고딕 M" pitchFamily="18" charset="-127"/>
                <a:ea typeface="산돌고딕 M" pitchFamily="18" charset="-127"/>
              </a:rPr>
              <a:t>DB </a:t>
            </a:r>
            <a:r>
              <a:rPr lang="ko-KR" altLang="en-US" sz="1600" dirty="0">
                <a:solidFill>
                  <a:schemeClr val="accent1"/>
                </a:solidFill>
                <a:latin typeface="산돌고딕 M" pitchFamily="18" charset="-127"/>
                <a:ea typeface="산돌고딕 M" pitchFamily="18" charset="-127"/>
              </a:rPr>
              <a:t>모니터링 기능을 </a:t>
            </a:r>
            <a:r>
              <a:rPr lang="ko-KR" altLang="en-US" sz="1600" dirty="0" smtClean="0">
                <a:solidFill>
                  <a:schemeClr val="accent1"/>
                </a:solidFill>
                <a:latin typeface="산돌고딕 M" pitchFamily="18" charset="-127"/>
                <a:ea typeface="산돌고딕 M" pitchFamily="18" charset="-127"/>
              </a:rPr>
              <a:t>제공합니다</a:t>
            </a:r>
            <a:r>
              <a:rPr lang="en-US" altLang="ko-KR" sz="1600" dirty="0" smtClean="0">
                <a:solidFill>
                  <a:schemeClr val="accent1"/>
                </a:solidFill>
                <a:latin typeface="산돌고딕 M" pitchFamily="18" charset="-127"/>
                <a:ea typeface="산돌고딕 M" pitchFamily="18" charset="-127"/>
              </a:rPr>
              <a:t>.</a:t>
            </a:r>
            <a:endParaRPr lang="en-US" altLang="ko-KR" sz="1600" dirty="0">
              <a:solidFill>
                <a:schemeClr val="accent1"/>
              </a:solidFill>
              <a:latin typeface="산돌고딕 M" pitchFamily="18" charset="-127"/>
              <a:ea typeface="산돌고딕 M" pitchFamily="18" charset="-127"/>
              <a:cs typeface="Arial"/>
            </a:endParaRPr>
          </a:p>
        </p:txBody>
      </p:sp>
      <p:pic>
        <p:nvPicPr>
          <p:cNvPr id="2050" name="Picture 2" descr="Screen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2600673"/>
            <a:ext cx="6584312" cy="3800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5428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9402" y="136271"/>
            <a:ext cx="9207195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altLang="ko-KR" dirty="0">
                <a:ea typeface="산돌고딕 M" pitchFamily="18" charset="-127"/>
              </a:rPr>
              <a:t>Scouter </a:t>
            </a:r>
            <a:r>
              <a:rPr lang="en-US" altLang="ko-KR" dirty="0" smtClean="0">
                <a:ea typeface="산돌고딕 M" pitchFamily="18" charset="-127"/>
              </a:rPr>
              <a:t>Client </a:t>
            </a:r>
            <a:r>
              <a:rPr lang="ko-KR" altLang="en-US" dirty="0" smtClean="0">
                <a:ea typeface="산돌고딕 M" pitchFamily="18" charset="-127"/>
              </a:rPr>
              <a:t>모니터링</a:t>
            </a:r>
            <a:endParaRPr lang="en-US" altLang="ko-KR" dirty="0">
              <a:ea typeface="산돌고딕 M" pitchFamily="18" charset="-127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63918" y="1027938"/>
            <a:ext cx="126492" cy="1600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19455" y="941196"/>
            <a:ext cx="871982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altLang="ko-KR" sz="1800" dirty="0" smtClean="0">
                <a:latin typeface="산돌고딕 M"/>
                <a:ea typeface="산돌고딕 M" pitchFamily="18" charset="-127"/>
                <a:cs typeface="산돌고딕 M"/>
              </a:rPr>
              <a:t>Scouter </a:t>
            </a:r>
            <a:r>
              <a:rPr lang="ko-KR" altLang="en-US" sz="1800" dirty="0" smtClean="0">
                <a:latin typeface="산돌고딕 M"/>
                <a:ea typeface="산돌고딕 M" pitchFamily="18" charset="-127"/>
                <a:cs typeface="산돌고딕 M"/>
              </a:rPr>
              <a:t>모니터링 항목 </a:t>
            </a:r>
            <a:r>
              <a:rPr lang="en-US" altLang="ko-KR" sz="1800" dirty="0" smtClean="0">
                <a:latin typeface="산돌고딕 M"/>
                <a:ea typeface="산돌고딕 M" pitchFamily="18" charset="-127"/>
                <a:cs typeface="산돌고딕 M"/>
              </a:rPr>
              <a:t>( </a:t>
            </a:r>
            <a:r>
              <a:rPr lang="en-US" altLang="ko-KR" sz="1800" dirty="0" err="1" smtClean="0">
                <a:latin typeface="산돌고딕 M"/>
                <a:ea typeface="산돌고딕 M" pitchFamily="18" charset="-127"/>
                <a:cs typeface="산돌고딕 M"/>
              </a:rPr>
              <a:t>JBoss</a:t>
            </a:r>
            <a:r>
              <a:rPr lang="en-US" altLang="ko-KR" sz="1800" dirty="0" smtClean="0">
                <a:latin typeface="산돌고딕 M"/>
                <a:ea typeface="산돌고딕 M" pitchFamily="18" charset="-127"/>
                <a:cs typeface="산돌고딕 M"/>
              </a:rPr>
              <a:t> )</a:t>
            </a:r>
            <a:endParaRPr sz="1800" dirty="0">
              <a:latin typeface="산돌고딕 M"/>
              <a:cs typeface="산돌고딕 M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150495" algn="ctr">
              <a:lnSpc>
                <a:spcPts val="894"/>
              </a:lnSpc>
            </a:pPr>
            <a:fld id="{81D60167-4931-47E6-BA6A-407CBD079E47}" type="slidenum">
              <a:rPr dirty="0"/>
              <a:t>40</a:t>
            </a:fld>
            <a:endParaRPr dirty="0"/>
          </a:p>
          <a:p>
            <a:pPr marL="12700">
              <a:lnSpc>
                <a:spcPts val="900"/>
              </a:lnSpc>
            </a:pPr>
            <a:r>
              <a:rPr sz="800" b="1" dirty="0">
                <a:solidFill>
                  <a:srgbClr val="FF0000"/>
                </a:solidFill>
                <a:latin typeface="Calibri"/>
                <a:cs typeface="Calibri"/>
              </a:rPr>
              <a:t>- Internal Use </a:t>
            </a:r>
            <a:r>
              <a:rPr sz="800" b="1" spc="-5" dirty="0">
                <a:solidFill>
                  <a:srgbClr val="FF0000"/>
                </a:solidFill>
                <a:latin typeface="Calibri"/>
                <a:cs typeface="Calibri"/>
              </a:rPr>
              <a:t>Only</a:t>
            </a:r>
            <a:r>
              <a:rPr sz="800" b="1" spc="-1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800" b="1" dirty="0">
                <a:solidFill>
                  <a:srgbClr val="FF0000"/>
                </a:solidFill>
                <a:latin typeface="Calibri"/>
                <a:cs typeface="Calibri"/>
              </a:rPr>
              <a:t>-</a:t>
            </a:r>
            <a:endParaRPr sz="800" dirty="0">
              <a:latin typeface="Calibri"/>
              <a:cs typeface="Calibri"/>
            </a:endParaRPr>
          </a:p>
        </p:txBody>
      </p:sp>
      <p:sp>
        <p:nvSpPr>
          <p:cNvPr id="14" name="object 4"/>
          <p:cNvSpPr txBox="1"/>
          <p:nvPr/>
        </p:nvSpPr>
        <p:spPr>
          <a:xfrm>
            <a:off x="619454" y="1447800"/>
            <a:ext cx="8998089" cy="9387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altLang="ko-KR" dirty="0" smtClean="0">
                <a:latin typeface="산돌고딕 M" pitchFamily="18" charset="-127"/>
                <a:ea typeface="산돌고딕 M" pitchFamily="18" charset="-127"/>
                <a:cs typeface="산돌고딕 M"/>
              </a:rPr>
              <a:t>3. </a:t>
            </a:r>
            <a:r>
              <a:rPr lang="en-US" altLang="ko-KR" dirty="0" smtClean="0">
                <a:ea typeface="산돌고딕 M" pitchFamily="18" charset="-127"/>
              </a:rPr>
              <a:t>Alert</a:t>
            </a:r>
            <a:r>
              <a:rPr lang="en-US" altLang="ko-KR" dirty="0" smtClean="0">
                <a:latin typeface="산돌고딕 M" pitchFamily="18" charset="-127"/>
                <a:ea typeface="산돌고딕 M" pitchFamily="18" charset="-127"/>
              </a:rPr>
              <a:t> </a:t>
            </a:r>
            <a:r>
              <a:rPr lang="en-US" altLang="ko-KR" sz="1800" dirty="0" smtClean="0">
                <a:latin typeface="산돌고딕 M"/>
                <a:ea typeface="산돌고딕 M" pitchFamily="18" charset="-127"/>
                <a:cs typeface="산돌고딕 M"/>
              </a:rPr>
              <a:t/>
            </a:r>
            <a:br>
              <a:rPr lang="en-US" altLang="ko-KR" sz="1800" dirty="0" smtClean="0">
                <a:latin typeface="산돌고딕 M"/>
                <a:ea typeface="산돌고딕 M" pitchFamily="18" charset="-127"/>
                <a:cs typeface="산돌고딕 M"/>
              </a:rPr>
            </a:br>
            <a:endParaRPr lang="en-US" altLang="ko-KR" sz="500" dirty="0" smtClean="0">
              <a:latin typeface="산돌고딕 M"/>
              <a:ea typeface="산돌고딕 M" pitchFamily="18" charset="-127"/>
              <a:cs typeface="산돌고딕 M"/>
            </a:endParaRPr>
          </a:p>
          <a:p>
            <a:pPr marL="446405" indent="-342900">
              <a:spcBef>
                <a:spcPts val="600"/>
              </a:spcBef>
              <a:buAutoNum type="circleNumDbPlain"/>
              <a:tabLst>
                <a:tab pos="446405" algn="l"/>
              </a:tabLst>
            </a:pPr>
            <a:r>
              <a:rPr lang="ko-KR" altLang="en-US" sz="1400" dirty="0" smtClean="0">
                <a:latin typeface="산돌고딕 M" pitchFamily="18" charset="-127"/>
                <a:ea typeface="산돌고딕 M" pitchFamily="18" charset="-127"/>
                <a:cs typeface="바탕"/>
              </a:rPr>
              <a:t>모니터링 중 특이한 이벤트가 발생했을 경우 </a:t>
            </a:r>
            <a:r>
              <a:rPr lang="en-US" altLang="ko-KR" sz="1400" dirty="0" smtClean="0">
                <a:latin typeface="산돌고딕 M" pitchFamily="18" charset="-127"/>
                <a:ea typeface="산돌고딕 M" pitchFamily="18" charset="-127"/>
                <a:cs typeface="바탕"/>
              </a:rPr>
              <a:t>Alert </a:t>
            </a:r>
            <a:r>
              <a:rPr lang="ko-KR" altLang="en-US" sz="1400" dirty="0" smtClean="0">
                <a:latin typeface="산돌고딕 M" pitchFamily="18" charset="-127"/>
                <a:ea typeface="산돌고딕 M" pitchFamily="18" charset="-127"/>
                <a:cs typeface="바탕"/>
              </a:rPr>
              <a:t>창에 해당 이벤트 정보를 표시합니다</a:t>
            </a:r>
            <a:r>
              <a:rPr lang="en-US" altLang="ko-KR" sz="1400" dirty="0" smtClean="0">
                <a:latin typeface="산돌고딕 M" pitchFamily="18" charset="-127"/>
                <a:ea typeface="산돌고딕 M" pitchFamily="18" charset="-127"/>
                <a:cs typeface="바탕"/>
              </a:rPr>
              <a:t>.</a:t>
            </a:r>
          </a:p>
          <a:p>
            <a:pPr marL="446405" indent="-342900">
              <a:spcBef>
                <a:spcPts val="600"/>
              </a:spcBef>
              <a:buAutoNum type="circleNumDbPlain"/>
              <a:tabLst>
                <a:tab pos="446405" algn="l"/>
              </a:tabLst>
            </a:pPr>
            <a:r>
              <a:rPr lang="ko-KR" altLang="en-US" sz="1400" dirty="0" smtClean="0">
                <a:latin typeface="산돌고딕 M" pitchFamily="18" charset="-127"/>
                <a:ea typeface="산돌고딕 M" pitchFamily="18" charset="-127"/>
                <a:cs typeface="바탕"/>
              </a:rPr>
              <a:t>실제 이벤트 상세 화면 </a:t>
            </a:r>
            <a:endParaRPr lang="en-US" altLang="ko-KR" sz="1400" dirty="0">
              <a:latin typeface="산돌고딕 M" pitchFamily="18" charset="-127"/>
              <a:ea typeface="산돌고딕 M" pitchFamily="18" charset="-127"/>
              <a:cs typeface="바탕"/>
            </a:endParaRPr>
          </a:p>
        </p:txBody>
      </p:sp>
      <p:graphicFrame>
        <p:nvGraphicFramePr>
          <p:cNvPr id="9" name="표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5557581"/>
              </p:ext>
            </p:extLst>
          </p:nvPr>
        </p:nvGraphicFramePr>
        <p:xfrm>
          <a:off x="6156794" y="2574238"/>
          <a:ext cx="3460749" cy="112849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84975"/>
                <a:gridCol w="2175774"/>
              </a:tblGrid>
              <a:tr h="30289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b="1" dirty="0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</a:rPr>
                        <a:t>표시</a:t>
                      </a:r>
                      <a:endParaRPr lang="ko-KR" altLang="en-US" sz="900" b="1" dirty="0">
                        <a:solidFill>
                          <a:schemeClr val="bg1"/>
                        </a:solidFill>
                        <a:latin typeface="산돌고딕 M" pitchFamily="18" charset="-127"/>
                        <a:ea typeface="산돌고딕 M" pitchFamily="18" charset="-127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b="1" dirty="0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</a:rPr>
                        <a:t>설명</a:t>
                      </a:r>
                      <a:endParaRPr lang="ko-KR" altLang="en-US" sz="900" b="1" dirty="0">
                        <a:solidFill>
                          <a:schemeClr val="bg1"/>
                        </a:solidFill>
                        <a:latin typeface="산돌고딕 M" pitchFamily="18" charset="-127"/>
                        <a:ea typeface="산돌고딕 M" pitchFamily="18" charset="-127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15430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0" dirty="0" smtClean="0">
                          <a:latin typeface="산돌고딕 M" pitchFamily="18" charset="-127"/>
                          <a:ea typeface="산돌고딕 M" pitchFamily="18" charset="-127"/>
                        </a:rPr>
                        <a:t>TIME</a:t>
                      </a:r>
                      <a:endParaRPr lang="ko-KR" altLang="en-US" sz="1000" b="0" dirty="0">
                        <a:latin typeface="산돌고딕 M" pitchFamily="18" charset="-127"/>
                        <a:ea typeface="산돌고딕 M" pitchFamily="18" charset="-127"/>
                      </a:endParaRPr>
                    </a:p>
                  </a:txBody>
                  <a:tcPr marL="72000" marR="72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b="0" dirty="0" smtClean="0">
                          <a:latin typeface="산돌고딕 M" pitchFamily="18" charset="-127"/>
                          <a:ea typeface="산돌고딕 M" pitchFamily="18" charset="-127"/>
                        </a:rPr>
                        <a:t>성능 이벤트가 발생한 시간</a:t>
                      </a:r>
                      <a:endParaRPr lang="ko-KR" altLang="en-US" sz="1000" b="0" dirty="0">
                        <a:latin typeface="산돌고딕 M" pitchFamily="18" charset="-127"/>
                        <a:ea typeface="산돌고딕 M" pitchFamily="18" charset="-127"/>
                      </a:endParaRPr>
                    </a:p>
                  </a:txBody>
                  <a:tcPr marL="72000" marR="72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278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0" dirty="0" smtClean="0">
                          <a:latin typeface="산돌고딕 M" pitchFamily="18" charset="-127"/>
                          <a:ea typeface="산돌고딕 M" pitchFamily="18" charset="-127"/>
                        </a:rPr>
                        <a:t>LEVEL</a:t>
                      </a:r>
                      <a:endParaRPr lang="ko-KR" altLang="en-US" sz="1000" b="0" dirty="0">
                        <a:latin typeface="산돌고딕 M" pitchFamily="18" charset="-127"/>
                        <a:ea typeface="산돌고딕 M" pitchFamily="18" charset="-127"/>
                      </a:endParaRPr>
                    </a:p>
                  </a:txBody>
                  <a:tcPr marL="72000" marR="72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b="0" dirty="0" smtClean="0">
                          <a:latin typeface="산돌고딕 M" pitchFamily="18" charset="-127"/>
                          <a:ea typeface="산돌고딕 M" pitchFamily="18" charset="-127"/>
                        </a:rPr>
                        <a:t>성능 이벤트 단위 </a:t>
                      </a:r>
                      <a:endParaRPr lang="en-US" altLang="ko-KR" sz="1000" b="0" dirty="0" smtClean="0">
                        <a:latin typeface="산돌고딕 M" pitchFamily="18" charset="-127"/>
                        <a:ea typeface="산돌고딕 M" pitchFamily="18" charset="-127"/>
                      </a:endParaRPr>
                    </a:p>
                    <a:p>
                      <a:pPr latinLnBrk="1"/>
                      <a:r>
                        <a:rPr lang="en-US" altLang="ko-KR" sz="1000" b="0" dirty="0" smtClean="0">
                          <a:latin typeface="산돌고딕 M" pitchFamily="18" charset="-127"/>
                          <a:ea typeface="산돌고딕 M" pitchFamily="18" charset="-127"/>
                        </a:rPr>
                        <a:t>(WARN, ERROR, FATAL, CRITICAL )</a:t>
                      </a:r>
                      <a:endParaRPr lang="ko-KR" altLang="en-US" sz="1000" b="0" dirty="0">
                        <a:latin typeface="산돌고딕 M" pitchFamily="18" charset="-127"/>
                        <a:ea typeface="산돌고딕 M" pitchFamily="18" charset="-127"/>
                      </a:endParaRPr>
                    </a:p>
                  </a:txBody>
                  <a:tcPr marL="72000" marR="72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0" dirty="0" smtClean="0">
                          <a:latin typeface="산돌고딕 M" pitchFamily="18" charset="-127"/>
                          <a:ea typeface="산돌고딕 M" pitchFamily="18" charset="-127"/>
                        </a:rPr>
                        <a:t>TITLE</a:t>
                      </a:r>
                      <a:endParaRPr lang="ko-KR" altLang="en-US" sz="1000" b="0" dirty="0">
                        <a:latin typeface="산돌고딕 M" pitchFamily="18" charset="-127"/>
                        <a:ea typeface="산돌고딕 M" pitchFamily="18" charset="-127"/>
                      </a:endParaRPr>
                    </a:p>
                  </a:txBody>
                  <a:tcPr marL="72000" marR="72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b="0" dirty="0" smtClean="0">
                          <a:latin typeface="산돌고딕 M" pitchFamily="18" charset="-127"/>
                          <a:ea typeface="산돌고딕 M" pitchFamily="18" charset="-127"/>
                        </a:rPr>
                        <a:t>성능 이벤트 제목</a:t>
                      </a:r>
                      <a:endParaRPr lang="ko-KR" altLang="en-US" sz="1000" b="0" dirty="0">
                        <a:latin typeface="산돌고딕 M" pitchFamily="18" charset="-127"/>
                        <a:ea typeface="산돌고딕 M" pitchFamily="18" charset="-127"/>
                      </a:endParaRPr>
                    </a:p>
                  </a:txBody>
                  <a:tcPr marL="72000" marR="72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7" name="그룹 6"/>
          <p:cNvGrpSpPr/>
          <p:nvPr/>
        </p:nvGrpSpPr>
        <p:grpSpPr>
          <a:xfrm>
            <a:off x="619454" y="2525554"/>
            <a:ext cx="5390674" cy="3494246"/>
            <a:chOff x="619454" y="2312670"/>
            <a:chExt cx="5390674" cy="3494246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9454" y="2312670"/>
              <a:ext cx="5390674" cy="34942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모서리가 둥근 직사각형 5"/>
            <p:cNvSpPr/>
            <p:nvPr/>
          </p:nvSpPr>
          <p:spPr>
            <a:xfrm>
              <a:off x="619455" y="3733800"/>
              <a:ext cx="1514145" cy="1066800"/>
            </a:xfrm>
            <a:prstGeom prst="roundRect">
              <a:avLst/>
            </a:prstGeom>
            <a:solidFill>
              <a:schemeClr val="tx2">
                <a:lumMod val="60000"/>
                <a:lumOff val="40000"/>
                <a:alpha val="4000"/>
              </a:schemeClr>
            </a:solidFill>
            <a:ln w="31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ea typeface="산돌고딕 M" pitchFamily="18" charset="-127"/>
              </a:endParaRPr>
            </a:p>
          </p:txBody>
        </p:sp>
      </p:grpSp>
      <p:sp>
        <p:nvSpPr>
          <p:cNvPr id="16" name="십각형 15"/>
          <p:cNvSpPr/>
          <p:nvPr/>
        </p:nvSpPr>
        <p:spPr>
          <a:xfrm>
            <a:off x="658863" y="3603783"/>
            <a:ext cx="294945" cy="266701"/>
          </a:xfrm>
          <a:prstGeom prst="decagon">
            <a:avLst/>
          </a:prstGeom>
          <a:ln w="635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ea typeface="산돌고딕 M" pitchFamily="18" charset="-127"/>
              </a:rPr>
              <a:t>1</a:t>
            </a:r>
            <a:endParaRPr lang="ko-KR" altLang="en-US" dirty="0">
              <a:ea typeface="산돌고딕 M" pitchFamily="18" charset="-127"/>
            </a:endParaRPr>
          </a:p>
        </p:txBody>
      </p:sp>
      <p:sp>
        <p:nvSpPr>
          <p:cNvPr id="26" name="모서리가 둥근 직사각형 25"/>
          <p:cNvSpPr/>
          <p:nvPr/>
        </p:nvSpPr>
        <p:spPr>
          <a:xfrm>
            <a:off x="2133600" y="4156234"/>
            <a:ext cx="3200400" cy="1558766"/>
          </a:xfrm>
          <a:prstGeom prst="roundRect">
            <a:avLst>
              <a:gd name="adj" fmla="val 7695"/>
            </a:avLst>
          </a:prstGeom>
          <a:solidFill>
            <a:schemeClr val="bg2">
              <a:lumMod val="75000"/>
              <a:alpha val="10000"/>
            </a:schemeClr>
          </a:solidFill>
          <a:ln w="158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ea typeface="산돌고딕 M" pitchFamily="18" charset="-127"/>
            </a:endParaRPr>
          </a:p>
        </p:txBody>
      </p:sp>
      <p:sp>
        <p:nvSpPr>
          <p:cNvPr id="27" name="십각형 26"/>
          <p:cNvSpPr/>
          <p:nvPr/>
        </p:nvSpPr>
        <p:spPr>
          <a:xfrm>
            <a:off x="2135861" y="3841641"/>
            <a:ext cx="294945" cy="266701"/>
          </a:xfrm>
          <a:prstGeom prst="decagon">
            <a:avLst/>
          </a:prstGeom>
          <a:ln w="635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ea typeface="산돌고딕 M" pitchFamily="18" charset="-127"/>
              </a:rPr>
              <a:t>2</a:t>
            </a:r>
            <a:endParaRPr lang="ko-KR" altLang="en-US" dirty="0">
              <a:ea typeface="산돌고딕 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78434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9402" y="136271"/>
            <a:ext cx="9207195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altLang="ko-KR" dirty="0">
                <a:ea typeface="산돌고딕 M" pitchFamily="18" charset="-127"/>
              </a:rPr>
              <a:t>Scouter </a:t>
            </a:r>
            <a:r>
              <a:rPr lang="en-US" altLang="ko-KR" dirty="0" smtClean="0">
                <a:ea typeface="산돌고딕 M" pitchFamily="18" charset="-127"/>
              </a:rPr>
              <a:t>Client </a:t>
            </a:r>
            <a:r>
              <a:rPr lang="ko-KR" altLang="en-US" dirty="0" smtClean="0">
                <a:ea typeface="산돌고딕 M" pitchFamily="18" charset="-127"/>
              </a:rPr>
              <a:t>모니터링</a:t>
            </a:r>
            <a:endParaRPr lang="en-US" altLang="ko-KR" dirty="0">
              <a:ea typeface="산돌고딕 M" pitchFamily="18" charset="-127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63918" y="1027938"/>
            <a:ext cx="126492" cy="1600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19455" y="941196"/>
            <a:ext cx="871982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altLang="ko-KR" sz="1800" dirty="0" smtClean="0">
                <a:latin typeface="산돌고딕 M"/>
                <a:ea typeface="산돌고딕 M" pitchFamily="18" charset="-127"/>
                <a:cs typeface="산돌고딕 M"/>
              </a:rPr>
              <a:t>Scouter </a:t>
            </a:r>
            <a:r>
              <a:rPr lang="ko-KR" altLang="en-US" sz="1800" dirty="0" smtClean="0">
                <a:latin typeface="산돌고딕 M"/>
                <a:ea typeface="산돌고딕 M" pitchFamily="18" charset="-127"/>
                <a:cs typeface="산돌고딕 M"/>
              </a:rPr>
              <a:t>모니터링 항목 </a:t>
            </a:r>
            <a:r>
              <a:rPr lang="en-US" altLang="ko-KR" sz="1800" dirty="0" smtClean="0">
                <a:latin typeface="산돌고딕 M"/>
                <a:ea typeface="산돌고딕 M" pitchFamily="18" charset="-127"/>
                <a:cs typeface="산돌고딕 M"/>
              </a:rPr>
              <a:t>( </a:t>
            </a:r>
            <a:r>
              <a:rPr lang="en-US" altLang="ko-KR" sz="1800" dirty="0" err="1" smtClean="0">
                <a:latin typeface="산돌고딕 M"/>
                <a:ea typeface="산돌고딕 M" pitchFamily="18" charset="-127"/>
                <a:cs typeface="산돌고딕 M"/>
              </a:rPr>
              <a:t>JBoss</a:t>
            </a:r>
            <a:r>
              <a:rPr lang="en-US" altLang="ko-KR" sz="1800" dirty="0" smtClean="0">
                <a:latin typeface="산돌고딕 M"/>
                <a:ea typeface="산돌고딕 M" pitchFamily="18" charset="-127"/>
                <a:cs typeface="산돌고딕 M"/>
              </a:rPr>
              <a:t> )</a:t>
            </a:r>
            <a:endParaRPr sz="1800" dirty="0">
              <a:latin typeface="산돌고딕 M"/>
              <a:cs typeface="산돌고딕 M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150495" algn="ctr">
              <a:lnSpc>
                <a:spcPts val="894"/>
              </a:lnSpc>
            </a:pPr>
            <a:fld id="{81D60167-4931-47E6-BA6A-407CBD079E47}" type="slidenum">
              <a:rPr dirty="0"/>
              <a:t>41</a:t>
            </a:fld>
            <a:endParaRPr dirty="0"/>
          </a:p>
          <a:p>
            <a:pPr marL="12700">
              <a:lnSpc>
                <a:spcPts val="900"/>
              </a:lnSpc>
            </a:pPr>
            <a:r>
              <a:rPr sz="800" b="1" dirty="0">
                <a:solidFill>
                  <a:srgbClr val="FF0000"/>
                </a:solidFill>
                <a:latin typeface="Calibri"/>
                <a:cs typeface="Calibri"/>
              </a:rPr>
              <a:t>- Internal Use </a:t>
            </a:r>
            <a:r>
              <a:rPr sz="800" b="1" spc="-5" dirty="0">
                <a:solidFill>
                  <a:srgbClr val="FF0000"/>
                </a:solidFill>
                <a:latin typeface="Calibri"/>
                <a:cs typeface="Calibri"/>
              </a:rPr>
              <a:t>Only</a:t>
            </a:r>
            <a:r>
              <a:rPr sz="800" b="1" spc="-1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800" b="1" dirty="0">
                <a:solidFill>
                  <a:srgbClr val="FF0000"/>
                </a:solidFill>
                <a:latin typeface="Calibri"/>
                <a:cs typeface="Calibri"/>
              </a:rPr>
              <a:t>-</a:t>
            </a:r>
            <a:endParaRPr sz="800" dirty="0">
              <a:latin typeface="Calibri"/>
              <a:cs typeface="Calibri"/>
            </a:endParaRPr>
          </a:p>
        </p:txBody>
      </p:sp>
      <p:sp>
        <p:nvSpPr>
          <p:cNvPr id="14" name="object 4"/>
          <p:cNvSpPr txBox="1"/>
          <p:nvPr/>
        </p:nvSpPr>
        <p:spPr>
          <a:xfrm>
            <a:off x="619454" y="1447800"/>
            <a:ext cx="8998089" cy="12311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altLang="ko-KR" dirty="0" smtClean="0">
                <a:latin typeface="산돌고딕 M" pitchFamily="18" charset="-127"/>
                <a:ea typeface="산돌고딕 M" pitchFamily="18" charset="-127"/>
                <a:cs typeface="산돌고딕 M"/>
              </a:rPr>
              <a:t>4. Active Service EQ</a:t>
            </a:r>
            <a:r>
              <a:rPr lang="en-US" altLang="ko-KR" sz="1800" dirty="0" smtClean="0">
                <a:latin typeface="산돌고딕 M"/>
                <a:ea typeface="산돌고딕 M" pitchFamily="18" charset="-127"/>
                <a:cs typeface="산돌고딕 M"/>
              </a:rPr>
              <a:t/>
            </a:r>
            <a:br>
              <a:rPr lang="en-US" altLang="ko-KR" sz="1800" dirty="0" smtClean="0">
                <a:latin typeface="산돌고딕 M"/>
                <a:ea typeface="산돌고딕 M" pitchFamily="18" charset="-127"/>
                <a:cs typeface="산돌고딕 M"/>
              </a:rPr>
            </a:br>
            <a:endParaRPr lang="en-US" altLang="ko-KR" sz="500" dirty="0" smtClean="0">
              <a:latin typeface="산돌고딕 M"/>
              <a:ea typeface="산돌고딕 M" pitchFamily="18" charset="-127"/>
              <a:cs typeface="산돌고딕 M"/>
            </a:endParaRPr>
          </a:p>
          <a:p>
            <a:pPr marL="446405" indent="-342900">
              <a:spcBef>
                <a:spcPts val="600"/>
              </a:spcBef>
              <a:buAutoNum type="circleNumDbPlain"/>
              <a:tabLst>
                <a:tab pos="446405" algn="l"/>
              </a:tabLst>
            </a:pPr>
            <a:r>
              <a:rPr lang="ko-KR" altLang="en-US" sz="1400" dirty="0" smtClean="0">
                <a:latin typeface="산돌고딕 M" pitchFamily="18" charset="-127"/>
                <a:ea typeface="산돌고딕 M" pitchFamily="18" charset="-127"/>
                <a:cs typeface="바탕"/>
              </a:rPr>
              <a:t>모니터링 상태에서 실시간 동시 서비스 요청건수를 표시합니다</a:t>
            </a:r>
            <a:r>
              <a:rPr lang="en-US" altLang="ko-KR" sz="1400" dirty="0" smtClean="0">
                <a:latin typeface="산돌고딕 M" pitchFamily="18" charset="-127"/>
                <a:ea typeface="산돌고딕 M" pitchFamily="18" charset="-127"/>
                <a:cs typeface="바탕"/>
              </a:rPr>
              <a:t>. </a:t>
            </a:r>
          </a:p>
          <a:p>
            <a:pPr marL="446405" indent="-342900">
              <a:spcBef>
                <a:spcPts val="600"/>
              </a:spcBef>
              <a:buAutoNum type="circleNumDbPlain"/>
              <a:tabLst>
                <a:tab pos="446405" algn="l"/>
              </a:tabLst>
            </a:pPr>
            <a:r>
              <a:rPr lang="ko-KR" altLang="en-US" sz="1400" dirty="0" smtClean="0">
                <a:latin typeface="산돌고딕 M" pitchFamily="18" charset="-127"/>
                <a:ea typeface="산돌고딕 M" pitchFamily="18" charset="-127"/>
                <a:cs typeface="바탕"/>
              </a:rPr>
              <a:t>더블 </a:t>
            </a:r>
            <a:r>
              <a:rPr lang="ko-KR" altLang="en-US" sz="1400" dirty="0" err="1" smtClean="0">
                <a:latin typeface="산돌고딕 M" pitchFamily="18" charset="-127"/>
                <a:ea typeface="산돌고딕 M" pitchFamily="18" charset="-127"/>
                <a:cs typeface="바탕"/>
              </a:rPr>
              <a:t>클릭시</a:t>
            </a:r>
            <a:r>
              <a:rPr lang="ko-KR" altLang="en-US" sz="1400" dirty="0" smtClean="0">
                <a:latin typeface="산돌고딕 M" pitchFamily="18" charset="-127"/>
                <a:ea typeface="산돌고딕 M" pitchFamily="18" charset="-127"/>
                <a:cs typeface="바탕"/>
              </a:rPr>
              <a:t> </a:t>
            </a:r>
            <a:r>
              <a:rPr lang="en-US" altLang="ko-KR" sz="1400" dirty="0" smtClean="0">
                <a:latin typeface="산돌고딕 M" pitchFamily="18" charset="-127"/>
                <a:ea typeface="산돌고딕 M" pitchFamily="18" charset="-127"/>
                <a:cs typeface="바탕"/>
              </a:rPr>
              <a:t>Active Service </a:t>
            </a:r>
            <a:r>
              <a:rPr lang="ko-KR" altLang="en-US" sz="1400" dirty="0" smtClean="0">
                <a:latin typeface="산돌고딕 M" pitchFamily="18" charset="-127"/>
                <a:ea typeface="산돌고딕 M" pitchFamily="18" charset="-127"/>
                <a:cs typeface="바탕"/>
              </a:rPr>
              <a:t>관련 상세 리스트 확인</a:t>
            </a:r>
            <a:r>
              <a:rPr lang="en-US" altLang="ko-KR" sz="1400" dirty="0" smtClean="0">
                <a:latin typeface="산돌고딕 M" pitchFamily="18" charset="-127"/>
                <a:ea typeface="산돌고딕 M" pitchFamily="18" charset="-127"/>
                <a:cs typeface="바탕"/>
              </a:rPr>
              <a:t>.</a:t>
            </a:r>
            <a:r>
              <a:rPr lang="ko-KR" altLang="en-US" sz="1400" dirty="0" smtClean="0">
                <a:latin typeface="산돌고딕 M" pitchFamily="18" charset="-127"/>
                <a:ea typeface="산돌고딕 M" pitchFamily="18" charset="-127"/>
                <a:cs typeface="바탕"/>
              </a:rPr>
              <a:t> </a:t>
            </a:r>
            <a:r>
              <a:rPr lang="en-US" altLang="ko-KR" sz="1400" dirty="0" smtClean="0">
                <a:latin typeface="산돌고딕 M" pitchFamily="18" charset="-127"/>
                <a:ea typeface="산돌고딕 M" pitchFamily="18" charset="-127"/>
                <a:cs typeface="바탕"/>
              </a:rPr>
              <a:t> ( </a:t>
            </a:r>
            <a:r>
              <a:rPr lang="ko-KR" altLang="en-US" sz="1400" dirty="0" smtClean="0">
                <a:latin typeface="산돌고딕 M" pitchFamily="18" charset="-127"/>
                <a:ea typeface="산돌고딕 M" pitchFamily="18" charset="-127"/>
                <a:cs typeface="바탕"/>
              </a:rPr>
              <a:t>호출 </a:t>
            </a:r>
            <a:r>
              <a:rPr lang="ko-KR" altLang="en-US" sz="1400" dirty="0" err="1" smtClean="0">
                <a:latin typeface="산돌고딕 M" pitchFamily="18" charset="-127"/>
                <a:ea typeface="산돌고딕 M" pitchFamily="18" charset="-127"/>
                <a:cs typeface="바탕"/>
              </a:rPr>
              <a:t>서비스명</a:t>
            </a:r>
            <a:r>
              <a:rPr lang="en-US" altLang="ko-KR" sz="1400" dirty="0" smtClean="0">
                <a:latin typeface="산돌고딕 M" pitchFamily="18" charset="-127"/>
                <a:ea typeface="산돌고딕 M" pitchFamily="18" charset="-127"/>
                <a:cs typeface="바탕"/>
              </a:rPr>
              <a:t>, </a:t>
            </a:r>
            <a:r>
              <a:rPr lang="ko-KR" altLang="en-US" sz="1400" dirty="0" smtClean="0">
                <a:latin typeface="산돌고딕 M" pitchFamily="18" charset="-127"/>
                <a:ea typeface="산돌고딕 M" pitchFamily="18" charset="-127"/>
                <a:cs typeface="바탕"/>
              </a:rPr>
              <a:t>실행시간</a:t>
            </a:r>
            <a:r>
              <a:rPr lang="en-US" altLang="ko-KR" sz="1400" dirty="0" smtClean="0">
                <a:latin typeface="산돌고딕 M" pitchFamily="18" charset="-127"/>
                <a:ea typeface="산돌고딕 M" pitchFamily="18" charset="-127"/>
                <a:cs typeface="바탕"/>
              </a:rPr>
              <a:t>, </a:t>
            </a:r>
            <a:r>
              <a:rPr lang="en-US" altLang="ko-KR" sz="1400" dirty="0" err="1" smtClean="0">
                <a:latin typeface="산돌고딕 M" pitchFamily="18" charset="-127"/>
                <a:ea typeface="산돌고딕 M" pitchFamily="18" charset="-127"/>
                <a:cs typeface="바탕"/>
              </a:rPr>
              <a:t>cpu</a:t>
            </a:r>
            <a:r>
              <a:rPr lang="en-US" altLang="ko-KR" sz="1400" dirty="0" smtClean="0">
                <a:latin typeface="산돌고딕 M" pitchFamily="18" charset="-127"/>
                <a:ea typeface="산돌고딕 M" pitchFamily="18" charset="-127"/>
                <a:cs typeface="바탕"/>
              </a:rPr>
              <a:t> </a:t>
            </a:r>
            <a:r>
              <a:rPr lang="ko-KR" altLang="en-US" sz="1400" dirty="0" smtClean="0">
                <a:latin typeface="산돌고딕 M" pitchFamily="18" charset="-127"/>
                <a:ea typeface="산돌고딕 M" pitchFamily="18" charset="-127"/>
                <a:cs typeface="바탕"/>
              </a:rPr>
              <a:t>사용량</a:t>
            </a:r>
            <a:r>
              <a:rPr lang="en-US" altLang="ko-KR" sz="1400" dirty="0" smtClean="0">
                <a:latin typeface="산돌고딕 M" pitchFamily="18" charset="-127"/>
                <a:ea typeface="산돌고딕 M" pitchFamily="18" charset="-127"/>
                <a:cs typeface="바탕"/>
              </a:rPr>
              <a:t>, </a:t>
            </a:r>
            <a:r>
              <a:rPr lang="ko-KR" altLang="en-US" sz="1400" dirty="0" smtClean="0">
                <a:latin typeface="산돌고딕 M" pitchFamily="18" charset="-127"/>
                <a:ea typeface="산돌고딕 M" pitchFamily="18" charset="-127"/>
                <a:cs typeface="바탕"/>
              </a:rPr>
              <a:t>접근 </a:t>
            </a:r>
            <a:r>
              <a:rPr lang="en-US" altLang="ko-KR" sz="1400" dirty="0" smtClean="0">
                <a:latin typeface="산돌고딕 M" pitchFamily="18" charset="-127"/>
                <a:ea typeface="산돌고딕 M" pitchFamily="18" charset="-127"/>
                <a:cs typeface="바탕"/>
              </a:rPr>
              <a:t>IP </a:t>
            </a:r>
            <a:r>
              <a:rPr lang="ko-KR" altLang="en-US" sz="1400" dirty="0" smtClean="0">
                <a:latin typeface="산돌고딕 M" pitchFamily="18" charset="-127"/>
                <a:ea typeface="산돌고딕 M" pitchFamily="18" charset="-127"/>
                <a:cs typeface="바탕"/>
              </a:rPr>
              <a:t>등</a:t>
            </a:r>
            <a:r>
              <a:rPr lang="en-US" altLang="ko-KR" sz="1400" dirty="0">
                <a:latin typeface="산돌고딕 M" pitchFamily="18" charset="-127"/>
                <a:ea typeface="산돌고딕 M" pitchFamily="18" charset="-127"/>
                <a:cs typeface="바탕"/>
              </a:rPr>
              <a:t> </a:t>
            </a:r>
            <a:r>
              <a:rPr lang="en-US" altLang="ko-KR" sz="1400" dirty="0" smtClean="0">
                <a:latin typeface="산돌고딕 M" pitchFamily="18" charset="-127"/>
                <a:ea typeface="산돌고딕 M" pitchFamily="18" charset="-127"/>
                <a:cs typeface="바탕"/>
              </a:rPr>
              <a:t>)</a:t>
            </a:r>
          </a:p>
          <a:p>
            <a:pPr marL="446405" indent="-342900">
              <a:spcBef>
                <a:spcPts val="600"/>
              </a:spcBef>
              <a:buAutoNum type="circleNumDbPlain"/>
              <a:tabLst>
                <a:tab pos="446405" algn="l"/>
              </a:tabLst>
            </a:pPr>
            <a:endParaRPr lang="en-US" altLang="ko-KR" sz="1400" dirty="0">
              <a:latin typeface="산돌고딕 M" pitchFamily="18" charset="-127"/>
              <a:ea typeface="산돌고딕 M" pitchFamily="18" charset="-127"/>
              <a:cs typeface="바탕"/>
            </a:endParaRPr>
          </a:p>
        </p:txBody>
      </p:sp>
      <p:grpSp>
        <p:nvGrpSpPr>
          <p:cNvPr id="5" name="그룹 4"/>
          <p:cNvGrpSpPr/>
          <p:nvPr/>
        </p:nvGrpSpPr>
        <p:grpSpPr>
          <a:xfrm>
            <a:off x="619455" y="2503170"/>
            <a:ext cx="6202204" cy="3669030"/>
            <a:chOff x="619455" y="2312670"/>
            <a:chExt cx="6202204" cy="3669030"/>
          </a:xfrm>
        </p:grpSpPr>
        <p:pic>
          <p:nvPicPr>
            <p:cNvPr id="16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9455" y="2312670"/>
              <a:ext cx="6202204" cy="36690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7" name="모서리가 둥근 직사각형 16"/>
            <p:cNvSpPr/>
            <p:nvPr/>
          </p:nvSpPr>
          <p:spPr>
            <a:xfrm>
              <a:off x="619455" y="4267200"/>
              <a:ext cx="1895145" cy="762000"/>
            </a:xfrm>
            <a:prstGeom prst="roundRect">
              <a:avLst/>
            </a:prstGeom>
            <a:solidFill>
              <a:schemeClr val="bg2">
                <a:lumMod val="75000"/>
                <a:alpha val="10000"/>
              </a:schemeClr>
            </a:solidFill>
            <a:ln w="1587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ea typeface="산돌고딕 M" pitchFamily="18" charset="-127"/>
              </a:endParaRPr>
            </a:p>
          </p:txBody>
        </p:sp>
      </p:grp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457700"/>
            <a:ext cx="5330952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모서리가 둥근 직사각형 18"/>
          <p:cNvSpPr/>
          <p:nvPr/>
        </p:nvSpPr>
        <p:spPr>
          <a:xfrm>
            <a:off x="2971800" y="4457700"/>
            <a:ext cx="5330952" cy="1714500"/>
          </a:xfrm>
          <a:prstGeom prst="roundRect">
            <a:avLst>
              <a:gd name="adj" fmla="val 7695"/>
            </a:avLst>
          </a:prstGeom>
          <a:solidFill>
            <a:schemeClr val="bg2">
              <a:lumMod val="75000"/>
              <a:alpha val="10000"/>
            </a:schemeClr>
          </a:solidFill>
          <a:ln w="158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ea typeface="산돌고딕 M" pitchFamily="18" charset="-127"/>
            </a:endParaRPr>
          </a:p>
        </p:txBody>
      </p:sp>
      <p:sp>
        <p:nvSpPr>
          <p:cNvPr id="18" name="십각형 17"/>
          <p:cNvSpPr/>
          <p:nvPr/>
        </p:nvSpPr>
        <p:spPr>
          <a:xfrm>
            <a:off x="658863" y="4148984"/>
            <a:ext cx="294945" cy="266701"/>
          </a:xfrm>
          <a:prstGeom prst="decagon">
            <a:avLst/>
          </a:prstGeom>
          <a:ln w="635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ea typeface="산돌고딕 M" pitchFamily="18" charset="-127"/>
              </a:rPr>
              <a:t>1</a:t>
            </a:r>
            <a:endParaRPr lang="ko-KR" altLang="en-US" dirty="0">
              <a:ea typeface="산돌고딕 M" pitchFamily="18" charset="-127"/>
            </a:endParaRPr>
          </a:p>
        </p:txBody>
      </p:sp>
      <p:sp>
        <p:nvSpPr>
          <p:cNvPr id="22" name="십각형 21"/>
          <p:cNvSpPr/>
          <p:nvPr/>
        </p:nvSpPr>
        <p:spPr>
          <a:xfrm>
            <a:off x="2971800" y="4152899"/>
            <a:ext cx="294945" cy="266701"/>
          </a:xfrm>
          <a:prstGeom prst="decagon">
            <a:avLst/>
          </a:prstGeom>
          <a:ln w="635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ea typeface="산돌고딕 M" pitchFamily="18" charset="-127"/>
              </a:rPr>
              <a:t>2</a:t>
            </a:r>
            <a:endParaRPr lang="ko-KR" altLang="en-US" dirty="0">
              <a:ea typeface="산돌고딕 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20520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9402" y="136271"/>
            <a:ext cx="9207195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altLang="ko-KR" dirty="0">
                <a:ea typeface="산돌고딕 M" pitchFamily="18" charset="-127"/>
              </a:rPr>
              <a:t>Scouter </a:t>
            </a:r>
            <a:r>
              <a:rPr lang="en-US" altLang="ko-KR" dirty="0" smtClean="0">
                <a:ea typeface="산돌고딕 M" pitchFamily="18" charset="-127"/>
              </a:rPr>
              <a:t>Client </a:t>
            </a:r>
            <a:r>
              <a:rPr lang="ko-KR" altLang="en-US" dirty="0" smtClean="0">
                <a:ea typeface="산돌고딕 M" pitchFamily="18" charset="-127"/>
              </a:rPr>
              <a:t>모니터링</a:t>
            </a:r>
            <a:endParaRPr lang="en-US" altLang="ko-KR" dirty="0">
              <a:ea typeface="산돌고딕 M" pitchFamily="18" charset="-127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63918" y="1027938"/>
            <a:ext cx="126492" cy="1600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19455" y="941196"/>
            <a:ext cx="871982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altLang="ko-KR" sz="1800" dirty="0" smtClean="0">
                <a:latin typeface="산돌고딕 M"/>
                <a:ea typeface="산돌고딕 M" pitchFamily="18" charset="-127"/>
                <a:cs typeface="산돌고딕 M"/>
              </a:rPr>
              <a:t>Scouter </a:t>
            </a:r>
            <a:r>
              <a:rPr lang="ko-KR" altLang="en-US" sz="1800" dirty="0" smtClean="0">
                <a:latin typeface="산돌고딕 M"/>
                <a:ea typeface="산돌고딕 M" pitchFamily="18" charset="-127"/>
                <a:cs typeface="산돌고딕 M"/>
              </a:rPr>
              <a:t>모니터링 항목 </a:t>
            </a:r>
            <a:r>
              <a:rPr lang="en-US" altLang="ko-KR" sz="1800" dirty="0" smtClean="0">
                <a:latin typeface="산돌고딕 M"/>
                <a:ea typeface="산돌고딕 M" pitchFamily="18" charset="-127"/>
                <a:cs typeface="산돌고딕 M"/>
              </a:rPr>
              <a:t>( </a:t>
            </a:r>
            <a:r>
              <a:rPr lang="en-US" altLang="ko-KR" sz="1800" dirty="0" err="1" smtClean="0">
                <a:latin typeface="산돌고딕 M"/>
                <a:ea typeface="산돌고딕 M" pitchFamily="18" charset="-127"/>
                <a:cs typeface="산돌고딕 M"/>
              </a:rPr>
              <a:t>JBoss</a:t>
            </a:r>
            <a:r>
              <a:rPr lang="en-US" altLang="ko-KR" sz="1800" dirty="0" smtClean="0">
                <a:latin typeface="산돌고딕 M"/>
                <a:ea typeface="산돌고딕 M" pitchFamily="18" charset="-127"/>
                <a:cs typeface="산돌고딕 M"/>
              </a:rPr>
              <a:t> )</a:t>
            </a:r>
            <a:endParaRPr sz="1800" dirty="0">
              <a:latin typeface="산돌고딕 M"/>
              <a:cs typeface="산돌고딕 M"/>
            </a:endParaRPr>
          </a:p>
        </p:txBody>
      </p:sp>
      <p:sp>
        <p:nvSpPr>
          <p:cNvPr id="14" name="object 4"/>
          <p:cNvSpPr txBox="1"/>
          <p:nvPr/>
        </p:nvSpPr>
        <p:spPr>
          <a:xfrm>
            <a:off x="619454" y="1447800"/>
            <a:ext cx="8998089" cy="784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altLang="ko-KR" dirty="0" smtClean="0">
                <a:latin typeface="산돌고딕 M" pitchFamily="18" charset="-127"/>
                <a:ea typeface="산돌고딕 M" pitchFamily="18" charset="-127"/>
                <a:cs typeface="산돌고딕 M"/>
              </a:rPr>
              <a:t>5. X-Log</a:t>
            </a:r>
            <a:r>
              <a:rPr lang="en-US" altLang="ko-KR" sz="1800" dirty="0" smtClean="0">
                <a:latin typeface="산돌고딕 M"/>
                <a:ea typeface="산돌고딕 M" pitchFamily="18" charset="-127"/>
                <a:cs typeface="산돌고딕 M"/>
              </a:rPr>
              <a:t/>
            </a:r>
            <a:br>
              <a:rPr lang="en-US" altLang="ko-KR" sz="1800" dirty="0" smtClean="0">
                <a:latin typeface="산돌고딕 M"/>
                <a:ea typeface="산돌고딕 M" pitchFamily="18" charset="-127"/>
                <a:cs typeface="산돌고딕 M"/>
              </a:rPr>
            </a:br>
            <a:endParaRPr lang="en-US" altLang="ko-KR" sz="500" dirty="0" smtClean="0">
              <a:latin typeface="산돌고딕 M"/>
              <a:ea typeface="산돌고딕 M" pitchFamily="18" charset="-127"/>
              <a:cs typeface="산돌고딕 M"/>
            </a:endParaRPr>
          </a:p>
          <a:p>
            <a:pPr marL="103505">
              <a:tabLst>
                <a:tab pos="446405" algn="l"/>
              </a:tabLst>
            </a:pPr>
            <a:r>
              <a:rPr lang="ko-KR" altLang="en-US" sz="1400" dirty="0">
                <a:ea typeface="산돌고딕 M" pitchFamily="18" charset="-127"/>
              </a:rPr>
              <a:t>하나의 트랜잭션</a:t>
            </a:r>
            <a:r>
              <a:rPr lang="en-US" altLang="ko-KR" sz="1400" dirty="0">
                <a:ea typeface="산돌고딕 M" pitchFamily="18" charset="-127"/>
              </a:rPr>
              <a:t>(</a:t>
            </a:r>
            <a:r>
              <a:rPr lang="ko-KR" altLang="en-US" sz="1400" dirty="0">
                <a:ea typeface="산돌고딕 M" pitchFamily="18" charset="-127"/>
              </a:rPr>
              <a:t>서비스 수행</a:t>
            </a:r>
            <a:r>
              <a:rPr lang="en-US" altLang="ko-KR" sz="1400" dirty="0">
                <a:ea typeface="산돌고딕 M" pitchFamily="18" charset="-127"/>
              </a:rPr>
              <a:t>)</a:t>
            </a:r>
            <a:r>
              <a:rPr lang="ko-KR" altLang="en-US" sz="1400" dirty="0">
                <a:ea typeface="산돌고딕 M" pitchFamily="18" charset="-127"/>
              </a:rPr>
              <a:t>을 하나의 점으로 표현하는 차트이다</a:t>
            </a:r>
            <a:r>
              <a:rPr lang="en-US" altLang="ko-KR" sz="1400" dirty="0">
                <a:ea typeface="산돌고딕 M" pitchFamily="18" charset="-127"/>
              </a:rPr>
              <a:t>. </a:t>
            </a:r>
            <a:r>
              <a:rPr lang="en-US" altLang="ko-KR" sz="1400" dirty="0" smtClean="0">
                <a:ea typeface="산돌고딕 M" pitchFamily="18" charset="-127"/>
              </a:rPr>
              <a:t> </a:t>
            </a:r>
          </a:p>
          <a:p>
            <a:pPr marL="103505">
              <a:tabLst>
                <a:tab pos="446405" algn="l"/>
              </a:tabLst>
            </a:pPr>
            <a:r>
              <a:rPr lang="ko-KR" altLang="en-US" sz="1400" dirty="0" smtClean="0">
                <a:ea typeface="산돌고딕 M" pitchFamily="18" charset="-127"/>
              </a:rPr>
              <a:t>세로축은 응답시간으로 가로축은 종료시간으로 출력한다</a:t>
            </a:r>
            <a:r>
              <a:rPr lang="en-US" altLang="ko-KR" sz="1400" dirty="0" smtClean="0">
                <a:ea typeface="산돌고딕 M" pitchFamily="18" charset="-127"/>
              </a:rPr>
              <a:t>. </a:t>
            </a:r>
            <a:endParaRPr lang="en-US" altLang="ko-KR" sz="1400" dirty="0">
              <a:latin typeface="산돌고딕 M" pitchFamily="18" charset="-127"/>
              <a:ea typeface="산돌고딕 M" pitchFamily="18" charset="-127"/>
              <a:cs typeface="바탕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454" y="2385774"/>
            <a:ext cx="5596890" cy="4067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object 12"/>
          <p:cNvSpPr txBox="1">
            <a:spLocks noGrp="1"/>
          </p:cNvSpPr>
          <p:nvPr>
            <p:ph type="sldNum" sz="quarter" idx="7"/>
          </p:nvPr>
        </p:nvSpPr>
        <p:spPr>
          <a:xfrm>
            <a:off x="4600702" y="6604431"/>
            <a:ext cx="864870" cy="2463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150495" algn="ctr">
              <a:lnSpc>
                <a:spcPts val="894"/>
              </a:lnSpc>
            </a:pPr>
            <a:fld id="{81D60167-4931-47E6-BA6A-407CBD079E47}" type="slidenum">
              <a:rPr dirty="0"/>
              <a:t>42</a:t>
            </a:fld>
            <a:endParaRPr dirty="0"/>
          </a:p>
          <a:p>
            <a:pPr marL="12700">
              <a:lnSpc>
                <a:spcPts val="900"/>
              </a:lnSpc>
            </a:pPr>
            <a:r>
              <a:rPr sz="800" b="1" dirty="0">
                <a:solidFill>
                  <a:srgbClr val="FF0000"/>
                </a:solidFill>
                <a:latin typeface="Calibri"/>
                <a:cs typeface="Calibri"/>
              </a:rPr>
              <a:t>- Internal Use </a:t>
            </a:r>
            <a:r>
              <a:rPr sz="800" b="1" spc="-5" dirty="0">
                <a:solidFill>
                  <a:srgbClr val="FF0000"/>
                </a:solidFill>
                <a:latin typeface="Calibri"/>
                <a:cs typeface="Calibri"/>
              </a:rPr>
              <a:t>Only</a:t>
            </a:r>
            <a:r>
              <a:rPr sz="800" b="1" spc="-1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800" b="1" dirty="0">
                <a:solidFill>
                  <a:srgbClr val="FF0000"/>
                </a:solidFill>
                <a:latin typeface="Calibri"/>
                <a:cs typeface="Calibri"/>
              </a:rPr>
              <a:t>-</a:t>
            </a:r>
            <a:endParaRPr sz="800" dirty="0">
              <a:latin typeface="Calibri"/>
              <a:cs typeface="Calibri"/>
            </a:endParaRPr>
          </a:p>
        </p:txBody>
      </p:sp>
      <p:sp>
        <p:nvSpPr>
          <p:cNvPr id="20" name="모서리가 둥근 직사각형 19"/>
          <p:cNvSpPr/>
          <p:nvPr/>
        </p:nvSpPr>
        <p:spPr>
          <a:xfrm>
            <a:off x="3581400" y="4953000"/>
            <a:ext cx="1895145" cy="762000"/>
          </a:xfrm>
          <a:prstGeom prst="roundRect">
            <a:avLst/>
          </a:prstGeom>
          <a:solidFill>
            <a:schemeClr val="bg2">
              <a:lumMod val="75000"/>
              <a:alpha val="10000"/>
            </a:schemeClr>
          </a:solidFill>
          <a:ln w="15875">
            <a:solidFill>
              <a:schemeClr val="accent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ea typeface="산돌고딕 M" pitchFamily="18" charset="-127"/>
            </a:endParaRPr>
          </a:p>
        </p:txBody>
      </p:sp>
      <p:sp>
        <p:nvSpPr>
          <p:cNvPr id="24" name="십각형 23"/>
          <p:cNvSpPr/>
          <p:nvPr/>
        </p:nvSpPr>
        <p:spPr>
          <a:xfrm>
            <a:off x="4532869" y="4686299"/>
            <a:ext cx="294945" cy="266701"/>
          </a:xfrm>
          <a:prstGeom prst="decagon">
            <a:avLst/>
          </a:prstGeom>
          <a:ln w="635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ea typeface="산돌고딕 M" pitchFamily="18" charset="-127"/>
              </a:rPr>
              <a:t>1</a:t>
            </a:r>
            <a:endParaRPr lang="ko-KR" altLang="en-US" dirty="0">
              <a:ea typeface="산돌고딕 M" pitchFamily="18" charset="-127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877844"/>
            <a:ext cx="3795713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2654" y="4267200"/>
            <a:ext cx="3808059" cy="1993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십각형 25"/>
          <p:cNvSpPr/>
          <p:nvPr/>
        </p:nvSpPr>
        <p:spPr>
          <a:xfrm>
            <a:off x="6268602" y="2593942"/>
            <a:ext cx="294945" cy="266701"/>
          </a:xfrm>
          <a:prstGeom prst="decagon">
            <a:avLst/>
          </a:prstGeom>
          <a:ln w="635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ea typeface="산돌고딕 M" pitchFamily="18" charset="-127"/>
              </a:rPr>
              <a:t>2</a:t>
            </a:r>
            <a:endParaRPr lang="ko-KR" altLang="en-US" dirty="0">
              <a:ea typeface="산돌고딕 M" pitchFamily="18" charset="-127"/>
            </a:endParaRPr>
          </a:p>
        </p:txBody>
      </p:sp>
      <p:sp>
        <p:nvSpPr>
          <p:cNvPr id="27" name="십각형 26"/>
          <p:cNvSpPr/>
          <p:nvPr/>
        </p:nvSpPr>
        <p:spPr>
          <a:xfrm>
            <a:off x="7924800" y="4438648"/>
            <a:ext cx="294945" cy="266701"/>
          </a:xfrm>
          <a:prstGeom prst="decagon">
            <a:avLst/>
          </a:prstGeom>
          <a:ln w="635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ea typeface="산돌고딕 M" pitchFamily="18" charset="-127"/>
              </a:rPr>
              <a:t>3</a:t>
            </a:r>
            <a:endParaRPr lang="ko-KR" altLang="en-US" dirty="0">
              <a:ea typeface="산돌고딕 M" pitchFamily="18" charset="-127"/>
            </a:endParaRPr>
          </a:p>
        </p:txBody>
      </p:sp>
      <p:sp>
        <p:nvSpPr>
          <p:cNvPr id="16" name="object 4"/>
          <p:cNvSpPr txBox="1"/>
          <p:nvPr/>
        </p:nvSpPr>
        <p:spPr>
          <a:xfrm>
            <a:off x="6563547" y="1752600"/>
            <a:ext cx="2961453" cy="11045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32105" indent="-228600">
              <a:lnSpc>
                <a:spcPts val="1100"/>
              </a:lnSpc>
              <a:spcBef>
                <a:spcPts val="960"/>
              </a:spcBef>
              <a:buFont typeface="+mj-ea"/>
              <a:buAutoNum type="circleNumDbPlain"/>
              <a:tabLst>
                <a:tab pos="446405" algn="l"/>
              </a:tabLst>
            </a:pPr>
            <a:r>
              <a:rPr lang="ko-KR" altLang="en-US" sz="1000" dirty="0" smtClean="0">
                <a:latin typeface="산돌고딕 M" pitchFamily="18" charset="-127"/>
                <a:ea typeface="산돌고딕 M" pitchFamily="18" charset="-127"/>
              </a:rPr>
              <a:t>화면에서 </a:t>
            </a:r>
            <a:r>
              <a:rPr lang="ko-KR" altLang="en-US" sz="1000" dirty="0" err="1">
                <a:latin typeface="산돌고딕 M" pitchFamily="18" charset="-127"/>
                <a:ea typeface="산돌고딕 M" pitchFamily="18" charset="-127"/>
              </a:rPr>
              <a:t>처럼</a:t>
            </a:r>
            <a:r>
              <a:rPr lang="ko-KR" altLang="en-US" sz="1000" dirty="0">
                <a:latin typeface="산돌고딕 M" pitchFamily="18" charset="-127"/>
                <a:ea typeface="산돌고딕 M" pitchFamily="18" charset="-127"/>
              </a:rPr>
              <a:t> 왼쪽마우스 버튼을 이용하여 </a:t>
            </a:r>
            <a:r>
              <a:rPr lang="ko-KR" altLang="en-US" sz="1000" dirty="0" err="1">
                <a:latin typeface="산돌고딕 M" pitchFamily="18" charset="-127"/>
                <a:ea typeface="산돌고딕 M" pitchFamily="18" charset="-127"/>
              </a:rPr>
              <a:t>드레그하면</a:t>
            </a:r>
            <a:r>
              <a:rPr lang="ko-KR" altLang="en-US" sz="1000" dirty="0">
                <a:latin typeface="산돌고딕 M" pitchFamily="18" charset="-127"/>
                <a:ea typeface="산돌고딕 M" pitchFamily="18" charset="-127"/>
              </a:rPr>
              <a:t> 일부 점들을 선별하여 선택할 수 있다</a:t>
            </a:r>
            <a:r>
              <a:rPr lang="en-US" altLang="ko-KR" sz="1000" dirty="0">
                <a:latin typeface="산돌고딕 M" pitchFamily="18" charset="-127"/>
                <a:ea typeface="산돌고딕 M" pitchFamily="18" charset="-127"/>
              </a:rPr>
              <a:t>. </a:t>
            </a:r>
            <a:endParaRPr lang="en-US" altLang="ko-KR" sz="1000" dirty="0" smtClean="0">
              <a:latin typeface="산돌고딕 M" pitchFamily="18" charset="-127"/>
              <a:ea typeface="산돌고딕 M" pitchFamily="18" charset="-127"/>
            </a:endParaRPr>
          </a:p>
          <a:p>
            <a:pPr marL="332105" indent="-228600">
              <a:lnSpc>
                <a:spcPts val="1100"/>
              </a:lnSpc>
              <a:spcBef>
                <a:spcPts val="960"/>
              </a:spcBef>
              <a:buFont typeface="+mj-ea"/>
              <a:buAutoNum type="circleNumDbPlain"/>
              <a:tabLst>
                <a:tab pos="446405" algn="l"/>
              </a:tabLst>
            </a:pPr>
            <a:r>
              <a:rPr lang="ko-KR" altLang="en-US" sz="1000" dirty="0" smtClean="0">
                <a:latin typeface="산돌고딕 M" pitchFamily="18" charset="-127"/>
                <a:ea typeface="산돌고딕 M" pitchFamily="18" charset="-127"/>
              </a:rPr>
              <a:t>이렇게 </a:t>
            </a:r>
            <a:r>
              <a:rPr lang="ko-KR" altLang="en-US" sz="1000" dirty="0">
                <a:latin typeface="산돌고딕 M" pitchFamily="18" charset="-127"/>
                <a:ea typeface="산돌고딕 M" pitchFamily="18" charset="-127"/>
              </a:rPr>
              <a:t>선택된 트랜잭션들은 </a:t>
            </a:r>
            <a:r>
              <a:rPr lang="ko-KR" altLang="en-US" sz="1000" dirty="0" smtClean="0">
                <a:latin typeface="산돌고딕 M" pitchFamily="18" charset="-127"/>
                <a:ea typeface="산돌고딕 M" pitchFamily="18" charset="-127"/>
              </a:rPr>
              <a:t>아래 화면처럼 </a:t>
            </a:r>
            <a:r>
              <a:rPr lang="ko-KR" altLang="en-US" sz="1000" dirty="0">
                <a:latin typeface="산돌고딕 M" pitchFamily="18" charset="-127"/>
                <a:ea typeface="산돌고딕 M" pitchFamily="18" charset="-127"/>
              </a:rPr>
              <a:t>리스트로 나타난다</a:t>
            </a:r>
            <a:r>
              <a:rPr lang="en-US" altLang="ko-KR" sz="1000" dirty="0">
                <a:latin typeface="산돌고딕 M" pitchFamily="18" charset="-127"/>
                <a:ea typeface="산돌고딕 M" pitchFamily="18" charset="-127"/>
              </a:rPr>
              <a:t>. </a:t>
            </a:r>
            <a:endParaRPr lang="en-US" altLang="ko-KR" sz="1000" dirty="0" smtClean="0">
              <a:latin typeface="산돌고딕 M" pitchFamily="18" charset="-127"/>
              <a:ea typeface="산돌고딕 M" pitchFamily="18" charset="-127"/>
            </a:endParaRPr>
          </a:p>
          <a:p>
            <a:pPr marL="332105" indent="-228600">
              <a:lnSpc>
                <a:spcPts val="1100"/>
              </a:lnSpc>
              <a:spcBef>
                <a:spcPts val="960"/>
              </a:spcBef>
              <a:buFont typeface="+mj-ea"/>
              <a:buAutoNum type="circleNumDbPlain"/>
              <a:tabLst>
                <a:tab pos="446405" algn="l"/>
              </a:tabLst>
            </a:pPr>
            <a:r>
              <a:rPr lang="ko-KR" altLang="en-US" sz="1000" dirty="0" smtClean="0">
                <a:latin typeface="산돌고딕 M" pitchFamily="18" charset="-127"/>
                <a:ea typeface="산돌고딕 M" pitchFamily="18" charset="-127"/>
              </a:rPr>
              <a:t>리스트에서 </a:t>
            </a:r>
            <a:r>
              <a:rPr lang="ko-KR" altLang="en-US" sz="1000" dirty="0">
                <a:latin typeface="산돌고딕 M" pitchFamily="18" charset="-127"/>
                <a:ea typeface="산돌고딕 M" pitchFamily="18" charset="-127"/>
              </a:rPr>
              <a:t>하나를 선택하면 해당 트랜잭션에 대한 상세 정보를 볼 수 있다</a:t>
            </a:r>
            <a:r>
              <a:rPr lang="en-US" altLang="ko-KR" sz="1000" dirty="0">
                <a:latin typeface="산돌고딕 M" pitchFamily="18" charset="-127"/>
                <a:ea typeface="산돌고딕 M" pitchFamily="18" charset="-127"/>
              </a:rPr>
              <a:t>. </a:t>
            </a:r>
            <a:endParaRPr lang="en-US" altLang="ko-KR" sz="1000" dirty="0">
              <a:latin typeface="산돌고딕 M" pitchFamily="18" charset="-127"/>
              <a:ea typeface="산돌고딕 M" pitchFamily="18" charset="-127"/>
              <a:cs typeface="바탕"/>
            </a:endParaRPr>
          </a:p>
        </p:txBody>
      </p:sp>
      <p:sp>
        <p:nvSpPr>
          <p:cNvPr id="17" name="모서리가 둥근 직사각형 16"/>
          <p:cNvSpPr/>
          <p:nvPr/>
        </p:nvSpPr>
        <p:spPr>
          <a:xfrm>
            <a:off x="5702653" y="2863787"/>
            <a:ext cx="3808059" cy="1327213"/>
          </a:xfrm>
          <a:prstGeom prst="roundRect">
            <a:avLst>
              <a:gd name="adj" fmla="val 7433"/>
            </a:avLst>
          </a:prstGeom>
          <a:solidFill>
            <a:schemeClr val="tx2">
              <a:lumMod val="60000"/>
              <a:lumOff val="40000"/>
              <a:alpha val="4000"/>
            </a:schemeClr>
          </a:solidFill>
          <a:ln w="31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ea typeface="산돌고딕 M" pitchFamily="18" charset="-127"/>
            </a:endParaRPr>
          </a:p>
        </p:txBody>
      </p:sp>
      <p:sp>
        <p:nvSpPr>
          <p:cNvPr id="18" name="모서리가 둥근 직사각형 17"/>
          <p:cNvSpPr/>
          <p:nvPr/>
        </p:nvSpPr>
        <p:spPr>
          <a:xfrm>
            <a:off x="5702654" y="4289393"/>
            <a:ext cx="3808059" cy="1970851"/>
          </a:xfrm>
          <a:prstGeom prst="roundRect">
            <a:avLst>
              <a:gd name="adj" fmla="val 7433"/>
            </a:avLst>
          </a:prstGeom>
          <a:solidFill>
            <a:schemeClr val="tx2">
              <a:lumMod val="60000"/>
              <a:lumOff val="40000"/>
              <a:alpha val="4000"/>
            </a:schemeClr>
          </a:solidFill>
          <a:ln w="31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ea typeface="산돌고딕 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13123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그룹 4"/>
          <p:cNvGrpSpPr/>
          <p:nvPr/>
        </p:nvGrpSpPr>
        <p:grpSpPr>
          <a:xfrm>
            <a:off x="619454" y="2385774"/>
            <a:ext cx="5596890" cy="4067651"/>
            <a:chOff x="619454" y="2385774"/>
            <a:chExt cx="5596890" cy="4067651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9454" y="2385774"/>
              <a:ext cx="5596890" cy="40676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151" name="Picture 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40988" y="4363375"/>
              <a:ext cx="138111" cy="3190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347" y="3016187"/>
            <a:ext cx="3052928" cy="140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9402" y="136271"/>
            <a:ext cx="9207195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altLang="ko-KR" dirty="0">
                <a:ea typeface="산돌고딕 M" pitchFamily="18" charset="-127"/>
              </a:rPr>
              <a:t>Scouter </a:t>
            </a:r>
            <a:r>
              <a:rPr lang="en-US" altLang="ko-KR" dirty="0" smtClean="0">
                <a:ea typeface="산돌고딕 M" pitchFamily="18" charset="-127"/>
              </a:rPr>
              <a:t>Client </a:t>
            </a:r>
            <a:r>
              <a:rPr lang="ko-KR" altLang="en-US" dirty="0" smtClean="0">
                <a:ea typeface="산돌고딕 M" pitchFamily="18" charset="-127"/>
              </a:rPr>
              <a:t>모니터링</a:t>
            </a:r>
            <a:endParaRPr lang="en-US" altLang="ko-KR" dirty="0">
              <a:ea typeface="산돌고딕 M" pitchFamily="18" charset="-127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63918" y="1027938"/>
            <a:ext cx="126492" cy="16002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19455" y="941196"/>
            <a:ext cx="871982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altLang="ko-KR" sz="1800" dirty="0" smtClean="0">
                <a:latin typeface="산돌고딕 M"/>
                <a:ea typeface="산돌고딕 M" pitchFamily="18" charset="-127"/>
                <a:cs typeface="산돌고딕 M"/>
              </a:rPr>
              <a:t>Scouter </a:t>
            </a:r>
            <a:r>
              <a:rPr lang="ko-KR" altLang="en-US" sz="1800" dirty="0" smtClean="0">
                <a:latin typeface="산돌고딕 M"/>
                <a:ea typeface="산돌고딕 M" pitchFamily="18" charset="-127"/>
                <a:cs typeface="산돌고딕 M"/>
              </a:rPr>
              <a:t>모니터링 항목 </a:t>
            </a:r>
            <a:r>
              <a:rPr lang="en-US" altLang="ko-KR" sz="1800" dirty="0" smtClean="0">
                <a:latin typeface="산돌고딕 M"/>
                <a:ea typeface="산돌고딕 M" pitchFamily="18" charset="-127"/>
                <a:cs typeface="산돌고딕 M"/>
              </a:rPr>
              <a:t>( </a:t>
            </a:r>
            <a:r>
              <a:rPr lang="en-US" altLang="ko-KR" sz="1800" dirty="0" err="1" smtClean="0">
                <a:latin typeface="산돌고딕 M"/>
                <a:ea typeface="산돌고딕 M" pitchFamily="18" charset="-127"/>
                <a:cs typeface="산돌고딕 M"/>
              </a:rPr>
              <a:t>JBoss</a:t>
            </a:r>
            <a:r>
              <a:rPr lang="en-US" altLang="ko-KR" sz="1800" dirty="0" smtClean="0">
                <a:latin typeface="산돌고딕 M"/>
                <a:ea typeface="산돌고딕 M" pitchFamily="18" charset="-127"/>
                <a:cs typeface="산돌고딕 M"/>
              </a:rPr>
              <a:t> )</a:t>
            </a:r>
            <a:endParaRPr sz="1800" dirty="0">
              <a:latin typeface="산돌고딕 M"/>
              <a:cs typeface="산돌고딕 M"/>
            </a:endParaRPr>
          </a:p>
        </p:txBody>
      </p:sp>
      <p:sp>
        <p:nvSpPr>
          <p:cNvPr id="14" name="object 4"/>
          <p:cNvSpPr txBox="1"/>
          <p:nvPr/>
        </p:nvSpPr>
        <p:spPr>
          <a:xfrm>
            <a:off x="619454" y="1447800"/>
            <a:ext cx="8998089" cy="784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altLang="ko-KR" dirty="0" smtClean="0">
                <a:latin typeface="산돌고딕 M" pitchFamily="18" charset="-127"/>
                <a:ea typeface="산돌고딕 M" pitchFamily="18" charset="-127"/>
                <a:cs typeface="산돌고딕 M"/>
              </a:rPr>
              <a:t>5. X-log (</a:t>
            </a:r>
            <a:r>
              <a:rPr lang="ko-KR" altLang="en-US" dirty="0" smtClean="0">
                <a:latin typeface="산돌고딕 M" pitchFamily="18" charset="-127"/>
                <a:ea typeface="산돌고딕 M" pitchFamily="18" charset="-127"/>
                <a:cs typeface="산돌고딕 M"/>
              </a:rPr>
              <a:t>계속</a:t>
            </a:r>
            <a:r>
              <a:rPr lang="en-US" altLang="ko-KR" dirty="0" smtClean="0">
                <a:latin typeface="산돌고딕 M" pitchFamily="18" charset="-127"/>
                <a:ea typeface="산돌고딕 M" pitchFamily="18" charset="-127"/>
                <a:cs typeface="산돌고딕 M"/>
              </a:rPr>
              <a:t>)</a:t>
            </a:r>
            <a:r>
              <a:rPr lang="en-US" altLang="ko-KR" sz="1800" dirty="0" smtClean="0">
                <a:latin typeface="산돌고딕 M"/>
                <a:ea typeface="산돌고딕 M" pitchFamily="18" charset="-127"/>
                <a:cs typeface="산돌고딕 M"/>
              </a:rPr>
              <a:t/>
            </a:r>
            <a:br>
              <a:rPr lang="en-US" altLang="ko-KR" sz="1800" dirty="0" smtClean="0">
                <a:latin typeface="산돌고딕 M"/>
                <a:ea typeface="산돌고딕 M" pitchFamily="18" charset="-127"/>
                <a:cs typeface="산돌고딕 M"/>
              </a:rPr>
            </a:br>
            <a:endParaRPr lang="en-US" altLang="ko-KR" sz="500" dirty="0" smtClean="0">
              <a:latin typeface="산돌고딕 M"/>
              <a:ea typeface="산돌고딕 M" pitchFamily="18" charset="-127"/>
              <a:cs typeface="산돌고딕 M"/>
            </a:endParaRPr>
          </a:p>
          <a:p>
            <a:pPr marL="103505">
              <a:tabLst>
                <a:tab pos="446405" algn="l"/>
              </a:tabLst>
            </a:pPr>
            <a:r>
              <a:rPr lang="en-US" altLang="ko-KR" sz="1400" dirty="0" err="1" smtClean="0">
                <a:ea typeface="산돌고딕 M" pitchFamily="18" charset="-127"/>
              </a:rPr>
              <a:t>Xlog</a:t>
            </a:r>
            <a:r>
              <a:rPr lang="en-US" altLang="ko-KR" sz="1400" dirty="0" smtClean="0">
                <a:ea typeface="산돌고딕 M" pitchFamily="18" charset="-127"/>
              </a:rPr>
              <a:t> </a:t>
            </a:r>
            <a:r>
              <a:rPr lang="ko-KR" altLang="en-US" sz="1400" dirty="0" smtClean="0">
                <a:ea typeface="산돌고딕 M" pitchFamily="18" charset="-127"/>
              </a:rPr>
              <a:t>화면에서 마우스 오른쪽 버튼을 누르게 되면 몇 가지 추가 확인</a:t>
            </a:r>
            <a:endParaRPr lang="en-US" altLang="ko-KR" sz="1400" dirty="0" smtClean="0">
              <a:ea typeface="산돌고딕 M" pitchFamily="18" charset="-127"/>
            </a:endParaRPr>
          </a:p>
          <a:p>
            <a:pPr marL="103505">
              <a:tabLst>
                <a:tab pos="446405" algn="l"/>
              </a:tabLst>
            </a:pPr>
            <a:r>
              <a:rPr lang="ko-KR" altLang="en-US" sz="1400" dirty="0" smtClean="0">
                <a:ea typeface="산돌고딕 M" pitchFamily="18" charset="-127"/>
              </a:rPr>
              <a:t>항목을 확인 할 수 있다</a:t>
            </a:r>
            <a:r>
              <a:rPr lang="en-US" altLang="ko-KR" sz="1400" dirty="0" smtClean="0">
                <a:ea typeface="산돌고딕 M" pitchFamily="18" charset="-127"/>
              </a:rPr>
              <a:t>.</a:t>
            </a:r>
            <a:endParaRPr lang="en-US" altLang="ko-KR" sz="1400" dirty="0">
              <a:latin typeface="산돌고딕 M" pitchFamily="18" charset="-127"/>
              <a:ea typeface="산돌고딕 M" pitchFamily="18" charset="-127"/>
              <a:cs typeface="바탕"/>
            </a:endParaRPr>
          </a:p>
        </p:txBody>
      </p:sp>
      <p:sp>
        <p:nvSpPr>
          <p:cNvPr id="15" name="object 12"/>
          <p:cNvSpPr txBox="1">
            <a:spLocks noGrp="1"/>
          </p:cNvSpPr>
          <p:nvPr>
            <p:ph type="sldNum" sz="quarter" idx="7"/>
          </p:nvPr>
        </p:nvSpPr>
        <p:spPr>
          <a:xfrm>
            <a:off x="4600702" y="6604431"/>
            <a:ext cx="864870" cy="2463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150495" algn="ctr">
              <a:lnSpc>
                <a:spcPts val="894"/>
              </a:lnSpc>
            </a:pPr>
            <a:fld id="{81D60167-4931-47E6-BA6A-407CBD079E47}" type="slidenum">
              <a:rPr dirty="0"/>
              <a:t>43</a:t>
            </a:fld>
            <a:endParaRPr dirty="0"/>
          </a:p>
          <a:p>
            <a:pPr marL="12700">
              <a:lnSpc>
                <a:spcPts val="900"/>
              </a:lnSpc>
            </a:pPr>
            <a:r>
              <a:rPr sz="800" b="1" dirty="0">
                <a:solidFill>
                  <a:srgbClr val="FF0000"/>
                </a:solidFill>
                <a:latin typeface="Calibri"/>
                <a:cs typeface="Calibri"/>
              </a:rPr>
              <a:t>- Internal Use </a:t>
            </a:r>
            <a:r>
              <a:rPr sz="800" b="1" spc="-5" dirty="0">
                <a:solidFill>
                  <a:srgbClr val="FF0000"/>
                </a:solidFill>
                <a:latin typeface="Calibri"/>
                <a:cs typeface="Calibri"/>
              </a:rPr>
              <a:t>Only</a:t>
            </a:r>
            <a:r>
              <a:rPr sz="800" b="1" spc="-1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800" b="1" dirty="0">
                <a:solidFill>
                  <a:srgbClr val="FF0000"/>
                </a:solidFill>
                <a:latin typeface="Calibri"/>
                <a:cs typeface="Calibri"/>
              </a:rPr>
              <a:t>-</a:t>
            </a:r>
            <a:endParaRPr sz="800" dirty="0">
              <a:latin typeface="Calibri"/>
              <a:cs typeface="Calibri"/>
            </a:endParaRPr>
          </a:p>
        </p:txBody>
      </p:sp>
      <p:sp>
        <p:nvSpPr>
          <p:cNvPr id="20" name="모서리가 둥근 직사각형 19"/>
          <p:cNvSpPr/>
          <p:nvPr/>
        </p:nvSpPr>
        <p:spPr>
          <a:xfrm>
            <a:off x="3290419" y="3200400"/>
            <a:ext cx="1967381" cy="858810"/>
          </a:xfrm>
          <a:prstGeom prst="roundRect">
            <a:avLst/>
          </a:prstGeom>
          <a:solidFill>
            <a:schemeClr val="bg2">
              <a:lumMod val="75000"/>
              <a:alpha val="10000"/>
            </a:schemeClr>
          </a:solidFill>
          <a:ln w="15875">
            <a:solidFill>
              <a:schemeClr val="accent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ea typeface="산돌고딕 M" pitchFamily="18" charset="-127"/>
            </a:endParaRPr>
          </a:p>
        </p:txBody>
      </p:sp>
      <p:sp>
        <p:nvSpPr>
          <p:cNvPr id="24" name="십각형 23"/>
          <p:cNvSpPr/>
          <p:nvPr/>
        </p:nvSpPr>
        <p:spPr>
          <a:xfrm>
            <a:off x="5257800" y="3067049"/>
            <a:ext cx="294945" cy="266701"/>
          </a:xfrm>
          <a:prstGeom prst="decagon">
            <a:avLst/>
          </a:prstGeom>
          <a:ln w="635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ea typeface="산돌고딕 M" pitchFamily="18" charset="-127"/>
              </a:rPr>
              <a:t>1</a:t>
            </a:r>
            <a:endParaRPr lang="ko-KR" altLang="en-US" dirty="0">
              <a:ea typeface="산돌고딕 M" pitchFamily="18" charset="-127"/>
            </a:endParaRPr>
          </a:p>
        </p:txBody>
      </p:sp>
      <p:sp>
        <p:nvSpPr>
          <p:cNvPr id="26" name="십각형 25"/>
          <p:cNvSpPr/>
          <p:nvPr/>
        </p:nvSpPr>
        <p:spPr>
          <a:xfrm>
            <a:off x="6268602" y="2746342"/>
            <a:ext cx="294945" cy="266701"/>
          </a:xfrm>
          <a:prstGeom prst="decagon">
            <a:avLst/>
          </a:prstGeom>
          <a:ln w="635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ea typeface="산돌고딕 M" pitchFamily="18" charset="-127"/>
              </a:rPr>
              <a:t>2</a:t>
            </a:r>
            <a:endParaRPr lang="ko-KR" altLang="en-US" dirty="0">
              <a:ea typeface="산돌고딕 M" pitchFamily="18" charset="-127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297210"/>
            <a:ext cx="1981200" cy="700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모서리가 둥근 직사각형 16"/>
          <p:cNvSpPr/>
          <p:nvPr/>
        </p:nvSpPr>
        <p:spPr>
          <a:xfrm>
            <a:off x="6268601" y="3016187"/>
            <a:ext cx="3070674" cy="1403413"/>
          </a:xfrm>
          <a:prstGeom prst="roundRect">
            <a:avLst>
              <a:gd name="adj" fmla="val 3874"/>
            </a:avLst>
          </a:prstGeom>
          <a:solidFill>
            <a:schemeClr val="tx2">
              <a:lumMod val="60000"/>
              <a:lumOff val="40000"/>
              <a:alpha val="4000"/>
            </a:schemeClr>
          </a:solidFill>
          <a:ln w="31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ea typeface="산돌고딕 M" pitchFamily="18" charset="-127"/>
            </a:endParaRPr>
          </a:p>
        </p:txBody>
      </p:sp>
      <p:sp>
        <p:nvSpPr>
          <p:cNvPr id="22" name="십각형 21"/>
          <p:cNvSpPr/>
          <p:nvPr/>
        </p:nvSpPr>
        <p:spPr>
          <a:xfrm>
            <a:off x="6248401" y="4495800"/>
            <a:ext cx="294945" cy="246726"/>
          </a:xfrm>
          <a:prstGeom prst="decagon">
            <a:avLst/>
          </a:prstGeom>
          <a:ln w="635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ea typeface="산돌고딕 M" pitchFamily="18" charset="-127"/>
              </a:rPr>
              <a:t>3</a:t>
            </a:r>
            <a:endParaRPr lang="ko-KR" altLang="en-US" dirty="0">
              <a:ea typeface="산돌고딕 M" pitchFamily="18" charset="-127"/>
            </a:endParaRPr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1" y="4800599"/>
            <a:ext cx="1844819" cy="1654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모서리가 둥근 직사각형 22"/>
          <p:cNvSpPr/>
          <p:nvPr/>
        </p:nvSpPr>
        <p:spPr>
          <a:xfrm>
            <a:off x="6248399" y="4800599"/>
            <a:ext cx="1844821" cy="1652826"/>
          </a:xfrm>
          <a:prstGeom prst="roundRect">
            <a:avLst>
              <a:gd name="adj" fmla="val 3874"/>
            </a:avLst>
          </a:prstGeom>
          <a:solidFill>
            <a:schemeClr val="tx2">
              <a:lumMod val="60000"/>
              <a:lumOff val="40000"/>
              <a:alpha val="4000"/>
            </a:schemeClr>
          </a:solidFill>
          <a:ln w="31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ea typeface="산돌고딕 M" pitchFamily="18" charset="-127"/>
            </a:endParaRPr>
          </a:p>
        </p:txBody>
      </p:sp>
      <p:sp>
        <p:nvSpPr>
          <p:cNvPr id="29" name="object 4"/>
          <p:cNvSpPr txBox="1"/>
          <p:nvPr/>
        </p:nvSpPr>
        <p:spPr>
          <a:xfrm>
            <a:off x="6652565" y="1754855"/>
            <a:ext cx="2881313" cy="11746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32105" indent="-228600">
              <a:lnSpc>
                <a:spcPts val="1200"/>
              </a:lnSpc>
              <a:spcBef>
                <a:spcPts val="960"/>
              </a:spcBef>
              <a:buFont typeface="+mj-ea"/>
              <a:buAutoNum type="circleNumDbPlain"/>
              <a:tabLst>
                <a:tab pos="446405" algn="l"/>
              </a:tabLst>
            </a:pPr>
            <a:r>
              <a:rPr lang="en-US" altLang="ko-KR" sz="1000" dirty="0" smtClean="0">
                <a:latin typeface="산돌고딕 M" pitchFamily="18" charset="-127"/>
                <a:ea typeface="산돌고딕 M" pitchFamily="18" charset="-127"/>
              </a:rPr>
              <a:t>Filter </a:t>
            </a:r>
            <a:r>
              <a:rPr lang="ko-KR" altLang="en-US" sz="1000" dirty="0" smtClean="0">
                <a:latin typeface="산돌고딕 M" pitchFamily="18" charset="-127"/>
                <a:ea typeface="산돌고딕 M" pitchFamily="18" charset="-127"/>
              </a:rPr>
              <a:t>항목은 특정 시점의 </a:t>
            </a:r>
            <a:r>
              <a:rPr lang="en-US" altLang="ko-KR" sz="1000" dirty="0" smtClean="0">
                <a:latin typeface="산돌고딕 M" pitchFamily="18" charset="-127"/>
                <a:ea typeface="산돌고딕 M" pitchFamily="18" charset="-127"/>
              </a:rPr>
              <a:t>SQL  &amp; API Call &amp; Error </a:t>
            </a:r>
            <a:r>
              <a:rPr lang="ko-KR" altLang="en-US" sz="1000" dirty="0" smtClean="0">
                <a:latin typeface="산돌고딕 M" pitchFamily="18" charset="-127"/>
                <a:ea typeface="산돌고딕 M" pitchFamily="18" charset="-127"/>
              </a:rPr>
              <a:t>항목만을 일부 점으로 선별하여 확인 할 </a:t>
            </a:r>
            <a:r>
              <a:rPr lang="ko-KR" altLang="en-US" sz="1000" dirty="0">
                <a:latin typeface="산돌고딕 M" pitchFamily="18" charset="-127"/>
                <a:ea typeface="산돌고딕 M" pitchFamily="18" charset="-127"/>
              </a:rPr>
              <a:t>수 있다</a:t>
            </a:r>
            <a:r>
              <a:rPr lang="en-US" altLang="ko-KR" sz="1000" dirty="0">
                <a:latin typeface="산돌고딕 M" pitchFamily="18" charset="-127"/>
                <a:ea typeface="산돌고딕 M" pitchFamily="18" charset="-127"/>
              </a:rPr>
              <a:t>. </a:t>
            </a:r>
            <a:endParaRPr lang="en-US" altLang="ko-KR" sz="1000" dirty="0" smtClean="0">
              <a:latin typeface="산돌고딕 M" pitchFamily="18" charset="-127"/>
              <a:ea typeface="산돌고딕 M" pitchFamily="18" charset="-127"/>
            </a:endParaRPr>
          </a:p>
          <a:p>
            <a:pPr marL="332105" indent="-228600">
              <a:lnSpc>
                <a:spcPts val="1200"/>
              </a:lnSpc>
              <a:spcBef>
                <a:spcPts val="960"/>
              </a:spcBef>
              <a:buFont typeface="+mj-ea"/>
              <a:buAutoNum type="circleNumDbPlain"/>
              <a:tabLst>
                <a:tab pos="446405" algn="l"/>
              </a:tabLst>
            </a:pPr>
            <a:r>
              <a:rPr lang="ko-KR" altLang="en-US" sz="1000" dirty="0" smtClean="0">
                <a:latin typeface="산돌고딕 M" pitchFamily="18" charset="-127"/>
                <a:ea typeface="산돌고딕 M" pitchFamily="18" charset="-127"/>
              </a:rPr>
              <a:t>이렇게 </a:t>
            </a:r>
            <a:r>
              <a:rPr lang="ko-KR" altLang="en-US" sz="1000" dirty="0">
                <a:latin typeface="산돌고딕 M" pitchFamily="18" charset="-127"/>
                <a:ea typeface="산돌고딕 M" pitchFamily="18" charset="-127"/>
              </a:rPr>
              <a:t>선택된 트랜잭션들은 </a:t>
            </a:r>
            <a:r>
              <a:rPr lang="ko-KR" altLang="en-US" sz="1000" dirty="0" smtClean="0">
                <a:latin typeface="산돌고딕 M" pitchFamily="18" charset="-127"/>
                <a:ea typeface="산돌고딕 M" pitchFamily="18" charset="-127"/>
              </a:rPr>
              <a:t>해당 </a:t>
            </a:r>
            <a:r>
              <a:rPr lang="en-US" altLang="ko-KR" sz="1000" dirty="0" smtClean="0">
                <a:latin typeface="산돌고딕 M" pitchFamily="18" charset="-127"/>
                <a:ea typeface="산돌고딕 M" pitchFamily="18" charset="-127"/>
              </a:rPr>
              <a:t>API </a:t>
            </a:r>
            <a:r>
              <a:rPr lang="ko-KR" altLang="en-US" sz="1000" dirty="0" smtClean="0">
                <a:latin typeface="산돌고딕 M" pitchFamily="18" charset="-127"/>
                <a:ea typeface="산돌고딕 M" pitchFamily="18" charset="-127"/>
              </a:rPr>
              <a:t>별로 </a:t>
            </a:r>
            <a:r>
              <a:rPr lang="en-US" altLang="ko-KR" sz="1000" dirty="0" smtClean="0">
                <a:latin typeface="산돌고딕 M" pitchFamily="18" charset="-127"/>
                <a:ea typeface="산돌고딕 M" pitchFamily="18" charset="-127"/>
              </a:rPr>
              <a:t>x-view </a:t>
            </a:r>
            <a:r>
              <a:rPr lang="ko-KR" altLang="en-US" sz="1000" dirty="0" smtClean="0">
                <a:latin typeface="산돌고딕 M" pitchFamily="18" charset="-127"/>
                <a:ea typeface="산돌고딕 M" pitchFamily="18" charset="-127"/>
              </a:rPr>
              <a:t>가 보여진다</a:t>
            </a:r>
            <a:r>
              <a:rPr lang="en-US" altLang="ko-KR" sz="1000" dirty="0" smtClean="0">
                <a:latin typeface="산돌고딕 M" pitchFamily="18" charset="-127"/>
                <a:ea typeface="산돌고딕 M" pitchFamily="18" charset="-127"/>
              </a:rPr>
              <a:t>.</a:t>
            </a:r>
          </a:p>
          <a:p>
            <a:pPr marL="332105" indent="-228600">
              <a:lnSpc>
                <a:spcPts val="1200"/>
              </a:lnSpc>
              <a:spcBef>
                <a:spcPts val="960"/>
              </a:spcBef>
              <a:buFont typeface="+mj-ea"/>
              <a:buAutoNum type="circleNumDbPlain"/>
              <a:tabLst>
                <a:tab pos="446405" algn="l"/>
              </a:tabLst>
            </a:pPr>
            <a:r>
              <a:rPr lang="en-US" altLang="ko-KR" sz="1000" dirty="0" smtClean="0">
                <a:latin typeface="산돌고딕 M" pitchFamily="18" charset="-127"/>
                <a:ea typeface="산돌고딕 M" pitchFamily="18" charset="-127"/>
              </a:rPr>
              <a:t>Open Filter Dialog </a:t>
            </a:r>
            <a:r>
              <a:rPr lang="ko-KR" altLang="en-US" sz="1000" dirty="0" smtClean="0">
                <a:latin typeface="산돌고딕 M" pitchFamily="18" charset="-127"/>
                <a:ea typeface="산돌고딕 M" pitchFamily="18" charset="-127"/>
              </a:rPr>
              <a:t>를 선택하게 되면 </a:t>
            </a:r>
            <a:r>
              <a:rPr lang="en-US" altLang="ko-KR" sz="1000" dirty="0" smtClean="0">
                <a:latin typeface="산돌고딕 M" pitchFamily="18" charset="-127"/>
                <a:ea typeface="산돌고딕 M" pitchFamily="18" charset="-127"/>
              </a:rPr>
              <a:t>Service </a:t>
            </a:r>
            <a:r>
              <a:rPr lang="ko-KR" altLang="en-US" sz="1000" dirty="0" smtClean="0">
                <a:latin typeface="산돌고딕 M" pitchFamily="18" charset="-127"/>
                <a:ea typeface="산돌고딕 M" pitchFamily="18" charset="-127"/>
              </a:rPr>
              <a:t>별</a:t>
            </a:r>
            <a:r>
              <a:rPr lang="en-US" altLang="ko-KR" sz="1000" dirty="0" smtClean="0">
                <a:latin typeface="산돌고딕 M" pitchFamily="18" charset="-127"/>
                <a:ea typeface="산돌고딕 M" pitchFamily="18" charset="-127"/>
              </a:rPr>
              <a:t>, IP</a:t>
            </a:r>
            <a:r>
              <a:rPr lang="ko-KR" altLang="en-US" sz="1000" dirty="0" smtClean="0">
                <a:latin typeface="산돌고딕 M" pitchFamily="18" charset="-127"/>
                <a:ea typeface="산돌고딕 M" pitchFamily="18" charset="-127"/>
              </a:rPr>
              <a:t>별 원하는 형태로 </a:t>
            </a:r>
            <a:r>
              <a:rPr lang="en-US" altLang="ko-KR" sz="1000" dirty="0" smtClean="0">
                <a:latin typeface="산돌고딕 M" pitchFamily="18" charset="-127"/>
                <a:ea typeface="산돌고딕 M" pitchFamily="18" charset="-127"/>
              </a:rPr>
              <a:t>request</a:t>
            </a:r>
            <a:r>
              <a:rPr lang="ko-KR" altLang="en-US" sz="1000" dirty="0" smtClean="0">
                <a:latin typeface="산돌고딕 M" pitchFamily="18" charset="-127"/>
                <a:ea typeface="산돌고딕 M" pitchFamily="18" charset="-127"/>
              </a:rPr>
              <a:t>를 검색할 수 있다</a:t>
            </a:r>
            <a:r>
              <a:rPr lang="en-US" altLang="ko-KR" sz="1000" dirty="0" smtClean="0">
                <a:latin typeface="산돌고딕 M" pitchFamily="18" charset="-127"/>
                <a:ea typeface="산돌고딕 M" pitchFamily="18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35969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8600" y="4748998"/>
            <a:ext cx="2646800" cy="1721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모서리가 둥근 직사각형 28"/>
          <p:cNvSpPr/>
          <p:nvPr/>
        </p:nvSpPr>
        <p:spPr>
          <a:xfrm>
            <a:off x="6268601" y="4740676"/>
            <a:ext cx="2646799" cy="1729579"/>
          </a:xfrm>
          <a:prstGeom prst="roundRect">
            <a:avLst>
              <a:gd name="adj" fmla="val 3874"/>
            </a:avLst>
          </a:prstGeom>
          <a:solidFill>
            <a:schemeClr val="tx2">
              <a:lumMod val="60000"/>
              <a:lumOff val="40000"/>
              <a:alpha val="4000"/>
            </a:schemeClr>
          </a:solidFill>
          <a:ln w="31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ea typeface="산돌고딕 M" pitchFamily="18" charset="-127"/>
            </a:endParaRP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8600" y="3127342"/>
            <a:ext cx="1199000" cy="1229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모서리가 둥근 직사각형 24"/>
          <p:cNvSpPr/>
          <p:nvPr/>
        </p:nvSpPr>
        <p:spPr>
          <a:xfrm>
            <a:off x="6253807" y="4059210"/>
            <a:ext cx="1213794" cy="308349"/>
          </a:xfrm>
          <a:prstGeom prst="roundRect">
            <a:avLst>
              <a:gd name="adj" fmla="val 3874"/>
            </a:avLst>
          </a:prstGeom>
          <a:solidFill>
            <a:schemeClr val="tx2">
              <a:lumMod val="60000"/>
              <a:lumOff val="40000"/>
              <a:alpha val="4000"/>
            </a:schemeClr>
          </a:solidFill>
          <a:ln w="158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ea typeface="산돌고딕 M" pitchFamily="18" charset="-127"/>
            </a:endParaRPr>
          </a:p>
        </p:txBody>
      </p:sp>
      <p:grpSp>
        <p:nvGrpSpPr>
          <p:cNvPr id="5" name="그룹 4"/>
          <p:cNvGrpSpPr/>
          <p:nvPr/>
        </p:nvGrpSpPr>
        <p:grpSpPr>
          <a:xfrm>
            <a:off x="619454" y="2385774"/>
            <a:ext cx="5596890" cy="4067651"/>
            <a:chOff x="619454" y="2385774"/>
            <a:chExt cx="5596890" cy="4067651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9454" y="2385774"/>
              <a:ext cx="5596890" cy="40676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151" name="Picture 7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40988" y="4363375"/>
              <a:ext cx="138111" cy="3190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9402" y="136271"/>
            <a:ext cx="9207195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altLang="ko-KR" dirty="0">
                <a:ea typeface="산돌고딕 M" pitchFamily="18" charset="-127"/>
              </a:rPr>
              <a:t>Scouter </a:t>
            </a:r>
            <a:r>
              <a:rPr lang="en-US" altLang="ko-KR" dirty="0" smtClean="0">
                <a:ea typeface="산돌고딕 M" pitchFamily="18" charset="-127"/>
              </a:rPr>
              <a:t>Client </a:t>
            </a:r>
            <a:r>
              <a:rPr lang="ko-KR" altLang="en-US" dirty="0" smtClean="0">
                <a:ea typeface="산돌고딕 M" pitchFamily="18" charset="-127"/>
              </a:rPr>
              <a:t>모니터링</a:t>
            </a:r>
            <a:endParaRPr lang="en-US" altLang="ko-KR" dirty="0">
              <a:ea typeface="산돌고딕 M" pitchFamily="18" charset="-127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63918" y="1027938"/>
            <a:ext cx="126492" cy="16002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19455" y="941196"/>
            <a:ext cx="871982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altLang="ko-KR" sz="1800" dirty="0" smtClean="0">
                <a:latin typeface="산돌고딕 M"/>
                <a:ea typeface="산돌고딕 M" pitchFamily="18" charset="-127"/>
                <a:cs typeface="산돌고딕 M"/>
              </a:rPr>
              <a:t>Scouter </a:t>
            </a:r>
            <a:r>
              <a:rPr lang="ko-KR" altLang="en-US" sz="1800" dirty="0" smtClean="0">
                <a:latin typeface="산돌고딕 M"/>
                <a:ea typeface="산돌고딕 M" pitchFamily="18" charset="-127"/>
                <a:cs typeface="산돌고딕 M"/>
              </a:rPr>
              <a:t>모니터링 항목 </a:t>
            </a:r>
            <a:r>
              <a:rPr lang="en-US" altLang="ko-KR" sz="1800" dirty="0" smtClean="0">
                <a:latin typeface="산돌고딕 M"/>
                <a:ea typeface="산돌고딕 M" pitchFamily="18" charset="-127"/>
                <a:cs typeface="산돌고딕 M"/>
              </a:rPr>
              <a:t>( </a:t>
            </a:r>
            <a:r>
              <a:rPr lang="en-US" altLang="ko-KR" sz="1800" dirty="0" err="1" smtClean="0">
                <a:latin typeface="산돌고딕 M"/>
                <a:ea typeface="산돌고딕 M" pitchFamily="18" charset="-127"/>
                <a:cs typeface="산돌고딕 M"/>
              </a:rPr>
              <a:t>JBoss</a:t>
            </a:r>
            <a:r>
              <a:rPr lang="en-US" altLang="ko-KR" sz="1800" dirty="0" smtClean="0">
                <a:latin typeface="산돌고딕 M"/>
                <a:ea typeface="산돌고딕 M" pitchFamily="18" charset="-127"/>
                <a:cs typeface="산돌고딕 M"/>
              </a:rPr>
              <a:t> )</a:t>
            </a:r>
            <a:endParaRPr sz="1800" dirty="0">
              <a:latin typeface="산돌고딕 M"/>
              <a:cs typeface="산돌고딕 M"/>
            </a:endParaRPr>
          </a:p>
        </p:txBody>
      </p:sp>
      <p:sp>
        <p:nvSpPr>
          <p:cNvPr id="14" name="object 4"/>
          <p:cNvSpPr txBox="1"/>
          <p:nvPr/>
        </p:nvSpPr>
        <p:spPr>
          <a:xfrm>
            <a:off x="619454" y="1447800"/>
            <a:ext cx="8998089" cy="784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altLang="ko-KR" dirty="0" smtClean="0">
                <a:latin typeface="산돌고딕 M" pitchFamily="18" charset="-127"/>
                <a:ea typeface="산돌고딕 M" pitchFamily="18" charset="-127"/>
                <a:cs typeface="산돌고딕 M"/>
              </a:rPr>
              <a:t>5. X-log (</a:t>
            </a:r>
            <a:r>
              <a:rPr lang="ko-KR" altLang="en-US" dirty="0" smtClean="0">
                <a:latin typeface="산돌고딕 M" pitchFamily="18" charset="-127"/>
                <a:ea typeface="산돌고딕 M" pitchFamily="18" charset="-127"/>
                <a:cs typeface="산돌고딕 M"/>
              </a:rPr>
              <a:t>계속</a:t>
            </a:r>
            <a:r>
              <a:rPr lang="en-US" altLang="ko-KR" dirty="0" smtClean="0">
                <a:latin typeface="산돌고딕 M" pitchFamily="18" charset="-127"/>
                <a:ea typeface="산돌고딕 M" pitchFamily="18" charset="-127"/>
                <a:cs typeface="산돌고딕 M"/>
              </a:rPr>
              <a:t>)</a:t>
            </a:r>
            <a:r>
              <a:rPr lang="en-US" altLang="ko-KR" sz="1800" dirty="0" smtClean="0">
                <a:latin typeface="산돌고딕 M"/>
                <a:ea typeface="산돌고딕 M" pitchFamily="18" charset="-127"/>
                <a:cs typeface="산돌고딕 M"/>
              </a:rPr>
              <a:t/>
            </a:r>
            <a:br>
              <a:rPr lang="en-US" altLang="ko-KR" sz="1800" dirty="0" smtClean="0">
                <a:latin typeface="산돌고딕 M"/>
                <a:ea typeface="산돌고딕 M" pitchFamily="18" charset="-127"/>
                <a:cs typeface="산돌고딕 M"/>
              </a:rPr>
            </a:br>
            <a:endParaRPr lang="en-US" altLang="ko-KR" sz="500" dirty="0" smtClean="0">
              <a:latin typeface="산돌고딕 M"/>
              <a:ea typeface="산돌고딕 M" pitchFamily="18" charset="-127"/>
              <a:cs typeface="산돌고딕 M"/>
            </a:endParaRPr>
          </a:p>
          <a:p>
            <a:pPr marL="103505">
              <a:tabLst>
                <a:tab pos="446405" algn="l"/>
              </a:tabLst>
            </a:pPr>
            <a:r>
              <a:rPr lang="en-US" altLang="ko-KR" sz="1400" dirty="0" err="1" smtClean="0">
                <a:ea typeface="산돌고딕 M" pitchFamily="18" charset="-127"/>
              </a:rPr>
              <a:t>Xlog</a:t>
            </a:r>
            <a:r>
              <a:rPr lang="en-US" altLang="ko-KR" sz="1400" dirty="0" smtClean="0">
                <a:ea typeface="산돌고딕 M" pitchFamily="18" charset="-127"/>
              </a:rPr>
              <a:t> </a:t>
            </a:r>
            <a:r>
              <a:rPr lang="ko-KR" altLang="en-US" sz="1400" dirty="0" smtClean="0">
                <a:ea typeface="산돌고딕 M" pitchFamily="18" charset="-127"/>
              </a:rPr>
              <a:t>화면에서 마우스 오른쪽 버튼을 누르게 되면 몇 가지 추가 확인</a:t>
            </a:r>
            <a:endParaRPr lang="en-US" altLang="ko-KR" sz="1400" dirty="0" smtClean="0">
              <a:ea typeface="산돌고딕 M" pitchFamily="18" charset="-127"/>
            </a:endParaRPr>
          </a:p>
          <a:p>
            <a:pPr marL="103505">
              <a:tabLst>
                <a:tab pos="446405" algn="l"/>
              </a:tabLst>
            </a:pPr>
            <a:r>
              <a:rPr lang="ko-KR" altLang="en-US" sz="1400" dirty="0" smtClean="0">
                <a:ea typeface="산돌고딕 M" pitchFamily="18" charset="-127"/>
              </a:rPr>
              <a:t>항목을 확인 할 수 있다</a:t>
            </a:r>
            <a:r>
              <a:rPr lang="en-US" altLang="ko-KR" sz="1400" dirty="0" smtClean="0">
                <a:ea typeface="산돌고딕 M" pitchFamily="18" charset="-127"/>
              </a:rPr>
              <a:t>.</a:t>
            </a:r>
            <a:endParaRPr lang="en-US" altLang="ko-KR" sz="1400" dirty="0">
              <a:latin typeface="산돌고딕 M" pitchFamily="18" charset="-127"/>
              <a:ea typeface="산돌고딕 M" pitchFamily="18" charset="-127"/>
              <a:cs typeface="바탕"/>
            </a:endParaRPr>
          </a:p>
        </p:txBody>
      </p:sp>
      <p:sp>
        <p:nvSpPr>
          <p:cNvPr id="15" name="object 12"/>
          <p:cNvSpPr txBox="1">
            <a:spLocks noGrp="1"/>
          </p:cNvSpPr>
          <p:nvPr>
            <p:ph type="sldNum" sz="quarter" idx="7"/>
          </p:nvPr>
        </p:nvSpPr>
        <p:spPr>
          <a:xfrm>
            <a:off x="4600702" y="6604431"/>
            <a:ext cx="864870" cy="2463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150495" algn="ctr">
              <a:lnSpc>
                <a:spcPts val="894"/>
              </a:lnSpc>
            </a:pPr>
            <a:fld id="{81D60167-4931-47E6-BA6A-407CBD079E47}" type="slidenum">
              <a:rPr dirty="0"/>
              <a:t>44</a:t>
            </a:fld>
            <a:endParaRPr dirty="0"/>
          </a:p>
          <a:p>
            <a:pPr marL="12700">
              <a:lnSpc>
                <a:spcPts val="900"/>
              </a:lnSpc>
            </a:pPr>
            <a:r>
              <a:rPr sz="800" b="1" dirty="0">
                <a:solidFill>
                  <a:srgbClr val="FF0000"/>
                </a:solidFill>
                <a:latin typeface="Calibri"/>
                <a:cs typeface="Calibri"/>
              </a:rPr>
              <a:t>- Internal Use </a:t>
            </a:r>
            <a:r>
              <a:rPr sz="800" b="1" spc="-5" dirty="0">
                <a:solidFill>
                  <a:srgbClr val="FF0000"/>
                </a:solidFill>
                <a:latin typeface="Calibri"/>
                <a:cs typeface="Calibri"/>
              </a:rPr>
              <a:t>Only</a:t>
            </a:r>
            <a:r>
              <a:rPr sz="800" b="1" spc="-1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800" b="1" dirty="0">
                <a:solidFill>
                  <a:srgbClr val="FF0000"/>
                </a:solidFill>
                <a:latin typeface="Calibri"/>
                <a:cs typeface="Calibri"/>
              </a:rPr>
              <a:t>-</a:t>
            </a:r>
            <a:endParaRPr sz="800" dirty="0">
              <a:latin typeface="Calibri"/>
              <a:cs typeface="Calibri"/>
            </a:endParaRPr>
          </a:p>
        </p:txBody>
      </p:sp>
      <p:sp>
        <p:nvSpPr>
          <p:cNvPr id="24" name="십각형 23"/>
          <p:cNvSpPr/>
          <p:nvPr/>
        </p:nvSpPr>
        <p:spPr>
          <a:xfrm>
            <a:off x="5257800" y="3067049"/>
            <a:ext cx="294945" cy="266701"/>
          </a:xfrm>
          <a:prstGeom prst="decagon">
            <a:avLst/>
          </a:prstGeom>
          <a:ln w="635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ea typeface="산돌고딕 M" pitchFamily="18" charset="-127"/>
              </a:rPr>
              <a:t>1</a:t>
            </a:r>
            <a:endParaRPr lang="ko-KR" altLang="en-US" dirty="0">
              <a:ea typeface="산돌고딕 M" pitchFamily="18" charset="-127"/>
            </a:endParaRPr>
          </a:p>
        </p:txBody>
      </p:sp>
      <p:sp>
        <p:nvSpPr>
          <p:cNvPr id="22" name="십각형 21"/>
          <p:cNvSpPr/>
          <p:nvPr/>
        </p:nvSpPr>
        <p:spPr>
          <a:xfrm>
            <a:off x="6248401" y="2822542"/>
            <a:ext cx="294945" cy="246726"/>
          </a:xfrm>
          <a:prstGeom prst="decagon">
            <a:avLst/>
          </a:prstGeom>
          <a:ln w="635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ea typeface="산돌고딕 M" pitchFamily="18" charset="-127"/>
              </a:rPr>
              <a:t>2</a:t>
            </a:r>
            <a:endParaRPr lang="ko-KR" altLang="en-US" dirty="0">
              <a:ea typeface="산돌고딕 M" pitchFamily="18" charset="-127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4425" y="3261125"/>
            <a:ext cx="1025127" cy="798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모서리가 둥근 직사각형 20"/>
          <p:cNvSpPr/>
          <p:nvPr/>
        </p:nvSpPr>
        <p:spPr>
          <a:xfrm>
            <a:off x="3290419" y="3200400"/>
            <a:ext cx="1967381" cy="858810"/>
          </a:xfrm>
          <a:prstGeom prst="roundRect">
            <a:avLst/>
          </a:prstGeom>
          <a:solidFill>
            <a:schemeClr val="bg2">
              <a:lumMod val="75000"/>
              <a:alpha val="10000"/>
            </a:schemeClr>
          </a:solidFill>
          <a:ln w="15875">
            <a:solidFill>
              <a:schemeClr val="accent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ea typeface="산돌고딕 M" pitchFamily="18" charset="-127"/>
            </a:endParaRPr>
          </a:p>
        </p:txBody>
      </p:sp>
      <p:sp>
        <p:nvSpPr>
          <p:cNvPr id="28" name="십각형 27"/>
          <p:cNvSpPr/>
          <p:nvPr/>
        </p:nvSpPr>
        <p:spPr>
          <a:xfrm>
            <a:off x="6268602" y="4457699"/>
            <a:ext cx="294945" cy="266701"/>
          </a:xfrm>
          <a:prstGeom prst="decagon">
            <a:avLst/>
          </a:prstGeom>
          <a:ln w="635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ea typeface="산돌고딕 M" pitchFamily="18" charset="-127"/>
              </a:rPr>
              <a:t>3</a:t>
            </a:r>
            <a:endParaRPr lang="ko-KR" altLang="en-US" dirty="0">
              <a:ea typeface="산돌고딕 M" pitchFamily="18" charset="-127"/>
            </a:endParaRPr>
          </a:p>
        </p:txBody>
      </p:sp>
      <p:sp>
        <p:nvSpPr>
          <p:cNvPr id="31" name="object 4"/>
          <p:cNvSpPr txBox="1"/>
          <p:nvPr/>
        </p:nvSpPr>
        <p:spPr>
          <a:xfrm>
            <a:off x="6647156" y="1761699"/>
            <a:ext cx="2881313" cy="11798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32105" indent="-228600">
              <a:spcBef>
                <a:spcPts val="960"/>
              </a:spcBef>
              <a:buFont typeface="+mj-ea"/>
              <a:buAutoNum type="circleNumDbPlain"/>
              <a:tabLst>
                <a:tab pos="446405" algn="l"/>
              </a:tabLst>
            </a:pPr>
            <a:r>
              <a:rPr lang="en-US" altLang="ko-KR" sz="1000" dirty="0" smtClean="0">
                <a:latin typeface="산돌고딕 M" pitchFamily="18" charset="-127"/>
                <a:ea typeface="산돌고딕 M" pitchFamily="18" charset="-127"/>
              </a:rPr>
              <a:t>Load </a:t>
            </a:r>
            <a:r>
              <a:rPr lang="ko-KR" altLang="en-US" sz="1000" dirty="0" smtClean="0">
                <a:latin typeface="산돌고딕 M" pitchFamily="18" charset="-127"/>
                <a:ea typeface="산돌고딕 M" pitchFamily="18" charset="-127"/>
              </a:rPr>
              <a:t>항목은 원하는 시점으로 이동을 하여 응답 분포도를 확인 할 수 있는 항목이다</a:t>
            </a:r>
            <a:r>
              <a:rPr lang="en-US" altLang="ko-KR" sz="1000" dirty="0" smtClean="0">
                <a:latin typeface="산돌고딕 M" pitchFamily="18" charset="-127"/>
                <a:ea typeface="산돌고딕 M" pitchFamily="18" charset="-127"/>
              </a:rPr>
              <a:t>.</a:t>
            </a:r>
          </a:p>
          <a:p>
            <a:pPr marL="332105" indent="-228600">
              <a:spcBef>
                <a:spcPts val="960"/>
              </a:spcBef>
              <a:buFont typeface="+mj-ea"/>
              <a:buAutoNum type="circleNumDbPlain"/>
              <a:tabLst>
                <a:tab pos="446405" algn="l"/>
              </a:tabLst>
            </a:pPr>
            <a:r>
              <a:rPr lang="ko-KR" altLang="en-US" sz="1000" dirty="0" smtClean="0">
                <a:latin typeface="산돌고딕 M" pitchFamily="18" charset="-127"/>
                <a:ea typeface="산돌고딕 M" pitchFamily="18" charset="-127"/>
              </a:rPr>
              <a:t>언제부터 언제까지의 응답 분포도를 확인할 지 결정한다</a:t>
            </a:r>
            <a:r>
              <a:rPr lang="en-US" altLang="ko-KR" sz="1000" dirty="0" smtClean="0">
                <a:latin typeface="산돌고딕 M" pitchFamily="18" charset="-127"/>
                <a:ea typeface="산돌고딕 M" pitchFamily="18" charset="-127"/>
              </a:rPr>
              <a:t>.</a:t>
            </a:r>
          </a:p>
          <a:p>
            <a:pPr marL="332105" indent="-228600">
              <a:spcBef>
                <a:spcPts val="960"/>
              </a:spcBef>
              <a:buFont typeface="+mj-ea"/>
              <a:buAutoNum type="circleNumDbPlain"/>
              <a:tabLst>
                <a:tab pos="446405" algn="l"/>
              </a:tabLst>
            </a:pPr>
            <a:r>
              <a:rPr lang="ko-KR" altLang="en-US" sz="1000" dirty="0" smtClean="0">
                <a:latin typeface="산돌고딕 M" pitchFamily="18" charset="-127"/>
                <a:ea typeface="산돌고딕 M" pitchFamily="18" charset="-127"/>
              </a:rPr>
              <a:t>설정된 </a:t>
            </a:r>
            <a:r>
              <a:rPr lang="ko-KR" altLang="en-US" sz="1000" dirty="0" err="1" smtClean="0">
                <a:latin typeface="산돌고딕 M" pitchFamily="18" charset="-127"/>
                <a:ea typeface="산돌고딕 M" pitchFamily="18" charset="-127"/>
              </a:rPr>
              <a:t>시간동안의</a:t>
            </a:r>
            <a:r>
              <a:rPr lang="ko-KR" altLang="en-US" sz="1000" dirty="0" smtClean="0">
                <a:latin typeface="산돌고딕 M" pitchFamily="18" charset="-127"/>
                <a:ea typeface="산돌고딕 M" pitchFamily="18" charset="-127"/>
              </a:rPr>
              <a:t> 서비스 </a:t>
            </a:r>
            <a:r>
              <a:rPr lang="en-US" altLang="ko-KR" sz="1000" dirty="0" smtClean="0">
                <a:latin typeface="산돌고딕 M" pitchFamily="18" charset="-127"/>
                <a:ea typeface="산돌고딕 M" pitchFamily="18" charset="-127"/>
              </a:rPr>
              <a:t>request </a:t>
            </a:r>
            <a:r>
              <a:rPr lang="ko-KR" altLang="en-US" sz="1000" dirty="0" smtClean="0">
                <a:latin typeface="산돌고딕 M" pitchFamily="18" charset="-127"/>
                <a:ea typeface="산돌고딕 M" pitchFamily="18" charset="-127"/>
              </a:rPr>
              <a:t>응답 분포를 확인한다</a:t>
            </a:r>
            <a:r>
              <a:rPr lang="en-US" altLang="ko-KR" sz="1000" dirty="0" smtClean="0">
                <a:latin typeface="산돌고딕 M" pitchFamily="18" charset="-127"/>
                <a:ea typeface="산돌고딕 M" pitchFamily="18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66627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9402" y="136271"/>
            <a:ext cx="9207195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altLang="ko-KR" dirty="0">
                <a:ea typeface="산돌고딕 M" pitchFamily="18" charset="-127"/>
              </a:rPr>
              <a:t>Scouter </a:t>
            </a:r>
            <a:r>
              <a:rPr lang="en-US" altLang="ko-KR" dirty="0" smtClean="0">
                <a:ea typeface="산돌고딕 M" pitchFamily="18" charset="-127"/>
              </a:rPr>
              <a:t>Client </a:t>
            </a:r>
            <a:r>
              <a:rPr lang="ko-KR" altLang="en-US" dirty="0" smtClean="0">
                <a:ea typeface="산돌고딕 M" pitchFamily="18" charset="-127"/>
              </a:rPr>
              <a:t>모니터링</a:t>
            </a:r>
            <a:endParaRPr lang="en-US" altLang="ko-KR" dirty="0">
              <a:ea typeface="산돌고딕 M" pitchFamily="18" charset="-127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63918" y="1027938"/>
            <a:ext cx="126492" cy="1600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19455" y="941196"/>
            <a:ext cx="871982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altLang="ko-KR" sz="1800" dirty="0" smtClean="0">
                <a:latin typeface="산돌고딕 M"/>
                <a:ea typeface="산돌고딕 M" pitchFamily="18" charset="-127"/>
                <a:cs typeface="산돌고딕 M"/>
              </a:rPr>
              <a:t>Scouter </a:t>
            </a:r>
            <a:r>
              <a:rPr lang="ko-KR" altLang="en-US" sz="1800" dirty="0" smtClean="0">
                <a:latin typeface="산돌고딕 M"/>
                <a:ea typeface="산돌고딕 M" pitchFamily="18" charset="-127"/>
                <a:cs typeface="산돌고딕 M"/>
              </a:rPr>
              <a:t>모니터링 항목 </a:t>
            </a:r>
            <a:r>
              <a:rPr lang="en-US" altLang="ko-KR" sz="1800" dirty="0" smtClean="0">
                <a:latin typeface="산돌고딕 M"/>
                <a:ea typeface="산돌고딕 M" pitchFamily="18" charset="-127"/>
                <a:cs typeface="산돌고딕 M"/>
              </a:rPr>
              <a:t>( </a:t>
            </a:r>
            <a:r>
              <a:rPr lang="en-US" altLang="ko-KR" sz="1800" dirty="0" err="1" smtClean="0">
                <a:latin typeface="산돌고딕 M"/>
                <a:ea typeface="산돌고딕 M" pitchFamily="18" charset="-127"/>
                <a:cs typeface="산돌고딕 M"/>
              </a:rPr>
              <a:t>JBoss</a:t>
            </a:r>
            <a:r>
              <a:rPr lang="en-US" altLang="ko-KR" sz="1800" dirty="0" smtClean="0">
                <a:latin typeface="산돌고딕 M"/>
                <a:ea typeface="산돌고딕 M" pitchFamily="18" charset="-127"/>
                <a:cs typeface="산돌고딕 M"/>
              </a:rPr>
              <a:t> )</a:t>
            </a:r>
            <a:endParaRPr sz="1800" dirty="0">
              <a:latin typeface="산돌고딕 M"/>
              <a:cs typeface="산돌고딕 M"/>
            </a:endParaRPr>
          </a:p>
        </p:txBody>
      </p:sp>
      <p:sp>
        <p:nvSpPr>
          <p:cNvPr id="14" name="object 4"/>
          <p:cNvSpPr txBox="1"/>
          <p:nvPr/>
        </p:nvSpPr>
        <p:spPr>
          <a:xfrm>
            <a:off x="619454" y="1447800"/>
            <a:ext cx="8998089" cy="7078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altLang="ko-KR" dirty="0">
                <a:latin typeface="산돌고딕 M" pitchFamily="18" charset="-127"/>
                <a:ea typeface="산돌고딕 M" pitchFamily="18" charset="-127"/>
                <a:cs typeface="산돌고딕 M"/>
              </a:rPr>
              <a:t>6</a:t>
            </a:r>
            <a:r>
              <a:rPr lang="en-US" altLang="ko-KR" dirty="0" smtClean="0">
                <a:latin typeface="산돌고딕 M" pitchFamily="18" charset="-127"/>
                <a:ea typeface="산돌고딕 M" pitchFamily="18" charset="-127"/>
                <a:cs typeface="산돌고딕 M"/>
              </a:rPr>
              <a:t>. agent </a:t>
            </a:r>
            <a:r>
              <a:rPr lang="ko-KR" altLang="en-US" dirty="0" smtClean="0">
                <a:latin typeface="산돌고딕 M" pitchFamily="18" charset="-127"/>
                <a:ea typeface="산돌고딕 M" pitchFamily="18" charset="-127"/>
                <a:cs typeface="산돌고딕 M"/>
              </a:rPr>
              <a:t>속성값 확인 및 수정</a:t>
            </a:r>
            <a:endParaRPr lang="en-US" altLang="ko-KR" sz="500" dirty="0" smtClean="0">
              <a:latin typeface="산돌고딕 M"/>
              <a:ea typeface="산돌고딕 M" pitchFamily="18" charset="-127"/>
              <a:cs typeface="산돌고딕 M"/>
            </a:endParaRPr>
          </a:p>
          <a:p>
            <a:pPr marL="103505">
              <a:tabLst>
                <a:tab pos="446405" algn="l"/>
              </a:tabLst>
            </a:pPr>
            <a:r>
              <a:rPr lang="en-US" altLang="ko-KR" sz="1400" dirty="0" smtClean="0">
                <a:ea typeface="산돌고딕 M" pitchFamily="18" charset="-127"/>
              </a:rPr>
              <a:t>agent (host, java) </a:t>
            </a:r>
            <a:r>
              <a:rPr lang="ko-KR" altLang="en-US" sz="1400" dirty="0" smtClean="0">
                <a:ea typeface="산돌고딕 M" pitchFamily="18" charset="-127"/>
              </a:rPr>
              <a:t>에 대한 초기설정은 수동으로 입력하여야 한다</a:t>
            </a:r>
            <a:r>
              <a:rPr lang="en-US" altLang="ko-KR" sz="1400" dirty="0" smtClean="0">
                <a:ea typeface="산돌고딕 M" pitchFamily="18" charset="-127"/>
              </a:rPr>
              <a:t>.</a:t>
            </a:r>
          </a:p>
          <a:p>
            <a:pPr marL="103505">
              <a:tabLst>
                <a:tab pos="446405" algn="l"/>
              </a:tabLst>
            </a:pPr>
            <a:r>
              <a:rPr lang="ko-KR" altLang="en-US" sz="1400" dirty="0" smtClean="0">
                <a:latin typeface="산돌고딕 M" pitchFamily="18" charset="-127"/>
                <a:ea typeface="산돌고딕 M" pitchFamily="18" charset="-127"/>
                <a:cs typeface="바탕"/>
              </a:rPr>
              <a:t>그 이후에는 </a:t>
            </a:r>
            <a:r>
              <a:rPr lang="en-US" altLang="ko-KR" sz="1400" dirty="0" smtClean="0">
                <a:latin typeface="산돌고딕 M" pitchFamily="18" charset="-127"/>
                <a:ea typeface="산돌고딕 M" pitchFamily="18" charset="-127"/>
                <a:cs typeface="바탕"/>
              </a:rPr>
              <a:t>server </a:t>
            </a:r>
            <a:r>
              <a:rPr lang="ko-KR" altLang="en-US" sz="1400" dirty="0" smtClean="0">
                <a:latin typeface="산돌고딕 M" pitchFamily="18" charset="-127"/>
                <a:ea typeface="산돌고딕 M" pitchFamily="18" charset="-127"/>
                <a:cs typeface="바탕"/>
              </a:rPr>
              <a:t>상에서 간략하게 수정 변경이 가능하다</a:t>
            </a:r>
            <a:r>
              <a:rPr lang="en-US" altLang="ko-KR" sz="1400" dirty="0" smtClean="0">
                <a:latin typeface="산돌고딕 M" pitchFamily="18" charset="-127"/>
                <a:ea typeface="산돌고딕 M" pitchFamily="18" charset="-127"/>
                <a:cs typeface="바탕"/>
              </a:rPr>
              <a:t>.</a:t>
            </a:r>
            <a:endParaRPr lang="en-US" altLang="ko-KR" sz="1400" dirty="0">
              <a:latin typeface="산돌고딕 M" pitchFamily="18" charset="-127"/>
              <a:ea typeface="산돌고딕 M" pitchFamily="18" charset="-127"/>
              <a:cs typeface="바탕"/>
            </a:endParaRPr>
          </a:p>
        </p:txBody>
      </p:sp>
      <p:sp>
        <p:nvSpPr>
          <p:cNvPr id="15" name="object 12"/>
          <p:cNvSpPr txBox="1">
            <a:spLocks noGrp="1"/>
          </p:cNvSpPr>
          <p:nvPr>
            <p:ph type="sldNum" sz="quarter" idx="7"/>
          </p:nvPr>
        </p:nvSpPr>
        <p:spPr>
          <a:xfrm>
            <a:off x="4600702" y="6604431"/>
            <a:ext cx="864870" cy="2463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150495" algn="ctr">
              <a:lnSpc>
                <a:spcPts val="894"/>
              </a:lnSpc>
            </a:pPr>
            <a:fld id="{81D60167-4931-47E6-BA6A-407CBD079E47}" type="slidenum">
              <a:rPr dirty="0"/>
              <a:t>45</a:t>
            </a:fld>
            <a:endParaRPr dirty="0"/>
          </a:p>
          <a:p>
            <a:pPr marL="12700">
              <a:lnSpc>
                <a:spcPts val="900"/>
              </a:lnSpc>
            </a:pPr>
            <a:r>
              <a:rPr sz="800" b="1" dirty="0">
                <a:solidFill>
                  <a:srgbClr val="FF0000"/>
                </a:solidFill>
                <a:latin typeface="Calibri"/>
                <a:cs typeface="Calibri"/>
              </a:rPr>
              <a:t>- Internal Use </a:t>
            </a:r>
            <a:r>
              <a:rPr sz="800" b="1" spc="-5" dirty="0">
                <a:solidFill>
                  <a:srgbClr val="FF0000"/>
                </a:solidFill>
                <a:latin typeface="Calibri"/>
                <a:cs typeface="Calibri"/>
              </a:rPr>
              <a:t>Only</a:t>
            </a:r>
            <a:r>
              <a:rPr sz="800" b="1" spc="-1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800" b="1" dirty="0">
                <a:solidFill>
                  <a:srgbClr val="FF0000"/>
                </a:solidFill>
                <a:latin typeface="Calibri"/>
                <a:cs typeface="Calibri"/>
              </a:rPr>
              <a:t>-</a:t>
            </a:r>
            <a:endParaRPr sz="800" dirty="0">
              <a:latin typeface="Calibri"/>
              <a:cs typeface="Calibri"/>
            </a:endParaRPr>
          </a:p>
        </p:txBody>
      </p:sp>
      <p:sp>
        <p:nvSpPr>
          <p:cNvPr id="22" name="십각형 21"/>
          <p:cNvSpPr/>
          <p:nvPr/>
        </p:nvSpPr>
        <p:spPr>
          <a:xfrm>
            <a:off x="4931813" y="2362200"/>
            <a:ext cx="294945" cy="246726"/>
          </a:xfrm>
          <a:prstGeom prst="decagon">
            <a:avLst/>
          </a:prstGeom>
          <a:ln w="635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ea typeface="산돌고딕 M" pitchFamily="18" charset="-127"/>
              </a:rPr>
              <a:t>2</a:t>
            </a:r>
            <a:endParaRPr lang="ko-KR" altLang="en-US" dirty="0">
              <a:ea typeface="산돌고딕 M" pitchFamily="18" charset="-127"/>
            </a:endParaRPr>
          </a:p>
        </p:txBody>
      </p:sp>
      <p:sp>
        <p:nvSpPr>
          <p:cNvPr id="31" name="object 4"/>
          <p:cNvSpPr txBox="1"/>
          <p:nvPr/>
        </p:nvSpPr>
        <p:spPr>
          <a:xfrm>
            <a:off x="6647156" y="1761699"/>
            <a:ext cx="2881313" cy="7181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32105" indent="-228600">
              <a:spcBef>
                <a:spcPts val="960"/>
              </a:spcBef>
              <a:buFont typeface="+mj-ea"/>
              <a:buAutoNum type="circleNumDbPlain"/>
              <a:tabLst>
                <a:tab pos="446405" algn="l"/>
              </a:tabLst>
            </a:pPr>
            <a:r>
              <a:rPr lang="en-US" altLang="ko-KR" sz="1000" dirty="0" smtClean="0">
                <a:latin typeface="산돌고딕 M" pitchFamily="18" charset="-127"/>
                <a:ea typeface="산돌고딕 M" pitchFamily="18" charset="-127"/>
              </a:rPr>
              <a:t>agent </a:t>
            </a:r>
            <a:r>
              <a:rPr lang="ko-KR" altLang="en-US" sz="1000" dirty="0" smtClean="0">
                <a:latin typeface="산돌고딕 M" pitchFamily="18" charset="-127"/>
                <a:ea typeface="산돌고딕 M" pitchFamily="18" charset="-127"/>
              </a:rPr>
              <a:t>설정된 </a:t>
            </a:r>
            <a:r>
              <a:rPr lang="en-US" altLang="ko-KR" sz="1000" dirty="0" smtClean="0">
                <a:latin typeface="산돌고딕 M" pitchFamily="18" charset="-127"/>
                <a:ea typeface="산돌고딕 M" pitchFamily="18" charset="-127"/>
              </a:rPr>
              <a:t>configure </a:t>
            </a:r>
            <a:r>
              <a:rPr lang="ko-KR" altLang="en-US" sz="1000" dirty="0" smtClean="0">
                <a:latin typeface="산돌고딕 M" pitchFamily="18" charset="-127"/>
                <a:ea typeface="산돌고딕 M" pitchFamily="18" charset="-127"/>
              </a:rPr>
              <a:t>확인</a:t>
            </a:r>
            <a:r>
              <a:rPr lang="en-US" altLang="ko-KR" sz="1000" dirty="0" smtClean="0">
                <a:latin typeface="산돌고딕 M" pitchFamily="18" charset="-127"/>
                <a:ea typeface="산돌고딕 M" pitchFamily="18" charset="-127"/>
              </a:rPr>
              <a:t>.</a:t>
            </a:r>
          </a:p>
          <a:p>
            <a:pPr marL="332105" indent="-228600">
              <a:spcBef>
                <a:spcPts val="960"/>
              </a:spcBef>
              <a:buFont typeface="+mj-ea"/>
              <a:buAutoNum type="circleNumDbPlain"/>
              <a:tabLst>
                <a:tab pos="446405" algn="l"/>
              </a:tabLst>
            </a:pPr>
            <a:r>
              <a:rPr lang="ko-KR" altLang="en-US" sz="1000" dirty="0" smtClean="0">
                <a:latin typeface="산돌고딕 M" pitchFamily="18" charset="-127"/>
                <a:ea typeface="산돌고딕 M" pitchFamily="18" charset="-127"/>
              </a:rPr>
              <a:t>실제 적용 </a:t>
            </a:r>
            <a:r>
              <a:rPr lang="en-US" altLang="ko-KR" sz="1000" dirty="0" smtClean="0">
                <a:latin typeface="산돌고딕 M" pitchFamily="18" charset="-127"/>
                <a:ea typeface="산돌고딕 M" pitchFamily="18" charset="-127"/>
              </a:rPr>
              <a:t>configuration </a:t>
            </a:r>
            <a:r>
              <a:rPr lang="ko-KR" altLang="en-US" sz="1000" dirty="0" smtClean="0">
                <a:latin typeface="산돌고딕 M" pitchFamily="18" charset="-127"/>
                <a:ea typeface="산돌고딕 M" pitchFamily="18" charset="-127"/>
              </a:rPr>
              <a:t>내용 </a:t>
            </a:r>
            <a:r>
              <a:rPr lang="en-US" altLang="ko-KR" sz="1000" dirty="0" smtClean="0">
                <a:latin typeface="산돌고딕 M" pitchFamily="18" charset="-127"/>
                <a:ea typeface="산돌고딕 M" pitchFamily="18" charset="-127"/>
              </a:rPr>
              <a:t>( </a:t>
            </a:r>
            <a:r>
              <a:rPr lang="ko-KR" altLang="en-US" sz="1000" dirty="0" smtClean="0">
                <a:latin typeface="산돌고딕 M" pitchFamily="18" charset="-127"/>
                <a:ea typeface="산돌고딕 M" pitchFamily="18" charset="-127"/>
              </a:rPr>
              <a:t>수정 가능</a:t>
            </a:r>
            <a:r>
              <a:rPr lang="en-US" altLang="ko-KR" sz="1000" dirty="0">
                <a:latin typeface="산돌고딕 M" pitchFamily="18" charset="-127"/>
                <a:ea typeface="산돌고딕 M" pitchFamily="18" charset="-127"/>
              </a:rPr>
              <a:t> </a:t>
            </a:r>
            <a:r>
              <a:rPr lang="en-US" altLang="ko-KR" sz="1000" dirty="0" smtClean="0">
                <a:latin typeface="산돌고딕 M" pitchFamily="18" charset="-127"/>
                <a:ea typeface="산돌고딕 M" pitchFamily="18" charset="-127"/>
              </a:rPr>
              <a:t>)</a:t>
            </a:r>
          </a:p>
          <a:p>
            <a:pPr marL="332105" indent="-228600">
              <a:spcBef>
                <a:spcPts val="960"/>
              </a:spcBef>
              <a:buFont typeface="+mj-ea"/>
              <a:buAutoNum type="circleNumDbPlain"/>
              <a:tabLst>
                <a:tab pos="446405" algn="l"/>
              </a:tabLst>
            </a:pPr>
            <a:r>
              <a:rPr lang="ko-KR" altLang="en-US" sz="1000" dirty="0" smtClean="0">
                <a:latin typeface="산돌고딕 M" pitchFamily="18" charset="-127"/>
                <a:ea typeface="산돌고딕 M" pitchFamily="18" charset="-127"/>
              </a:rPr>
              <a:t>적용 가능한 설정 </a:t>
            </a:r>
            <a:r>
              <a:rPr lang="en-US" altLang="ko-KR" sz="1000" dirty="0" smtClean="0">
                <a:latin typeface="산돌고딕 M" pitchFamily="18" charset="-127"/>
                <a:ea typeface="산돌고딕 M" pitchFamily="18" charset="-127"/>
              </a:rPr>
              <a:t>list ( value </a:t>
            </a:r>
            <a:r>
              <a:rPr lang="ko-KR" altLang="en-US" sz="1000" dirty="0" err="1" smtClean="0">
                <a:latin typeface="산돌고딕 M" pitchFamily="18" charset="-127"/>
                <a:ea typeface="산돌고딕 M" pitchFamily="18" charset="-127"/>
              </a:rPr>
              <a:t>설정값</a:t>
            </a:r>
            <a:r>
              <a:rPr lang="ko-KR" altLang="en-US" sz="1000" dirty="0" smtClean="0">
                <a:latin typeface="산돌고딕 M" pitchFamily="18" charset="-127"/>
                <a:ea typeface="산돌고딕 M" pitchFamily="18" charset="-127"/>
              </a:rPr>
              <a:t> </a:t>
            </a:r>
            <a:r>
              <a:rPr lang="en-US" altLang="ko-KR" sz="1000" dirty="0" smtClean="0">
                <a:latin typeface="산돌고딕 M" pitchFamily="18" charset="-127"/>
                <a:ea typeface="산돌고딕 M" pitchFamily="18" charset="-127"/>
              </a:rPr>
              <a:t>, </a:t>
            </a:r>
            <a:r>
              <a:rPr lang="en-US" altLang="ko-KR" sz="1000" dirty="0" err="1" smtClean="0">
                <a:latin typeface="산돌고딕 M" pitchFamily="18" charset="-127"/>
                <a:ea typeface="산돌고딕 M" pitchFamily="18" charset="-127"/>
              </a:rPr>
              <a:t>def</a:t>
            </a:r>
            <a:r>
              <a:rPr lang="en-US" altLang="ko-KR" sz="1000" dirty="0" smtClean="0">
                <a:latin typeface="산돌고딕 M" pitchFamily="18" charset="-127"/>
                <a:ea typeface="산돌고딕 M" pitchFamily="18" charset="-127"/>
              </a:rPr>
              <a:t> </a:t>
            </a:r>
            <a:r>
              <a:rPr lang="ko-KR" altLang="en-US" sz="1000" dirty="0" smtClean="0">
                <a:latin typeface="산돌고딕 M" pitchFamily="18" charset="-127"/>
                <a:ea typeface="산돌고딕 M" pitchFamily="18" charset="-127"/>
              </a:rPr>
              <a:t>기본값 </a:t>
            </a:r>
            <a:r>
              <a:rPr lang="en-US" altLang="ko-KR" sz="1000" dirty="0" smtClean="0">
                <a:latin typeface="산돌고딕 M" pitchFamily="18" charset="-127"/>
                <a:ea typeface="산돌고딕 M" pitchFamily="18" charset="-127"/>
              </a:rPr>
              <a:t>)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454" y="2385773"/>
            <a:ext cx="4028746" cy="3057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모서리가 둥근 직사각형 22"/>
          <p:cNvSpPr/>
          <p:nvPr/>
        </p:nvSpPr>
        <p:spPr>
          <a:xfrm>
            <a:off x="1421165" y="4373880"/>
            <a:ext cx="1524001" cy="255718"/>
          </a:xfrm>
          <a:prstGeom prst="roundRect">
            <a:avLst>
              <a:gd name="adj" fmla="val 15283"/>
            </a:avLst>
          </a:prstGeom>
          <a:solidFill>
            <a:schemeClr val="bg2">
              <a:lumMod val="75000"/>
              <a:alpha val="10000"/>
            </a:schemeClr>
          </a:solidFill>
          <a:ln w="15875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ea typeface="산돌고딕 M" pitchFamily="18" charset="-127"/>
            </a:endParaRPr>
          </a:p>
        </p:txBody>
      </p:sp>
      <p:sp>
        <p:nvSpPr>
          <p:cNvPr id="26" name="십각형 25"/>
          <p:cNvSpPr/>
          <p:nvPr/>
        </p:nvSpPr>
        <p:spPr>
          <a:xfrm>
            <a:off x="2945166" y="4059210"/>
            <a:ext cx="294945" cy="266701"/>
          </a:xfrm>
          <a:prstGeom prst="decagon">
            <a:avLst/>
          </a:prstGeom>
          <a:ln w="635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ea typeface="산돌고딕 M" pitchFamily="18" charset="-127"/>
              </a:rPr>
              <a:t>1</a:t>
            </a:r>
            <a:endParaRPr lang="ko-KR" altLang="en-US" dirty="0">
              <a:ea typeface="산돌고딕 M" pitchFamily="18" charset="-127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6859" y="2648621"/>
            <a:ext cx="4601610" cy="2794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모서리가 둥근 직사각형 26"/>
          <p:cNvSpPr/>
          <p:nvPr/>
        </p:nvSpPr>
        <p:spPr>
          <a:xfrm>
            <a:off x="4935496" y="2648621"/>
            <a:ext cx="1465303" cy="1085179"/>
          </a:xfrm>
          <a:prstGeom prst="roundRect">
            <a:avLst>
              <a:gd name="adj" fmla="val 3874"/>
            </a:avLst>
          </a:prstGeom>
          <a:solidFill>
            <a:schemeClr val="tx2">
              <a:lumMod val="60000"/>
              <a:lumOff val="40000"/>
              <a:alpha val="4000"/>
            </a:schemeClr>
          </a:solidFill>
          <a:ln w="158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ea typeface="산돌고딕 M" pitchFamily="18" charset="-127"/>
            </a:endParaRPr>
          </a:p>
        </p:txBody>
      </p:sp>
      <p:sp>
        <p:nvSpPr>
          <p:cNvPr id="32" name="십각형 31"/>
          <p:cNvSpPr/>
          <p:nvPr/>
        </p:nvSpPr>
        <p:spPr>
          <a:xfrm>
            <a:off x="8305800" y="3078949"/>
            <a:ext cx="294945" cy="266701"/>
          </a:xfrm>
          <a:prstGeom prst="decagon">
            <a:avLst/>
          </a:prstGeom>
          <a:ln w="635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ea typeface="산돌고딕 M" pitchFamily="18" charset="-127"/>
              </a:rPr>
              <a:t>3</a:t>
            </a:r>
            <a:endParaRPr lang="ko-KR" altLang="en-US" dirty="0">
              <a:ea typeface="산돌고딕 M" pitchFamily="18" charset="-127"/>
            </a:endParaRPr>
          </a:p>
        </p:txBody>
      </p:sp>
      <p:sp>
        <p:nvSpPr>
          <p:cNvPr id="33" name="모서리가 둥근 직사각형 32"/>
          <p:cNvSpPr/>
          <p:nvPr/>
        </p:nvSpPr>
        <p:spPr>
          <a:xfrm>
            <a:off x="6479823" y="2895600"/>
            <a:ext cx="2968978" cy="2547586"/>
          </a:xfrm>
          <a:prstGeom prst="roundRect">
            <a:avLst>
              <a:gd name="adj" fmla="val 3874"/>
            </a:avLst>
          </a:prstGeom>
          <a:solidFill>
            <a:schemeClr val="tx2">
              <a:lumMod val="60000"/>
              <a:lumOff val="40000"/>
              <a:alpha val="4000"/>
            </a:schemeClr>
          </a:solidFill>
          <a:ln w="158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ea typeface="산돌고딕 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11519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9402" y="136271"/>
            <a:ext cx="9207195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altLang="ko-KR" dirty="0">
                <a:ea typeface="산돌고딕 M" pitchFamily="18" charset="-127"/>
              </a:rPr>
              <a:t>Scouter </a:t>
            </a:r>
            <a:r>
              <a:rPr lang="en-US" altLang="ko-KR" dirty="0" smtClean="0">
                <a:ea typeface="산돌고딕 M" pitchFamily="18" charset="-127"/>
              </a:rPr>
              <a:t>Client </a:t>
            </a:r>
            <a:r>
              <a:rPr lang="ko-KR" altLang="en-US" dirty="0" smtClean="0">
                <a:ea typeface="산돌고딕 M" pitchFamily="18" charset="-127"/>
              </a:rPr>
              <a:t>모니터링</a:t>
            </a:r>
            <a:endParaRPr lang="en-US" altLang="ko-KR" dirty="0">
              <a:ea typeface="산돌고딕 M" pitchFamily="18" charset="-127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63918" y="1027938"/>
            <a:ext cx="126492" cy="1600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19455" y="941196"/>
            <a:ext cx="871982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altLang="ko-KR" sz="1800" dirty="0" smtClean="0">
                <a:latin typeface="산돌고딕 M"/>
                <a:ea typeface="산돌고딕 M" pitchFamily="18" charset="-127"/>
                <a:cs typeface="산돌고딕 M"/>
              </a:rPr>
              <a:t>Scouter </a:t>
            </a:r>
            <a:r>
              <a:rPr lang="ko-KR" altLang="en-US" sz="1800" dirty="0" smtClean="0">
                <a:latin typeface="산돌고딕 M"/>
                <a:ea typeface="산돌고딕 M" pitchFamily="18" charset="-127"/>
                <a:cs typeface="산돌고딕 M"/>
              </a:rPr>
              <a:t>모니터링 항목 </a:t>
            </a:r>
            <a:r>
              <a:rPr lang="en-US" altLang="ko-KR" sz="1800" dirty="0" smtClean="0">
                <a:latin typeface="산돌고딕 M"/>
                <a:ea typeface="산돌고딕 M" pitchFamily="18" charset="-127"/>
                <a:cs typeface="산돌고딕 M"/>
              </a:rPr>
              <a:t>( </a:t>
            </a:r>
            <a:r>
              <a:rPr lang="en-US" altLang="ko-KR" sz="1800" dirty="0" err="1" smtClean="0">
                <a:latin typeface="산돌고딕 M"/>
                <a:ea typeface="산돌고딕 M" pitchFamily="18" charset="-127"/>
                <a:cs typeface="산돌고딕 M"/>
              </a:rPr>
              <a:t>JBoss</a:t>
            </a:r>
            <a:r>
              <a:rPr lang="en-US" altLang="ko-KR" sz="1800" dirty="0" smtClean="0">
                <a:latin typeface="산돌고딕 M"/>
                <a:ea typeface="산돌고딕 M" pitchFamily="18" charset="-127"/>
                <a:cs typeface="산돌고딕 M"/>
              </a:rPr>
              <a:t> )</a:t>
            </a:r>
            <a:endParaRPr sz="1800" dirty="0">
              <a:latin typeface="산돌고딕 M"/>
              <a:cs typeface="산돌고딕 M"/>
            </a:endParaRPr>
          </a:p>
        </p:txBody>
      </p:sp>
      <p:sp>
        <p:nvSpPr>
          <p:cNvPr id="14" name="object 4"/>
          <p:cNvSpPr txBox="1"/>
          <p:nvPr/>
        </p:nvSpPr>
        <p:spPr>
          <a:xfrm>
            <a:off x="619454" y="1447800"/>
            <a:ext cx="8998089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altLang="ko-KR" dirty="0" smtClean="0">
                <a:latin typeface="산돌고딕 M" pitchFamily="18" charset="-127"/>
                <a:ea typeface="산돌고딕 M" pitchFamily="18" charset="-127"/>
                <a:cs typeface="산돌고딕 M"/>
              </a:rPr>
              <a:t>7. </a:t>
            </a:r>
            <a:r>
              <a:rPr lang="ko-KR" altLang="en-US" dirty="0" smtClean="0">
                <a:latin typeface="산돌고딕 M" pitchFamily="18" charset="-127"/>
                <a:ea typeface="산돌고딕 M" pitchFamily="18" charset="-127"/>
                <a:cs typeface="산돌고딕 M"/>
              </a:rPr>
              <a:t>서비스 연계 추적</a:t>
            </a:r>
            <a:endParaRPr lang="en-US" altLang="ko-KR" sz="1400" dirty="0">
              <a:latin typeface="산돌고딕 M" pitchFamily="18" charset="-127"/>
              <a:ea typeface="산돌고딕 M" pitchFamily="18" charset="-127"/>
              <a:cs typeface="바탕"/>
            </a:endParaRPr>
          </a:p>
        </p:txBody>
      </p:sp>
      <p:sp>
        <p:nvSpPr>
          <p:cNvPr id="15" name="object 12"/>
          <p:cNvSpPr txBox="1">
            <a:spLocks noGrp="1"/>
          </p:cNvSpPr>
          <p:nvPr>
            <p:ph type="sldNum" sz="quarter" idx="7"/>
          </p:nvPr>
        </p:nvSpPr>
        <p:spPr>
          <a:xfrm>
            <a:off x="4600702" y="6604431"/>
            <a:ext cx="864870" cy="2463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150495" algn="ctr">
              <a:lnSpc>
                <a:spcPts val="894"/>
              </a:lnSpc>
            </a:pPr>
            <a:fld id="{81D60167-4931-47E6-BA6A-407CBD079E47}" type="slidenum">
              <a:rPr dirty="0"/>
              <a:t>46</a:t>
            </a:fld>
            <a:endParaRPr dirty="0"/>
          </a:p>
          <a:p>
            <a:pPr marL="12700">
              <a:lnSpc>
                <a:spcPts val="900"/>
              </a:lnSpc>
            </a:pPr>
            <a:r>
              <a:rPr sz="800" b="1" dirty="0">
                <a:solidFill>
                  <a:srgbClr val="FF0000"/>
                </a:solidFill>
                <a:latin typeface="Calibri"/>
                <a:cs typeface="Calibri"/>
              </a:rPr>
              <a:t>- Internal Use </a:t>
            </a:r>
            <a:r>
              <a:rPr sz="800" b="1" spc="-5" dirty="0">
                <a:solidFill>
                  <a:srgbClr val="FF0000"/>
                </a:solidFill>
                <a:latin typeface="Calibri"/>
                <a:cs typeface="Calibri"/>
              </a:rPr>
              <a:t>Only</a:t>
            </a:r>
            <a:r>
              <a:rPr sz="800" b="1" spc="-1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800" b="1" dirty="0">
                <a:solidFill>
                  <a:srgbClr val="FF0000"/>
                </a:solidFill>
                <a:latin typeface="Calibri"/>
                <a:cs typeface="Calibri"/>
              </a:rPr>
              <a:t>-</a:t>
            </a:r>
            <a:endParaRPr sz="800" dirty="0">
              <a:latin typeface="Calibri"/>
              <a:cs typeface="Calibri"/>
            </a:endParaRPr>
          </a:p>
        </p:txBody>
      </p:sp>
      <p:sp>
        <p:nvSpPr>
          <p:cNvPr id="31" name="object 4"/>
          <p:cNvSpPr txBox="1"/>
          <p:nvPr/>
        </p:nvSpPr>
        <p:spPr>
          <a:xfrm>
            <a:off x="6796087" y="1828800"/>
            <a:ext cx="2881313" cy="14875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32105" indent="-228600">
              <a:spcBef>
                <a:spcPts val="960"/>
              </a:spcBef>
              <a:buFont typeface="+mj-ea"/>
              <a:buAutoNum type="circleNumDbPlain"/>
              <a:tabLst>
                <a:tab pos="446405" algn="l"/>
              </a:tabLst>
            </a:pPr>
            <a:r>
              <a:rPr lang="en-US" altLang="ko-KR" sz="1000" dirty="0" smtClean="0">
                <a:latin typeface="산돌고딕 M" pitchFamily="18" charset="-127"/>
                <a:ea typeface="산돌고딕 M" pitchFamily="18" charset="-127"/>
              </a:rPr>
              <a:t>X-Log list </a:t>
            </a:r>
            <a:r>
              <a:rPr lang="ko-KR" altLang="en-US" sz="1000" dirty="0" smtClean="0">
                <a:latin typeface="산돌고딕 M" pitchFamily="18" charset="-127"/>
                <a:ea typeface="산돌고딕 M" pitchFamily="18" charset="-127"/>
              </a:rPr>
              <a:t>를 보면 각 </a:t>
            </a:r>
            <a:r>
              <a:rPr lang="en-US" altLang="ko-KR" sz="1000" dirty="0" smtClean="0">
                <a:latin typeface="산돌고딕 M" pitchFamily="18" charset="-127"/>
                <a:ea typeface="산돌고딕 M" pitchFamily="18" charset="-127"/>
              </a:rPr>
              <a:t>transaction </a:t>
            </a:r>
            <a:r>
              <a:rPr lang="ko-KR" altLang="en-US" sz="1000" dirty="0" smtClean="0">
                <a:latin typeface="산돌고딕 M" pitchFamily="18" charset="-127"/>
                <a:ea typeface="산돌고딕 M" pitchFamily="18" charset="-127"/>
              </a:rPr>
              <a:t>요청을 확인할 수 있다</a:t>
            </a:r>
            <a:r>
              <a:rPr lang="en-US" altLang="ko-KR" sz="1000" dirty="0" smtClean="0">
                <a:latin typeface="산돌고딕 M" pitchFamily="18" charset="-127"/>
                <a:ea typeface="산돌고딕 M" pitchFamily="18" charset="-127"/>
              </a:rPr>
              <a:t>.</a:t>
            </a:r>
          </a:p>
          <a:p>
            <a:pPr marL="332105" indent="-228600">
              <a:spcBef>
                <a:spcPts val="960"/>
              </a:spcBef>
              <a:buFont typeface="+mj-ea"/>
              <a:buAutoNum type="circleNumDbPlain"/>
              <a:tabLst>
                <a:tab pos="446405" algn="l"/>
              </a:tabLst>
            </a:pPr>
            <a:r>
              <a:rPr lang="ko-KR" altLang="en-US" sz="1000" dirty="0" smtClean="0">
                <a:latin typeface="산돌고딕 M" pitchFamily="18" charset="-127"/>
                <a:ea typeface="산돌고딕 M" pitchFamily="18" charset="-127"/>
              </a:rPr>
              <a:t>실제 </a:t>
            </a:r>
            <a:r>
              <a:rPr lang="en-US" altLang="ko-KR" sz="1000" dirty="0" smtClean="0">
                <a:latin typeface="산돌고딕 M" pitchFamily="18" charset="-127"/>
                <a:ea typeface="산돌고딕 M" pitchFamily="18" charset="-127"/>
              </a:rPr>
              <a:t>transaction</a:t>
            </a:r>
            <a:r>
              <a:rPr lang="ko-KR" altLang="en-US" sz="1000" dirty="0" smtClean="0">
                <a:latin typeface="산돌고딕 M" pitchFamily="18" charset="-127"/>
                <a:ea typeface="산돌고딕 M" pitchFamily="18" charset="-127"/>
              </a:rPr>
              <a:t>의</a:t>
            </a:r>
            <a:r>
              <a:rPr lang="en-US" altLang="ko-KR" sz="1000" dirty="0" smtClean="0">
                <a:latin typeface="산돌고딕 M" pitchFamily="18" charset="-127"/>
                <a:ea typeface="산돌고딕 M" pitchFamily="18" charset="-127"/>
              </a:rPr>
              <a:t> </a:t>
            </a:r>
            <a:r>
              <a:rPr lang="en-US" altLang="ko-KR" sz="1000" dirty="0" err="1" smtClean="0">
                <a:latin typeface="산돌고딕 M" pitchFamily="18" charset="-127"/>
                <a:ea typeface="산돌고딕 M" pitchFamily="18" charset="-127"/>
              </a:rPr>
              <a:t>txid</a:t>
            </a:r>
            <a:r>
              <a:rPr lang="ko-KR" altLang="en-US" sz="1000" dirty="0" smtClean="0">
                <a:latin typeface="산돌고딕 M" pitchFamily="18" charset="-127"/>
                <a:ea typeface="산돌고딕 M" pitchFamily="18" charset="-127"/>
              </a:rPr>
              <a:t>를 선택하면 </a:t>
            </a:r>
            <a:r>
              <a:rPr lang="ko-KR" altLang="en-US" sz="1000" dirty="0">
                <a:latin typeface="산돌고딕 M" pitchFamily="18" charset="-127"/>
                <a:ea typeface="산돌고딕 M" pitchFamily="18" charset="-127"/>
              </a:rPr>
              <a:t> </a:t>
            </a:r>
            <a:r>
              <a:rPr lang="ko-KR" altLang="en-US" sz="1000" dirty="0" smtClean="0">
                <a:latin typeface="산돌고딕 M" pitchFamily="18" charset="-127"/>
                <a:ea typeface="산돌고딕 M" pitchFamily="18" charset="-127"/>
              </a:rPr>
              <a:t>서비스 호출 연계 내용이 확인 된다</a:t>
            </a:r>
            <a:r>
              <a:rPr lang="en-US" altLang="ko-KR" sz="1000" dirty="0" smtClean="0">
                <a:latin typeface="산돌고딕 M" pitchFamily="18" charset="-127"/>
                <a:ea typeface="산돌고딕 M" pitchFamily="18" charset="-127"/>
              </a:rPr>
              <a:t>.</a:t>
            </a:r>
          </a:p>
          <a:p>
            <a:pPr marL="332105" indent="-228600">
              <a:spcBef>
                <a:spcPts val="960"/>
              </a:spcBef>
              <a:buFont typeface="+mj-ea"/>
              <a:buAutoNum type="circleNumDbPlain"/>
              <a:tabLst>
                <a:tab pos="446405" algn="l"/>
              </a:tabLst>
            </a:pPr>
            <a:r>
              <a:rPr lang="ko-KR" altLang="en-US" sz="1000" dirty="0" smtClean="0">
                <a:latin typeface="산돌고딕 M" pitchFamily="18" charset="-127"/>
                <a:ea typeface="산돌고딕 M" pitchFamily="18" charset="-127"/>
              </a:rPr>
              <a:t>서비스 연계 내용을 확인 후 그 하위의 연계를 확인하기를 원한다면</a:t>
            </a:r>
            <a:r>
              <a:rPr lang="en-US" altLang="ko-KR" sz="1000" dirty="0" smtClean="0">
                <a:latin typeface="산돌고딕 M" pitchFamily="18" charset="-127"/>
                <a:ea typeface="산돌고딕 M" pitchFamily="18" charset="-127"/>
              </a:rPr>
              <a:t>, </a:t>
            </a:r>
            <a:r>
              <a:rPr lang="ko-KR" altLang="en-US" sz="1000" dirty="0" smtClean="0">
                <a:latin typeface="산돌고딕 M" pitchFamily="18" charset="-127"/>
                <a:ea typeface="산돌고딕 M" pitchFamily="18" charset="-127"/>
              </a:rPr>
              <a:t>해당  </a:t>
            </a:r>
            <a:r>
              <a:rPr lang="en-US" altLang="ko-KR" sz="1000" dirty="0" smtClean="0">
                <a:latin typeface="산돌고딕 M" pitchFamily="18" charset="-127"/>
                <a:ea typeface="산돌고딕 M" pitchFamily="18" charset="-127"/>
              </a:rPr>
              <a:t>Transaction</a:t>
            </a:r>
            <a:r>
              <a:rPr lang="ko-KR" altLang="en-US" sz="1000" dirty="0" smtClean="0">
                <a:latin typeface="산돌고딕 M" pitchFamily="18" charset="-127"/>
                <a:ea typeface="산돌고딕 M" pitchFamily="18" charset="-127"/>
              </a:rPr>
              <a:t>의 </a:t>
            </a:r>
            <a:r>
              <a:rPr lang="en-US" altLang="ko-KR" sz="1000" dirty="0" smtClean="0">
                <a:latin typeface="산돌고딕 M" pitchFamily="18" charset="-127"/>
                <a:ea typeface="산돌고딕 M" pitchFamily="18" charset="-127"/>
              </a:rPr>
              <a:t>caller </a:t>
            </a:r>
            <a:r>
              <a:rPr lang="ko-KR" altLang="en-US" sz="1000" dirty="0" smtClean="0">
                <a:latin typeface="산돌고딕 M" pitchFamily="18" charset="-127"/>
                <a:ea typeface="산돌고딕 M" pitchFamily="18" charset="-127"/>
              </a:rPr>
              <a:t>연계 부분을 클릭하여 이후 서비스 연계를 확인 할 수 있다</a:t>
            </a:r>
            <a:r>
              <a:rPr lang="en-US" altLang="ko-KR" sz="1000" dirty="0" smtClean="0">
                <a:latin typeface="산돌고딕 M" pitchFamily="18" charset="-127"/>
                <a:ea typeface="산돌고딕 M" pitchFamily="18" charset="-127"/>
              </a:rPr>
              <a:t>.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454" y="1808928"/>
            <a:ext cx="6153150" cy="4500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모서리가 둥근 직사각형 16"/>
          <p:cNvSpPr/>
          <p:nvPr/>
        </p:nvSpPr>
        <p:spPr>
          <a:xfrm>
            <a:off x="3718965" y="1824106"/>
            <a:ext cx="3039903" cy="1071494"/>
          </a:xfrm>
          <a:prstGeom prst="roundRect">
            <a:avLst>
              <a:gd name="adj" fmla="val 15283"/>
            </a:avLst>
          </a:prstGeom>
          <a:solidFill>
            <a:schemeClr val="bg2">
              <a:lumMod val="75000"/>
              <a:alpha val="10000"/>
            </a:schemeClr>
          </a:solidFill>
          <a:ln w="15875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ea typeface="산돌고딕 M" pitchFamily="18" charset="-127"/>
            </a:endParaRPr>
          </a:p>
        </p:txBody>
      </p:sp>
      <p:sp>
        <p:nvSpPr>
          <p:cNvPr id="19" name="모서리가 둥근 직사각형 18"/>
          <p:cNvSpPr/>
          <p:nvPr/>
        </p:nvSpPr>
        <p:spPr>
          <a:xfrm>
            <a:off x="619455" y="1831759"/>
            <a:ext cx="3039903" cy="1071494"/>
          </a:xfrm>
          <a:prstGeom prst="roundRect">
            <a:avLst>
              <a:gd name="adj" fmla="val 15283"/>
            </a:avLst>
          </a:prstGeom>
          <a:solidFill>
            <a:schemeClr val="bg2">
              <a:lumMod val="75000"/>
              <a:alpha val="10000"/>
            </a:schemeClr>
          </a:solidFill>
          <a:ln w="15875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ea typeface="산돌고딕 M" pitchFamily="18" charset="-127"/>
            </a:endParaRPr>
          </a:p>
        </p:txBody>
      </p:sp>
      <p:sp>
        <p:nvSpPr>
          <p:cNvPr id="20" name="십각형 19"/>
          <p:cNvSpPr/>
          <p:nvPr/>
        </p:nvSpPr>
        <p:spPr>
          <a:xfrm>
            <a:off x="4336839" y="1834582"/>
            <a:ext cx="294945" cy="266701"/>
          </a:xfrm>
          <a:prstGeom prst="decagon">
            <a:avLst/>
          </a:prstGeom>
          <a:ln w="635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ea typeface="산돌고딕 M" pitchFamily="18" charset="-127"/>
              </a:rPr>
              <a:t>1</a:t>
            </a:r>
            <a:endParaRPr lang="ko-KR" altLang="en-US" dirty="0">
              <a:ea typeface="산돌고딕 M" pitchFamily="18" charset="-127"/>
            </a:endParaRPr>
          </a:p>
        </p:txBody>
      </p:sp>
      <p:sp>
        <p:nvSpPr>
          <p:cNvPr id="21" name="십각형 20"/>
          <p:cNvSpPr/>
          <p:nvPr/>
        </p:nvSpPr>
        <p:spPr>
          <a:xfrm>
            <a:off x="1764561" y="1865770"/>
            <a:ext cx="294945" cy="266701"/>
          </a:xfrm>
          <a:prstGeom prst="decagon">
            <a:avLst/>
          </a:prstGeom>
          <a:ln w="635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ea typeface="산돌고딕 M" pitchFamily="18" charset="-127"/>
              </a:rPr>
              <a:t>2</a:t>
            </a:r>
            <a:endParaRPr lang="ko-KR" altLang="en-US" dirty="0">
              <a:ea typeface="산돌고딕 M" pitchFamily="18" charset="-127"/>
            </a:endParaRPr>
          </a:p>
        </p:txBody>
      </p:sp>
      <p:sp>
        <p:nvSpPr>
          <p:cNvPr id="24" name="모서리가 둥근 직사각형 23"/>
          <p:cNvSpPr/>
          <p:nvPr/>
        </p:nvSpPr>
        <p:spPr>
          <a:xfrm>
            <a:off x="619455" y="2942948"/>
            <a:ext cx="6153150" cy="1071494"/>
          </a:xfrm>
          <a:prstGeom prst="roundRect">
            <a:avLst>
              <a:gd name="adj" fmla="val 15283"/>
            </a:avLst>
          </a:prstGeom>
          <a:solidFill>
            <a:schemeClr val="bg2">
              <a:lumMod val="75000"/>
              <a:alpha val="10000"/>
            </a:schemeClr>
          </a:solidFill>
          <a:ln w="15875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ea typeface="산돌고딕 M" pitchFamily="18" charset="-127"/>
            </a:endParaRPr>
          </a:p>
        </p:txBody>
      </p:sp>
      <p:sp>
        <p:nvSpPr>
          <p:cNvPr id="25" name="십각형 24"/>
          <p:cNvSpPr/>
          <p:nvPr/>
        </p:nvSpPr>
        <p:spPr>
          <a:xfrm>
            <a:off x="4134132" y="2999037"/>
            <a:ext cx="294945" cy="266701"/>
          </a:xfrm>
          <a:prstGeom prst="decagon">
            <a:avLst/>
          </a:prstGeom>
          <a:ln w="635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ea typeface="산돌고딕 M" pitchFamily="18" charset="-127"/>
              </a:rPr>
              <a:t>3</a:t>
            </a:r>
            <a:endParaRPr lang="ko-KR" altLang="en-US" dirty="0">
              <a:ea typeface="산돌고딕 M" pitchFamily="18" charset="-127"/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343400"/>
            <a:ext cx="2481275" cy="1648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직사각형 4"/>
          <p:cNvSpPr/>
          <p:nvPr/>
        </p:nvSpPr>
        <p:spPr>
          <a:xfrm>
            <a:off x="6849534" y="3493911"/>
            <a:ext cx="2807240" cy="836126"/>
          </a:xfrm>
          <a:prstGeom prst="rect">
            <a:avLst/>
          </a:prstGeom>
          <a:solidFill>
            <a:schemeClr val="tx2">
              <a:lumMod val="60000"/>
              <a:lumOff val="40000"/>
              <a:alpha val="30000"/>
            </a:schemeClr>
          </a:solidFill>
          <a:ln w="127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103505">
              <a:spcBef>
                <a:spcPts val="960"/>
              </a:spcBef>
              <a:tabLst>
                <a:tab pos="446405" algn="l"/>
              </a:tabLst>
            </a:pPr>
            <a:r>
              <a:rPr lang="en-US" altLang="ko-KR" sz="1000" dirty="0">
                <a:latin typeface="산돌고딕 M" pitchFamily="18" charset="-127"/>
                <a:ea typeface="산돌고딕 M" pitchFamily="18" charset="-127"/>
              </a:rPr>
              <a:t>★ </a:t>
            </a:r>
            <a:r>
              <a:rPr lang="ko-KR" altLang="en-US" sz="1000" dirty="0" smtClean="0">
                <a:solidFill>
                  <a:schemeClr val="accent6"/>
                </a:solidFill>
                <a:latin typeface="산돌고딕 M" pitchFamily="18" charset="-127"/>
                <a:ea typeface="산돌고딕 M" pitchFamily="18" charset="-127"/>
              </a:rPr>
              <a:t>해당 </a:t>
            </a:r>
            <a:r>
              <a:rPr lang="ko-KR" altLang="en-US" sz="1000" dirty="0">
                <a:solidFill>
                  <a:schemeClr val="accent6"/>
                </a:solidFill>
                <a:latin typeface="산돌고딕 M" pitchFamily="18" charset="-127"/>
                <a:ea typeface="산돌고딕 M" pitchFamily="18" charset="-127"/>
              </a:rPr>
              <a:t>서비스 연계와 관련된 화면을 보기 위해서는 </a:t>
            </a:r>
            <a:r>
              <a:rPr lang="en-US" altLang="ko-KR" sz="1000" dirty="0">
                <a:solidFill>
                  <a:schemeClr val="accent6"/>
                </a:solidFill>
                <a:latin typeface="산돌고딕 M" pitchFamily="18" charset="-127"/>
                <a:ea typeface="산돌고딕 M" pitchFamily="18" charset="-127"/>
              </a:rPr>
              <a:t>agent </a:t>
            </a:r>
            <a:r>
              <a:rPr lang="ko-KR" altLang="en-US" sz="1000" dirty="0">
                <a:solidFill>
                  <a:schemeClr val="accent6"/>
                </a:solidFill>
                <a:latin typeface="산돌고딕 M" pitchFamily="18" charset="-127"/>
                <a:ea typeface="산돌고딕 M" pitchFamily="18" charset="-127"/>
              </a:rPr>
              <a:t>설정 </a:t>
            </a:r>
            <a:r>
              <a:rPr lang="en-US" altLang="ko-KR" sz="1000" dirty="0" err="1">
                <a:solidFill>
                  <a:schemeClr val="accent6"/>
                </a:solidFill>
                <a:latin typeface="산돌고딕 M" pitchFamily="18" charset="-127"/>
                <a:ea typeface="산돌고딕 M" pitchFamily="18" charset="-127"/>
              </a:rPr>
              <a:t>conf</a:t>
            </a:r>
            <a:r>
              <a:rPr lang="en-US" altLang="ko-KR" sz="1000" dirty="0">
                <a:solidFill>
                  <a:schemeClr val="accent6"/>
                </a:solidFill>
                <a:latin typeface="산돌고딕 M" pitchFamily="18" charset="-127"/>
                <a:ea typeface="산돌고딕 M" pitchFamily="18" charset="-127"/>
              </a:rPr>
              <a:t> </a:t>
            </a:r>
            <a:r>
              <a:rPr lang="ko-KR" altLang="en-US" sz="1000" dirty="0">
                <a:solidFill>
                  <a:schemeClr val="accent6"/>
                </a:solidFill>
                <a:latin typeface="산돌고딕 M" pitchFamily="18" charset="-127"/>
                <a:ea typeface="산돌고딕 M" pitchFamily="18" charset="-127"/>
              </a:rPr>
              <a:t>파일에서 다음과 같은 설정이 되어 있어야 한다</a:t>
            </a:r>
            <a:r>
              <a:rPr lang="en-US" altLang="ko-KR" sz="1000" dirty="0">
                <a:solidFill>
                  <a:schemeClr val="accent6"/>
                </a:solidFill>
                <a:latin typeface="산돌고딕 M" pitchFamily="18" charset="-127"/>
                <a:ea typeface="산돌고딕 M" pitchFamily="18" charset="-127"/>
              </a:rPr>
              <a:t>.</a:t>
            </a:r>
          </a:p>
          <a:p>
            <a:pPr marL="103505">
              <a:spcBef>
                <a:spcPts val="960"/>
              </a:spcBef>
              <a:tabLst>
                <a:tab pos="446405" algn="l"/>
              </a:tabLst>
            </a:pPr>
            <a:r>
              <a:rPr lang="en-US" altLang="ko-KR" sz="1000" dirty="0" err="1">
                <a:latin typeface="산돌고딕 M" pitchFamily="18" charset="-127"/>
                <a:ea typeface="산돌고딕 M" pitchFamily="18" charset="-127"/>
              </a:rPr>
              <a:t>trace_interservice_enabled</a:t>
            </a:r>
            <a:r>
              <a:rPr lang="en-US" altLang="ko-KR" sz="1000" dirty="0">
                <a:latin typeface="산돌고딕 M" pitchFamily="18" charset="-127"/>
                <a:ea typeface="산돌고딕 M" pitchFamily="18" charset="-127"/>
              </a:rPr>
              <a:t>=true</a:t>
            </a:r>
          </a:p>
        </p:txBody>
      </p:sp>
    </p:spTree>
    <p:extLst>
      <p:ext uri="{BB962C8B-B14F-4D97-AF65-F5344CB8AC3E}">
        <p14:creationId xmlns:p14="http://schemas.microsoft.com/office/powerpoint/2010/main" val="1042660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9402" y="136271"/>
            <a:ext cx="9207195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altLang="ko-KR" dirty="0">
                <a:ea typeface="산돌고딕 M" pitchFamily="18" charset="-127"/>
              </a:rPr>
              <a:t>Scouter </a:t>
            </a:r>
            <a:r>
              <a:rPr lang="en-US" altLang="ko-KR" dirty="0" smtClean="0">
                <a:ea typeface="산돌고딕 M" pitchFamily="18" charset="-127"/>
              </a:rPr>
              <a:t>Client </a:t>
            </a:r>
            <a:r>
              <a:rPr lang="ko-KR" altLang="en-US" dirty="0" smtClean="0">
                <a:ea typeface="산돌고딕 M" pitchFamily="18" charset="-127"/>
              </a:rPr>
              <a:t>모니터링</a:t>
            </a:r>
            <a:endParaRPr lang="en-US" altLang="ko-KR" dirty="0">
              <a:ea typeface="산돌고딕 M" pitchFamily="18" charset="-127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63918" y="1027938"/>
            <a:ext cx="126492" cy="1600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19455" y="941196"/>
            <a:ext cx="871982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altLang="ko-KR" sz="1800" dirty="0" smtClean="0">
                <a:latin typeface="산돌고딕 M"/>
                <a:ea typeface="산돌고딕 M" pitchFamily="18" charset="-127"/>
                <a:cs typeface="산돌고딕 M"/>
              </a:rPr>
              <a:t>Scouter </a:t>
            </a:r>
            <a:r>
              <a:rPr lang="ko-KR" altLang="en-US" sz="1800" dirty="0" smtClean="0">
                <a:latin typeface="산돌고딕 M"/>
                <a:ea typeface="산돌고딕 M" pitchFamily="18" charset="-127"/>
                <a:cs typeface="산돌고딕 M"/>
              </a:rPr>
              <a:t>모니터링 항목 </a:t>
            </a:r>
            <a:r>
              <a:rPr lang="en-US" altLang="ko-KR" sz="1800" dirty="0" smtClean="0">
                <a:latin typeface="산돌고딕 M"/>
                <a:ea typeface="산돌고딕 M" pitchFamily="18" charset="-127"/>
                <a:cs typeface="산돌고딕 M"/>
              </a:rPr>
              <a:t>( </a:t>
            </a:r>
            <a:r>
              <a:rPr lang="en-US" altLang="ko-KR" sz="1800" dirty="0" err="1" smtClean="0">
                <a:latin typeface="산돌고딕 M"/>
                <a:ea typeface="산돌고딕 M" pitchFamily="18" charset="-127"/>
                <a:cs typeface="산돌고딕 M"/>
              </a:rPr>
              <a:t>JBoss</a:t>
            </a:r>
            <a:r>
              <a:rPr lang="en-US" altLang="ko-KR" sz="1800" dirty="0" smtClean="0">
                <a:latin typeface="산돌고딕 M"/>
                <a:ea typeface="산돌고딕 M" pitchFamily="18" charset="-127"/>
                <a:cs typeface="산돌고딕 M"/>
              </a:rPr>
              <a:t> )</a:t>
            </a:r>
            <a:endParaRPr sz="1800" dirty="0">
              <a:latin typeface="산돌고딕 M"/>
              <a:cs typeface="산돌고딕 M"/>
            </a:endParaRPr>
          </a:p>
        </p:txBody>
      </p:sp>
      <p:sp>
        <p:nvSpPr>
          <p:cNvPr id="15" name="object 12"/>
          <p:cNvSpPr txBox="1">
            <a:spLocks noGrp="1"/>
          </p:cNvSpPr>
          <p:nvPr>
            <p:ph type="sldNum" sz="quarter" idx="7"/>
          </p:nvPr>
        </p:nvSpPr>
        <p:spPr>
          <a:xfrm>
            <a:off x="4600702" y="6604431"/>
            <a:ext cx="864870" cy="2463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150495" algn="ctr">
              <a:lnSpc>
                <a:spcPts val="894"/>
              </a:lnSpc>
            </a:pPr>
            <a:fld id="{81D60167-4931-47E6-BA6A-407CBD079E47}" type="slidenum">
              <a:rPr dirty="0"/>
              <a:t>47</a:t>
            </a:fld>
            <a:endParaRPr dirty="0"/>
          </a:p>
          <a:p>
            <a:pPr marL="12700">
              <a:lnSpc>
                <a:spcPts val="900"/>
              </a:lnSpc>
            </a:pPr>
            <a:r>
              <a:rPr sz="800" b="1" dirty="0">
                <a:solidFill>
                  <a:srgbClr val="FF0000"/>
                </a:solidFill>
                <a:latin typeface="Calibri"/>
                <a:cs typeface="Calibri"/>
              </a:rPr>
              <a:t>- Internal Use </a:t>
            </a:r>
            <a:r>
              <a:rPr sz="800" b="1" spc="-5" dirty="0">
                <a:solidFill>
                  <a:srgbClr val="FF0000"/>
                </a:solidFill>
                <a:latin typeface="Calibri"/>
                <a:cs typeface="Calibri"/>
              </a:rPr>
              <a:t>Only</a:t>
            </a:r>
            <a:r>
              <a:rPr sz="800" b="1" spc="-1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800" b="1" dirty="0">
                <a:solidFill>
                  <a:srgbClr val="FF0000"/>
                </a:solidFill>
                <a:latin typeface="Calibri"/>
                <a:cs typeface="Calibri"/>
              </a:rPr>
              <a:t>-</a:t>
            </a:r>
            <a:endParaRPr sz="800" dirty="0">
              <a:latin typeface="Calibri"/>
              <a:cs typeface="Calibri"/>
            </a:endParaRPr>
          </a:p>
        </p:txBody>
      </p:sp>
      <p:sp>
        <p:nvSpPr>
          <p:cNvPr id="18" name="object 4"/>
          <p:cNvSpPr txBox="1"/>
          <p:nvPr/>
        </p:nvSpPr>
        <p:spPr>
          <a:xfrm>
            <a:off x="619454" y="1447800"/>
            <a:ext cx="8998089" cy="7078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altLang="ko-KR" dirty="0" smtClean="0">
                <a:latin typeface="산돌고딕 M" pitchFamily="18" charset="-127"/>
                <a:ea typeface="산돌고딕 M" pitchFamily="18" charset="-127"/>
                <a:cs typeface="산돌고딕 M"/>
              </a:rPr>
              <a:t>8. Method </a:t>
            </a:r>
            <a:r>
              <a:rPr lang="ko-KR" altLang="en-US" dirty="0" smtClean="0">
                <a:latin typeface="산돌고딕 M" pitchFamily="18" charset="-127"/>
                <a:ea typeface="산돌고딕 M" pitchFamily="18" charset="-127"/>
                <a:cs typeface="산돌고딕 M"/>
              </a:rPr>
              <a:t>상세 </a:t>
            </a:r>
            <a:r>
              <a:rPr lang="en-US" altLang="ko-KR" dirty="0" smtClean="0">
                <a:latin typeface="산돌고딕 M" pitchFamily="18" charset="-127"/>
                <a:ea typeface="산돌고딕 M" pitchFamily="18" charset="-127"/>
                <a:cs typeface="산돌고딕 M"/>
              </a:rPr>
              <a:t>Profiling</a:t>
            </a:r>
            <a:endParaRPr lang="en-US" altLang="ko-KR" sz="500" dirty="0" smtClean="0">
              <a:latin typeface="산돌고딕 M"/>
              <a:ea typeface="산돌고딕 M" pitchFamily="18" charset="-127"/>
              <a:cs typeface="산돌고딕 M"/>
            </a:endParaRPr>
          </a:p>
          <a:p>
            <a:pPr marL="103505">
              <a:tabLst>
                <a:tab pos="446405" algn="l"/>
              </a:tabLst>
            </a:pPr>
            <a:r>
              <a:rPr lang="en-US" altLang="ko-KR" sz="1400" dirty="0">
                <a:latin typeface="산돌고딕 M" pitchFamily="18" charset="-127"/>
                <a:ea typeface="산돌고딕 M" pitchFamily="18" charset="-127"/>
              </a:rPr>
              <a:t>Scouter</a:t>
            </a:r>
            <a:r>
              <a:rPr lang="ko-KR" altLang="en-US" sz="1400" dirty="0">
                <a:latin typeface="산돌고딕 M" pitchFamily="18" charset="-127"/>
                <a:ea typeface="산돌고딕 M" pitchFamily="18" charset="-127"/>
              </a:rPr>
              <a:t>를 설치하고 </a:t>
            </a:r>
            <a:r>
              <a:rPr lang="en-US" altLang="ko-KR" sz="1400" dirty="0">
                <a:latin typeface="산돌고딕 M" pitchFamily="18" charset="-127"/>
                <a:ea typeface="산돌고딕 M" pitchFamily="18" charset="-127"/>
              </a:rPr>
              <a:t>Java Agent</a:t>
            </a:r>
            <a:r>
              <a:rPr lang="ko-KR" altLang="en-US" sz="1400" dirty="0">
                <a:latin typeface="산돌고딕 M" pitchFamily="18" charset="-127"/>
                <a:ea typeface="산돌고딕 M" pitchFamily="18" charset="-127"/>
              </a:rPr>
              <a:t>에 아무런 설정을 하지 않았다면 </a:t>
            </a:r>
            <a:r>
              <a:rPr lang="en-US" altLang="ko-KR" sz="1400" dirty="0">
                <a:latin typeface="산돌고딕 M" pitchFamily="18" charset="-127"/>
                <a:ea typeface="산돌고딕 M" pitchFamily="18" charset="-127"/>
              </a:rPr>
              <a:t>Scouter</a:t>
            </a:r>
            <a:r>
              <a:rPr lang="ko-KR" altLang="en-US" sz="1400" dirty="0">
                <a:latin typeface="산돌고딕 M" pitchFamily="18" charset="-127"/>
                <a:ea typeface="산돌고딕 M" pitchFamily="18" charset="-127"/>
              </a:rPr>
              <a:t>는 </a:t>
            </a:r>
            <a:r>
              <a:rPr lang="en-US" altLang="ko-KR" sz="1400" dirty="0">
                <a:latin typeface="산돌고딕 M" pitchFamily="18" charset="-127"/>
                <a:ea typeface="산돌고딕 M" pitchFamily="18" charset="-127"/>
              </a:rPr>
              <a:t>HTTP </a:t>
            </a:r>
            <a:r>
              <a:rPr lang="ko-KR" altLang="en-US" sz="1400" dirty="0">
                <a:latin typeface="산돌고딕 M" pitchFamily="18" charset="-127"/>
                <a:ea typeface="산돌고딕 M" pitchFamily="18" charset="-127"/>
              </a:rPr>
              <a:t>서비스의 </a:t>
            </a:r>
            <a:r>
              <a:rPr lang="ko-KR" altLang="en-US" sz="1400" dirty="0" smtClean="0">
                <a:latin typeface="산돌고딕 M" pitchFamily="18" charset="-127"/>
                <a:ea typeface="산돌고딕 M" pitchFamily="18" charset="-127"/>
              </a:rPr>
              <a:t>시작</a:t>
            </a:r>
            <a:r>
              <a:rPr lang="en-US" altLang="ko-KR" sz="1400" dirty="0" smtClean="0">
                <a:latin typeface="산돌고딕 M" pitchFamily="18" charset="-127"/>
                <a:ea typeface="산돌고딕 M" pitchFamily="18" charset="-127"/>
              </a:rPr>
              <a:t> &amp;</a:t>
            </a:r>
            <a:r>
              <a:rPr lang="ko-KR" altLang="en-US" sz="1400" dirty="0" smtClean="0">
                <a:latin typeface="산돌고딕 M" pitchFamily="18" charset="-127"/>
                <a:ea typeface="산돌고딕 M" pitchFamily="18" charset="-127"/>
              </a:rPr>
              <a:t> 종료지점 그리고 </a:t>
            </a:r>
            <a:r>
              <a:rPr lang="ko-KR" altLang="en-US" sz="1400" dirty="0">
                <a:latin typeface="산돌고딕 M" pitchFamily="18" charset="-127"/>
                <a:ea typeface="산돌고딕 M" pitchFamily="18" charset="-127"/>
              </a:rPr>
              <a:t>실행한 쿼리에 대한 프로파일만을 </a:t>
            </a:r>
            <a:r>
              <a:rPr lang="ko-KR" altLang="en-US" sz="1400" dirty="0" smtClean="0">
                <a:latin typeface="산돌고딕 M" pitchFamily="18" charset="-127"/>
                <a:ea typeface="산돌고딕 M" pitchFamily="18" charset="-127"/>
              </a:rPr>
              <a:t>수행 하게 되며</a:t>
            </a:r>
            <a:r>
              <a:rPr lang="en-US" altLang="ko-KR" sz="1400" dirty="0" smtClean="0">
                <a:latin typeface="산돌고딕 M" pitchFamily="18" charset="-127"/>
                <a:ea typeface="산돌고딕 M" pitchFamily="18" charset="-127"/>
              </a:rPr>
              <a:t>, </a:t>
            </a:r>
            <a:r>
              <a:rPr lang="ko-KR" altLang="en-US" sz="1400" dirty="0" smtClean="0">
                <a:latin typeface="산돌고딕 M" pitchFamily="18" charset="-127"/>
                <a:ea typeface="산돌고딕 M" pitchFamily="18" charset="-127"/>
              </a:rPr>
              <a:t>필요에 따라서는 그 이상 즉 </a:t>
            </a:r>
            <a:r>
              <a:rPr lang="en-US" altLang="ko-KR" sz="1400" dirty="0" smtClean="0">
                <a:latin typeface="산돌고딕 M" pitchFamily="18" charset="-127"/>
                <a:ea typeface="산돌고딕 M" pitchFamily="18" charset="-127"/>
              </a:rPr>
              <a:t>method </a:t>
            </a:r>
            <a:r>
              <a:rPr lang="ko-KR" altLang="en-US" sz="1400" dirty="0">
                <a:latin typeface="산돌고딕 M" pitchFamily="18" charset="-127"/>
                <a:ea typeface="산돌고딕 M" pitchFamily="18" charset="-127"/>
              </a:rPr>
              <a:t>수준의 </a:t>
            </a:r>
            <a:r>
              <a:rPr lang="en-US" altLang="ko-KR" sz="1400" dirty="0" smtClean="0">
                <a:latin typeface="산돌고딕 M" pitchFamily="18" charset="-127"/>
                <a:ea typeface="산돌고딕 M" pitchFamily="18" charset="-127"/>
              </a:rPr>
              <a:t>profiling </a:t>
            </a:r>
            <a:r>
              <a:rPr lang="ko-KR" altLang="en-US" sz="1400" dirty="0" smtClean="0">
                <a:latin typeface="산돌고딕 M" pitchFamily="18" charset="-127"/>
                <a:ea typeface="산돌고딕 M" pitchFamily="18" charset="-127"/>
              </a:rPr>
              <a:t>이 </a:t>
            </a:r>
            <a:r>
              <a:rPr lang="ko-KR" altLang="en-US" sz="1400" dirty="0">
                <a:latin typeface="산돌고딕 M" pitchFamily="18" charset="-127"/>
                <a:ea typeface="산돌고딕 M" pitchFamily="18" charset="-127"/>
              </a:rPr>
              <a:t>필요한 경우도 </a:t>
            </a:r>
            <a:r>
              <a:rPr lang="ko-KR" altLang="en-US" sz="1400" dirty="0" smtClean="0">
                <a:latin typeface="산돌고딕 M" pitchFamily="18" charset="-127"/>
                <a:ea typeface="산돌고딕 M" pitchFamily="18" charset="-127"/>
              </a:rPr>
              <a:t>있다</a:t>
            </a:r>
            <a:r>
              <a:rPr lang="en-US" altLang="ko-KR" sz="1400" dirty="0" smtClean="0">
                <a:latin typeface="산돌고딕 M" pitchFamily="18" charset="-127"/>
                <a:ea typeface="산돌고딕 M" pitchFamily="18" charset="-127"/>
              </a:rPr>
              <a:t>.</a:t>
            </a:r>
            <a:endParaRPr lang="en-US" altLang="ko-KR" sz="1400" dirty="0">
              <a:latin typeface="산돌고딕 M" pitchFamily="18" charset="-127"/>
              <a:ea typeface="산돌고딕 M" pitchFamily="18" charset="-127"/>
              <a:cs typeface="바탕"/>
            </a:endParaRPr>
          </a:p>
        </p:txBody>
      </p:sp>
      <p:graphicFrame>
        <p:nvGraphicFramePr>
          <p:cNvPr id="10" name="표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2533459"/>
              </p:ext>
            </p:extLst>
          </p:nvPr>
        </p:nvGraphicFramePr>
        <p:xfrm>
          <a:off x="589862" y="4800598"/>
          <a:ext cx="6344338" cy="166687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46580"/>
                <a:gridCol w="2646580"/>
                <a:gridCol w="1051178"/>
              </a:tblGrid>
              <a:tr h="27931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solidFill>
                            <a:schemeClr val="bg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Option </a:t>
                      </a:r>
                      <a:r>
                        <a:rPr lang="ko-KR" altLang="en-US" sz="1100" u="none" strike="noStrike" dirty="0">
                          <a:solidFill>
                            <a:schemeClr val="bg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명</a:t>
                      </a:r>
                      <a:endParaRPr lang="ko-KR" altLang="en-US" sz="1100" b="1" i="0" u="none" strike="noStrike" dirty="0">
                        <a:solidFill>
                          <a:schemeClr val="bg1"/>
                        </a:solidFill>
                        <a:effectLst/>
                        <a:latin typeface="산돌고딕 M" pitchFamily="18" charset="-127"/>
                        <a:ea typeface="산돌고딕 M" pitchFamily="18" charset="-127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u="none" strike="noStrike" dirty="0">
                          <a:solidFill>
                            <a:schemeClr val="bg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설명</a:t>
                      </a:r>
                      <a:endParaRPr lang="ko-KR" altLang="en-US" sz="1100" b="1" i="0" u="none" strike="noStrike" dirty="0">
                        <a:solidFill>
                          <a:schemeClr val="bg1"/>
                        </a:solidFill>
                        <a:effectLst/>
                        <a:latin typeface="산돌고딕 M" pitchFamily="18" charset="-127"/>
                        <a:ea typeface="산돌고딕 M" pitchFamily="18" charset="-127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solidFill>
                            <a:schemeClr val="bg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default</a:t>
                      </a:r>
                      <a:endParaRPr lang="en-US" sz="1100" b="1" i="0" u="none" strike="noStrike" dirty="0">
                        <a:solidFill>
                          <a:schemeClr val="bg1"/>
                        </a:solidFill>
                        <a:effectLst/>
                        <a:latin typeface="산돌고딕 M" pitchFamily="18" charset="-127"/>
                        <a:ea typeface="산돌고딕 M" pitchFamily="18" charset="-127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3126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 err="1"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hook_method_ignore_prefixes</a:t>
                      </a:r>
                      <a:endParaRPr lang="en-US" sz="1100" b="0" i="0" u="none" strike="noStrike" dirty="0">
                        <a:solidFill>
                          <a:srgbClr val="333333"/>
                        </a:solidFill>
                        <a:effectLst/>
                        <a:latin typeface="산돌고딕 M" pitchFamily="18" charset="-127"/>
                        <a:ea typeface="산돌고딕 M" pitchFamily="18" charset="-127"/>
                      </a:endParaRPr>
                    </a:p>
                  </a:txBody>
                  <a:tcPr marL="14287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 smtClean="0"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Profiling</a:t>
                      </a:r>
                      <a:r>
                        <a:rPr lang="ko-KR" altLang="en-US" sz="1100" u="none" strike="noStrike" dirty="0" smtClean="0"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에서</a:t>
                      </a:r>
                      <a:r>
                        <a:rPr lang="ko-KR" altLang="en-US" sz="1100" u="none" strike="noStrike" baseline="0" dirty="0" smtClean="0"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 </a:t>
                      </a:r>
                      <a:r>
                        <a:rPr lang="ko-KR" altLang="en-US" sz="1100" u="none" strike="noStrike" dirty="0" smtClean="0"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제외할 </a:t>
                      </a:r>
                      <a:r>
                        <a:rPr lang="en-US" sz="1100" u="none" strike="noStrike" dirty="0"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method </a:t>
                      </a:r>
                      <a:r>
                        <a:rPr lang="ko-KR" altLang="en-US" sz="1100" u="none" strike="noStrike" dirty="0"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패턴 </a:t>
                      </a:r>
                      <a:r>
                        <a:rPr lang="en-US" sz="1100" u="none" strike="noStrike" dirty="0"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prefix</a:t>
                      </a:r>
                      <a:endParaRPr lang="en-US" sz="1100" b="0" i="0" u="none" strike="noStrike" dirty="0">
                        <a:solidFill>
                          <a:srgbClr val="333333"/>
                        </a:solidFill>
                        <a:effectLst/>
                        <a:latin typeface="산돌고딕 M" pitchFamily="18" charset="-127"/>
                        <a:ea typeface="산돌고딕 M" pitchFamily="18" charset="-127"/>
                      </a:endParaRPr>
                    </a:p>
                  </a:txBody>
                  <a:tcPr marL="14287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get,set</a:t>
                      </a:r>
                      <a:endParaRPr lang="en-US" sz="1100" b="0" i="0" u="none" strike="noStrike">
                        <a:solidFill>
                          <a:srgbClr val="333333"/>
                        </a:solidFill>
                        <a:effectLst/>
                        <a:latin typeface="산돌고딕 M" pitchFamily="18" charset="-127"/>
                        <a:ea typeface="산돌고딕 M" pitchFamily="18" charset="-127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26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 err="1"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hook_method_ignore_classes</a:t>
                      </a:r>
                      <a:endParaRPr lang="en-US" sz="1100" b="0" i="0" u="none" strike="noStrike" dirty="0">
                        <a:solidFill>
                          <a:srgbClr val="333333"/>
                        </a:solidFill>
                        <a:effectLst/>
                        <a:latin typeface="산돌고딕 M" pitchFamily="18" charset="-127"/>
                        <a:ea typeface="산돌고딕 M" pitchFamily="18" charset="-127"/>
                      </a:endParaRPr>
                    </a:p>
                  </a:txBody>
                  <a:tcPr marL="14287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 smtClean="0"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Profiling</a:t>
                      </a:r>
                      <a:r>
                        <a:rPr lang="ko-KR" altLang="en-US" sz="1100" u="none" strike="noStrike" dirty="0" smtClean="0"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에서</a:t>
                      </a:r>
                      <a:r>
                        <a:rPr lang="ko-KR" altLang="en-US" sz="1100" u="none" strike="noStrike" baseline="0" dirty="0" smtClean="0"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 </a:t>
                      </a:r>
                      <a:r>
                        <a:rPr lang="ko-KR" altLang="en-US" sz="1100" u="none" strike="noStrike" dirty="0" smtClean="0"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제외할 </a:t>
                      </a:r>
                      <a:r>
                        <a:rPr lang="en-US" sz="1100" u="none" strike="noStrike" dirty="0"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class</a:t>
                      </a:r>
                      <a:endParaRPr lang="en-US" sz="1100" b="0" i="0" u="none" strike="noStrike" dirty="0">
                        <a:solidFill>
                          <a:srgbClr val="333333"/>
                        </a:solidFill>
                        <a:effectLst/>
                        <a:latin typeface="산돌고딕 M" pitchFamily="18" charset="-127"/>
                        <a:ea typeface="산돌고딕 M" pitchFamily="18" charset="-127"/>
                      </a:endParaRPr>
                    </a:p>
                  </a:txBody>
                  <a:tcPr marL="14287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100" b="0" i="0" u="none" strike="noStrike" dirty="0">
                        <a:solidFill>
                          <a:srgbClr val="333333"/>
                        </a:solidFill>
                        <a:effectLst/>
                        <a:latin typeface="산돌고딕 M" pitchFamily="18" charset="-127"/>
                        <a:ea typeface="산돌고딕 M" pitchFamily="18" charset="-127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26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 err="1"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hook_method_access_public_enabled</a:t>
                      </a:r>
                      <a:endParaRPr lang="en-US" sz="1100" b="0" i="0" u="none" strike="noStrike" dirty="0">
                        <a:solidFill>
                          <a:srgbClr val="333333"/>
                        </a:solidFill>
                        <a:effectLst/>
                        <a:latin typeface="산돌고딕 M" pitchFamily="18" charset="-127"/>
                        <a:ea typeface="산돌고딕 M" pitchFamily="18" charset="-127"/>
                      </a:endParaRPr>
                    </a:p>
                  </a:txBody>
                  <a:tcPr marL="14287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public method </a:t>
                      </a:r>
                      <a:r>
                        <a:rPr lang="ko-KR" altLang="en-US" sz="1100" u="none" strike="noStrike" dirty="0"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수집 여부</a:t>
                      </a:r>
                      <a:endParaRPr lang="ko-KR" altLang="en-US" sz="1100" b="0" i="0" u="none" strike="noStrike" dirty="0">
                        <a:solidFill>
                          <a:srgbClr val="333333"/>
                        </a:solidFill>
                        <a:effectLst/>
                        <a:latin typeface="산돌고딕 M" pitchFamily="18" charset="-127"/>
                        <a:ea typeface="산돌고딕 M" pitchFamily="18" charset="-127"/>
                      </a:endParaRPr>
                    </a:p>
                  </a:txBody>
                  <a:tcPr marL="14287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TRUE</a:t>
                      </a:r>
                      <a:endParaRPr lang="en-US" sz="1100" b="0" i="0" u="none" strike="noStrike" dirty="0">
                        <a:solidFill>
                          <a:srgbClr val="333333"/>
                        </a:solidFill>
                        <a:effectLst/>
                        <a:latin typeface="산돌고딕 M" pitchFamily="18" charset="-127"/>
                        <a:ea typeface="산돌고딕 M" pitchFamily="18" charset="-127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26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 err="1"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hook_method_access_private_enabled</a:t>
                      </a:r>
                      <a:endParaRPr lang="en-US" sz="1100" b="0" i="0" u="none" strike="noStrike" dirty="0">
                        <a:solidFill>
                          <a:srgbClr val="333333"/>
                        </a:solidFill>
                        <a:effectLst/>
                        <a:latin typeface="산돌고딕 M" pitchFamily="18" charset="-127"/>
                        <a:ea typeface="산돌고딕 M" pitchFamily="18" charset="-127"/>
                      </a:endParaRPr>
                    </a:p>
                  </a:txBody>
                  <a:tcPr marL="14287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private method </a:t>
                      </a:r>
                      <a:r>
                        <a:rPr lang="ko-KR" altLang="en-US" sz="1100" u="none" strike="noStrike" dirty="0"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수집 여부</a:t>
                      </a:r>
                      <a:endParaRPr lang="ko-KR" altLang="en-US" sz="1100" b="0" i="0" u="none" strike="noStrike" dirty="0">
                        <a:solidFill>
                          <a:srgbClr val="333333"/>
                        </a:solidFill>
                        <a:effectLst/>
                        <a:latin typeface="산돌고딕 M" pitchFamily="18" charset="-127"/>
                        <a:ea typeface="산돌고딕 M" pitchFamily="18" charset="-127"/>
                      </a:endParaRPr>
                    </a:p>
                  </a:txBody>
                  <a:tcPr marL="14287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FALSE</a:t>
                      </a:r>
                      <a:endParaRPr lang="en-US" sz="1100" b="0" i="0" u="none" strike="noStrike" dirty="0">
                        <a:solidFill>
                          <a:srgbClr val="333333"/>
                        </a:solidFill>
                        <a:effectLst/>
                        <a:latin typeface="산돌고딕 M" pitchFamily="18" charset="-127"/>
                        <a:ea typeface="산돌고딕 M" pitchFamily="18" charset="-127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26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 err="1"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hook_method_access_protected_enabled</a:t>
                      </a:r>
                      <a:endParaRPr lang="en-US" sz="1100" b="0" i="0" u="none" strike="noStrike" dirty="0">
                        <a:solidFill>
                          <a:srgbClr val="333333"/>
                        </a:solidFill>
                        <a:effectLst/>
                        <a:latin typeface="산돌고딕 M" pitchFamily="18" charset="-127"/>
                        <a:ea typeface="산돌고딕 M" pitchFamily="18" charset="-127"/>
                      </a:endParaRPr>
                    </a:p>
                  </a:txBody>
                  <a:tcPr marL="14287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protected method </a:t>
                      </a:r>
                      <a:r>
                        <a:rPr lang="ko-KR" altLang="en-US" sz="1100" u="none" strike="noStrike" dirty="0"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수집 여부</a:t>
                      </a:r>
                      <a:endParaRPr lang="ko-KR" altLang="en-US" sz="1100" b="0" i="0" u="none" strike="noStrike" dirty="0">
                        <a:solidFill>
                          <a:srgbClr val="333333"/>
                        </a:solidFill>
                        <a:effectLst/>
                        <a:latin typeface="산돌고딕 M" pitchFamily="18" charset="-127"/>
                        <a:ea typeface="산돌고딕 M" pitchFamily="18" charset="-127"/>
                      </a:endParaRPr>
                    </a:p>
                  </a:txBody>
                  <a:tcPr marL="14287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FALSE</a:t>
                      </a:r>
                      <a:endParaRPr lang="en-US" sz="1100" b="0" i="0" u="none" strike="noStrike" dirty="0">
                        <a:solidFill>
                          <a:srgbClr val="333333"/>
                        </a:solidFill>
                        <a:effectLst/>
                        <a:latin typeface="산돌고딕 M" pitchFamily="18" charset="-127"/>
                        <a:ea typeface="산돌고딕 M" pitchFamily="18" charset="-127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26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 err="1"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hook_method_access_none_enabled</a:t>
                      </a:r>
                      <a:endParaRPr lang="en-US" sz="1100" b="0" i="0" u="none" strike="noStrike" dirty="0">
                        <a:solidFill>
                          <a:srgbClr val="333333"/>
                        </a:solidFill>
                        <a:effectLst/>
                        <a:latin typeface="산돌고딕 M" pitchFamily="18" charset="-127"/>
                        <a:ea typeface="산돌고딕 M" pitchFamily="18" charset="-127"/>
                      </a:endParaRPr>
                    </a:p>
                  </a:txBody>
                  <a:tcPr marL="14287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default method </a:t>
                      </a:r>
                      <a:r>
                        <a:rPr lang="ko-KR" altLang="en-US" sz="1100" u="none" strike="noStrike" dirty="0"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수집 여부</a:t>
                      </a:r>
                      <a:endParaRPr lang="ko-KR" altLang="en-US" sz="1100" b="0" i="0" u="none" strike="noStrike" dirty="0">
                        <a:solidFill>
                          <a:srgbClr val="333333"/>
                        </a:solidFill>
                        <a:effectLst/>
                        <a:latin typeface="산돌고딕 M" pitchFamily="18" charset="-127"/>
                        <a:ea typeface="산돌고딕 M" pitchFamily="18" charset="-127"/>
                      </a:endParaRPr>
                    </a:p>
                  </a:txBody>
                  <a:tcPr marL="14287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FALSE </a:t>
                      </a:r>
                      <a:endParaRPr lang="en-US" sz="1100" b="0" i="0" u="none" strike="noStrike" dirty="0">
                        <a:solidFill>
                          <a:srgbClr val="333333"/>
                        </a:solidFill>
                        <a:effectLst/>
                        <a:latin typeface="산돌고딕 M" pitchFamily="18" charset="-127"/>
                        <a:ea typeface="산돌고딕 M" pitchFamily="18" charset="-127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직사각형 4"/>
          <p:cNvSpPr/>
          <p:nvPr/>
        </p:nvSpPr>
        <p:spPr>
          <a:xfrm>
            <a:off x="594055" y="4492823"/>
            <a:ext cx="151996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b="1" dirty="0">
                <a:latin typeface="산돌고딕 M" pitchFamily="18" charset="-127"/>
                <a:ea typeface="산돌고딕 M" pitchFamily="18" charset="-127"/>
              </a:rPr>
              <a:t>Advanced Options</a:t>
            </a:r>
            <a:endParaRPr lang="ko-KR" altLang="en-US" sz="1400" dirty="0">
              <a:latin typeface="산돌고딕 M" pitchFamily="18" charset="-127"/>
              <a:ea typeface="산돌고딕 M" pitchFamily="18" charset="-127"/>
            </a:endParaRPr>
          </a:p>
        </p:txBody>
      </p:sp>
      <p:graphicFrame>
        <p:nvGraphicFramePr>
          <p:cNvPr id="11" name="표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8949241"/>
              </p:ext>
            </p:extLst>
          </p:nvPr>
        </p:nvGraphicFramePr>
        <p:xfrm>
          <a:off x="619455" y="2517577"/>
          <a:ext cx="5552745" cy="91142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42745"/>
                <a:gridCol w="3810000"/>
              </a:tblGrid>
              <a:tr h="26043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solidFill>
                            <a:schemeClr val="bg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Option </a:t>
                      </a:r>
                      <a:r>
                        <a:rPr lang="ko-KR" altLang="en-US" sz="1100" u="none" strike="noStrike" dirty="0">
                          <a:solidFill>
                            <a:schemeClr val="bg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명</a:t>
                      </a:r>
                      <a:endParaRPr lang="ko-KR" altLang="en-US" sz="1100" b="1" i="0" u="none" strike="noStrike" dirty="0">
                        <a:solidFill>
                          <a:schemeClr val="bg1"/>
                        </a:solidFill>
                        <a:effectLst/>
                        <a:latin typeface="산돌고딕 M" pitchFamily="18" charset="-127"/>
                        <a:ea typeface="산돌고딕 M" pitchFamily="18" charset="-127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u="none" strike="noStrike" dirty="0">
                          <a:solidFill>
                            <a:schemeClr val="bg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설명</a:t>
                      </a:r>
                      <a:endParaRPr lang="ko-KR" altLang="en-US" sz="1100" b="1" i="0" u="none" strike="noStrike" dirty="0">
                        <a:solidFill>
                          <a:schemeClr val="bg1"/>
                        </a:solidFill>
                        <a:effectLst/>
                        <a:latin typeface="산돌고딕 M" pitchFamily="18" charset="-127"/>
                        <a:ea typeface="산돌고딕 M" pitchFamily="18" charset="-127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650985">
                <a:tc>
                  <a:txBody>
                    <a:bodyPr/>
                    <a:lstStyle/>
                    <a:p>
                      <a:r>
                        <a:rPr lang="en-US" sz="1100" dirty="0" err="1">
                          <a:latin typeface="산돌고딕 M" pitchFamily="18" charset="-127"/>
                          <a:ea typeface="산돌고딕 M" pitchFamily="18" charset="-127"/>
                        </a:rPr>
                        <a:t>hook_method_patterns</a:t>
                      </a:r>
                      <a:endParaRPr lang="en-US" sz="1100" dirty="0">
                        <a:latin typeface="산돌고딕 M" pitchFamily="18" charset="-127"/>
                        <a:ea typeface="산돌고딕 M" pitchFamily="18" charset="-127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산돌고딕 M" pitchFamily="18" charset="-127"/>
                          <a:ea typeface="산돌고딕 M" pitchFamily="18" charset="-127"/>
                        </a:rPr>
                        <a:t>Hooking </a:t>
                      </a:r>
                      <a:r>
                        <a:rPr lang="ko-KR" altLang="en-US" sz="1100" dirty="0">
                          <a:latin typeface="산돌고딕 M" pitchFamily="18" charset="-127"/>
                          <a:ea typeface="산돌고딕 M" pitchFamily="18" charset="-127"/>
                        </a:rPr>
                        <a:t>하여 기록할 </a:t>
                      </a:r>
                      <a:r>
                        <a:rPr lang="en-US" sz="1100" dirty="0">
                          <a:latin typeface="산돌고딕 M" pitchFamily="18" charset="-127"/>
                          <a:ea typeface="산돌고딕 M" pitchFamily="18" charset="-127"/>
                        </a:rPr>
                        <a:t>method</a:t>
                      </a:r>
                      <a:r>
                        <a:rPr lang="ko-KR" altLang="en-US" sz="1100" dirty="0">
                          <a:latin typeface="산돌고딕 M" pitchFamily="18" charset="-127"/>
                          <a:ea typeface="산돌고딕 M" pitchFamily="18" charset="-127"/>
                        </a:rPr>
                        <a:t>의 </a:t>
                      </a:r>
                      <a:r>
                        <a:rPr lang="en-US" sz="1100" dirty="0">
                          <a:latin typeface="산돌고딕 M" pitchFamily="18" charset="-127"/>
                          <a:ea typeface="산돌고딕 M" pitchFamily="18" charset="-127"/>
                        </a:rPr>
                        <a:t>pattern </a:t>
                      </a:r>
                      <a:r>
                        <a:rPr lang="ko-KR" altLang="en-US" sz="1100" dirty="0">
                          <a:latin typeface="산돌고딕 M" pitchFamily="18" charset="-127"/>
                          <a:ea typeface="산돌고딕 M" pitchFamily="18" charset="-127"/>
                        </a:rPr>
                        <a:t>정의 </a:t>
                      </a:r>
                      <a:br>
                        <a:rPr lang="ko-KR" altLang="en-US" sz="1100" dirty="0">
                          <a:latin typeface="산돌고딕 M" pitchFamily="18" charset="-127"/>
                          <a:ea typeface="산돌고딕 M" pitchFamily="18" charset="-127"/>
                        </a:rPr>
                      </a:br>
                      <a:r>
                        <a:rPr lang="ko-KR" altLang="en-US" sz="1100" dirty="0" err="1">
                          <a:latin typeface="산돌고딕 M" pitchFamily="18" charset="-127"/>
                          <a:ea typeface="산돌고딕 M" pitchFamily="18" charset="-127"/>
                        </a:rPr>
                        <a:t>여러개인</a:t>
                      </a:r>
                      <a:r>
                        <a:rPr lang="ko-KR" altLang="en-US" sz="1100" dirty="0">
                          <a:latin typeface="산돌고딕 M" pitchFamily="18" charset="-127"/>
                          <a:ea typeface="산돌고딕 M" pitchFamily="18" charset="-127"/>
                        </a:rPr>
                        <a:t> 경우 </a:t>
                      </a:r>
                      <a:r>
                        <a:rPr lang="en-US" sz="1100" dirty="0">
                          <a:latin typeface="산돌고딕 M" pitchFamily="18" charset="-127"/>
                          <a:ea typeface="산돌고딕 M" pitchFamily="18" charset="-127"/>
                        </a:rPr>
                        <a:t>comma(,)</a:t>
                      </a:r>
                      <a:r>
                        <a:rPr lang="ko-KR" altLang="en-US" sz="1100" dirty="0">
                          <a:latin typeface="산돌고딕 M" pitchFamily="18" charset="-127"/>
                          <a:ea typeface="산돌고딕 M" pitchFamily="18" charset="-127"/>
                        </a:rPr>
                        <a:t>로 구분한다</a:t>
                      </a:r>
                      <a:r>
                        <a:rPr lang="en-US" altLang="ko-KR" sz="1100" dirty="0">
                          <a:latin typeface="산돌고딕 M" pitchFamily="18" charset="-127"/>
                          <a:ea typeface="산돌고딕 M" pitchFamily="18" charset="-127"/>
                        </a:rPr>
                        <a:t>.</a:t>
                      </a:r>
                      <a:br>
                        <a:rPr lang="en-US" altLang="ko-KR" sz="1100" dirty="0">
                          <a:latin typeface="산돌고딕 M" pitchFamily="18" charset="-127"/>
                          <a:ea typeface="산돌고딕 M" pitchFamily="18" charset="-127"/>
                        </a:rPr>
                      </a:br>
                      <a:r>
                        <a:rPr lang="en-US" sz="1100" dirty="0">
                          <a:latin typeface="산돌고딕 M" pitchFamily="18" charset="-127"/>
                          <a:ea typeface="산돌고딕 M" pitchFamily="18" charset="-127"/>
                        </a:rPr>
                        <a:t>format : package.Class.method,package.Class2.method2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2" name="직사각형 11"/>
          <p:cNvSpPr/>
          <p:nvPr/>
        </p:nvSpPr>
        <p:spPr>
          <a:xfrm>
            <a:off x="602343" y="2209800"/>
            <a:ext cx="119776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b="1" dirty="0" smtClean="0">
                <a:latin typeface="산돌고딕 M" pitchFamily="18" charset="-127"/>
                <a:ea typeface="산돌고딕 M" pitchFamily="18" charset="-127"/>
              </a:rPr>
              <a:t>Basic </a:t>
            </a:r>
            <a:r>
              <a:rPr lang="en-US" altLang="ko-KR" sz="1400" b="1" dirty="0">
                <a:latin typeface="산돌고딕 M" pitchFamily="18" charset="-127"/>
                <a:ea typeface="산돌고딕 M" pitchFamily="18" charset="-127"/>
              </a:rPr>
              <a:t>Options</a:t>
            </a:r>
            <a:endParaRPr lang="ko-KR" altLang="en-US" sz="1400" dirty="0">
              <a:latin typeface="산돌고딕 M" pitchFamily="18" charset="-127"/>
              <a:ea typeface="산돌고딕 M" pitchFamily="18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609600" y="3505200"/>
            <a:ext cx="5562600" cy="938719"/>
          </a:xfrm>
          <a:prstGeom prst="rect">
            <a:avLst/>
          </a:prstGeom>
          <a:solidFill>
            <a:schemeClr val="accent6">
              <a:alpha val="18000"/>
            </a:schemeClr>
          </a:solidFill>
          <a:ln w="127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1100" dirty="0" smtClean="0">
                <a:latin typeface="산돌고딕 M" pitchFamily="18" charset="-127"/>
                <a:ea typeface="산돌고딕 M" pitchFamily="18" charset="-127"/>
              </a:rPr>
              <a:t>//##package </a:t>
            </a:r>
            <a:r>
              <a:rPr lang="en-US" altLang="ko-KR" sz="1100" dirty="0">
                <a:latin typeface="산돌고딕 M" pitchFamily="18" charset="-127"/>
                <a:ea typeface="산돌고딕 M" pitchFamily="18" charset="-127"/>
              </a:rPr>
              <a:t>: </a:t>
            </a:r>
            <a:r>
              <a:rPr lang="en-US" altLang="ko-KR" sz="1100" dirty="0" err="1">
                <a:latin typeface="산돌고딕 M" pitchFamily="18" charset="-127"/>
                <a:ea typeface="산돌고딕 M" pitchFamily="18" charset="-127"/>
              </a:rPr>
              <a:t>com.scouter</a:t>
            </a:r>
            <a:r>
              <a:rPr lang="en-US" altLang="ko-KR" sz="1100" dirty="0">
                <a:latin typeface="산돌고딕 M" pitchFamily="18" charset="-127"/>
                <a:ea typeface="산돌고딕 M" pitchFamily="18" charset="-127"/>
              </a:rPr>
              <a:t>, class : any, method : any </a:t>
            </a:r>
          </a:p>
          <a:p>
            <a:r>
              <a:rPr lang="en-US" altLang="ko-KR" sz="1100" dirty="0" err="1" smtClean="0">
                <a:latin typeface="산돌고딕 M" pitchFamily="18" charset="-127"/>
                <a:ea typeface="산돌고딕 M" pitchFamily="18" charset="-127"/>
              </a:rPr>
              <a:t>hook_method_patterns</a:t>
            </a:r>
            <a:r>
              <a:rPr lang="en-US" altLang="ko-KR" sz="1100" dirty="0" smtClean="0">
                <a:latin typeface="산돌고딕 M" pitchFamily="18" charset="-127"/>
                <a:ea typeface="산돌고딕 M" pitchFamily="18" charset="-127"/>
              </a:rPr>
              <a:t> </a:t>
            </a:r>
            <a:r>
              <a:rPr lang="en-US" altLang="ko-KR" sz="1100" dirty="0">
                <a:latin typeface="산돌고딕 M" pitchFamily="18" charset="-127"/>
                <a:ea typeface="산돌고딕 M" pitchFamily="18" charset="-127"/>
              </a:rPr>
              <a:t>= com.scouter.*.* </a:t>
            </a:r>
            <a:endParaRPr lang="en-US" altLang="ko-KR" sz="1100" dirty="0" smtClean="0">
              <a:latin typeface="산돌고딕 M" pitchFamily="18" charset="-127"/>
              <a:ea typeface="산돌고딕 M" pitchFamily="18" charset="-127"/>
            </a:endParaRPr>
          </a:p>
          <a:p>
            <a:endParaRPr lang="en-US" altLang="ko-KR" sz="1100" dirty="0" smtClean="0">
              <a:latin typeface="산돌고딕 M" pitchFamily="18" charset="-127"/>
              <a:ea typeface="산돌고딕 M" pitchFamily="18" charset="-127"/>
            </a:endParaRPr>
          </a:p>
          <a:p>
            <a:r>
              <a:rPr lang="en-US" altLang="ko-KR" sz="1100" dirty="0" smtClean="0">
                <a:latin typeface="산돌고딕 M" pitchFamily="18" charset="-127"/>
                <a:ea typeface="산돌고딕 M" pitchFamily="18" charset="-127"/>
              </a:rPr>
              <a:t>//## package </a:t>
            </a:r>
            <a:r>
              <a:rPr lang="en-US" altLang="ko-KR" sz="1100" dirty="0">
                <a:latin typeface="산돌고딕 M" pitchFamily="18" charset="-127"/>
                <a:ea typeface="산돌고딕 M" pitchFamily="18" charset="-127"/>
              </a:rPr>
              <a:t>: </a:t>
            </a:r>
            <a:r>
              <a:rPr lang="en-US" altLang="ko-KR" sz="1100" dirty="0" err="1">
                <a:latin typeface="산돌고딕 M" pitchFamily="18" charset="-127"/>
                <a:ea typeface="산돌고딕 M" pitchFamily="18" charset="-127"/>
              </a:rPr>
              <a:t>com.scouter</a:t>
            </a:r>
            <a:r>
              <a:rPr lang="en-US" altLang="ko-KR" sz="1100" dirty="0">
                <a:latin typeface="산돌고딕 M" pitchFamily="18" charset="-127"/>
                <a:ea typeface="산돌고딕 M" pitchFamily="18" charset="-127"/>
              </a:rPr>
              <a:t>, class : </a:t>
            </a:r>
            <a:r>
              <a:rPr lang="en-US" altLang="ko-KR" sz="1100" dirty="0" err="1">
                <a:latin typeface="산돌고딕 M" pitchFamily="18" charset="-127"/>
                <a:ea typeface="산돌고딕 M" pitchFamily="18" charset="-127"/>
              </a:rPr>
              <a:t>HelloWorld</a:t>
            </a:r>
            <a:r>
              <a:rPr lang="en-US" altLang="ko-KR" sz="1100" dirty="0">
                <a:latin typeface="산돌고딕 M" pitchFamily="18" charset="-127"/>
                <a:ea typeface="산돌고딕 M" pitchFamily="18" charset="-127"/>
              </a:rPr>
              <a:t> method : any</a:t>
            </a:r>
            <a:endParaRPr lang="ko-KR" altLang="en-US" sz="1100" dirty="0">
              <a:latin typeface="산돌고딕 M" pitchFamily="18" charset="-127"/>
              <a:ea typeface="산돌고딕 M" pitchFamily="18" charset="-127"/>
            </a:endParaRPr>
          </a:p>
          <a:p>
            <a:r>
              <a:rPr lang="en-US" altLang="ko-KR" sz="1100" dirty="0" smtClean="0">
                <a:latin typeface="산돌고딕 M" pitchFamily="18" charset="-127"/>
                <a:ea typeface="산돌고딕 M" pitchFamily="18" charset="-127"/>
              </a:rPr>
              <a:t>//</a:t>
            </a:r>
            <a:r>
              <a:rPr lang="en-US" altLang="ko-KR" sz="1100" dirty="0" err="1">
                <a:latin typeface="산돌고딕 M" pitchFamily="18" charset="-127"/>
                <a:ea typeface="산돌고딕 M" pitchFamily="18" charset="-127"/>
              </a:rPr>
              <a:t>hook_method_patterns</a:t>
            </a:r>
            <a:r>
              <a:rPr lang="en-US" altLang="ko-KR" sz="1100" dirty="0">
                <a:latin typeface="산돌고딕 M" pitchFamily="18" charset="-127"/>
                <a:ea typeface="산돌고딕 M" pitchFamily="18" charset="-127"/>
              </a:rPr>
              <a:t> = com.scouter.HelloWorld</a:t>
            </a:r>
            <a:r>
              <a:rPr lang="en-US" altLang="ko-KR" sz="1100" dirty="0" smtClean="0">
                <a:latin typeface="산돌고딕 M" pitchFamily="18" charset="-127"/>
                <a:ea typeface="산돌고딕 M" pitchFamily="18" charset="-127"/>
              </a:rPr>
              <a:t>.*</a:t>
            </a:r>
            <a:endParaRPr lang="ko-KR" altLang="en-US" sz="1100" dirty="0">
              <a:latin typeface="산돌고딕 M" pitchFamily="18" charset="-127"/>
              <a:ea typeface="산돌고딕 M" pitchFamily="18" charset="-127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5232" y="2460084"/>
            <a:ext cx="3429000" cy="1983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90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3024336" y="1340768"/>
            <a:ext cx="4953000" cy="470898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ko-KR" sz="6000" b="1" cap="small" dirty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O</a:t>
            </a:r>
            <a:r>
              <a:rPr lang="en-US" altLang="ko-KR" sz="6000" b="1" cap="small" dirty="0">
                <a:latin typeface="Arial Black" pitchFamily="34" charset="0"/>
              </a:rPr>
              <a:t>pen</a:t>
            </a:r>
          </a:p>
          <a:p>
            <a:r>
              <a:rPr lang="en-US" altLang="ko-KR" sz="6000" b="1" cap="small" dirty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S</a:t>
            </a:r>
            <a:r>
              <a:rPr lang="en-US" altLang="ko-KR" sz="6000" b="1" cap="small" dirty="0">
                <a:latin typeface="Arial Black" pitchFamily="34" charset="0"/>
              </a:rPr>
              <a:t>hare</a:t>
            </a:r>
          </a:p>
          <a:p>
            <a:r>
              <a:rPr lang="en-US" altLang="ko-KR" sz="6000" b="1" cap="small" dirty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C</a:t>
            </a:r>
            <a:r>
              <a:rPr lang="en-US" altLang="ko-KR" sz="6000" b="1" cap="small" dirty="0">
                <a:latin typeface="Arial Black" pitchFamily="34" charset="0"/>
              </a:rPr>
              <a:t>ontribute</a:t>
            </a:r>
          </a:p>
          <a:p>
            <a:r>
              <a:rPr lang="en-US" altLang="ko-KR" sz="6000" b="1" cap="small" dirty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A</a:t>
            </a:r>
            <a:r>
              <a:rPr lang="en-US" altLang="ko-KR" sz="6000" b="1" cap="small" dirty="0">
                <a:latin typeface="Arial Black" pitchFamily="34" charset="0"/>
              </a:rPr>
              <a:t>dopt</a:t>
            </a:r>
          </a:p>
          <a:p>
            <a:r>
              <a:rPr lang="en-US" altLang="ko-KR" sz="6000" b="1" cap="small" dirty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R</a:t>
            </a:r>
            <a:r>
              <a:rPr lang="en-US" altLang="ko-KR" sz="6000" b="1" cap="small" dirty="0">
                <a:latin typeface="Arial Black" pitchFamily="34" charset="0"/>
              </a:rPr>
              <a:t>euse</a:t>
            </a:r>
            <a:endParaRPr lang="ko-KR" altLang="en-US" sz="6000" cap="small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9177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9402" y="136271"/>
            <a:ext cx="9207195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pc="5" dirty="0" err="1" smtClean="0"/>
              <a:t>OpenSource</a:t>
            </a:r>
            <a:r>
              <a:rPr lang="en-US" spc="5" dirty="0" smtClean="0"/>
              <a:t> APM - Scouter</a:t>
            </a:r>
            <a:endParaRPr spc="5" dirty="0"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150495" algn="ctr">
              <a:lnSpc>
                <a:spcPts val="894"/>
              </a:lnSpc>
            </a:pPr>
            <a:fld id="{81D60167-4931-47E6-BA6A-407CBD079E47}" type="slidenum">
              <a:rPr dirty="0"/>
              <a:t>5</a:t>
            </a:fld>
            <a:endParaRPr dirty="0"/>
          </a:p>
          <a:p>
            <a:pPr marL="12700">
              <a:lnSpc>
                <a:spcPts val="900"/>
              </a:lnSpc>
            </a:pPr>
            <a:r>
              <a:rPr sz="800" b="1" dirty="0">
                <a:solidFill>
                  <a:srgbClr val="FF0000"/>
                </a:solidFill>
                <a:latin typeface="Calibri"/>
                <a:cs typeface="Calibri"/>
              </a:rPr>
              <a:t>- Internal Use </a:t>
            </a:r>
            <a:r>
              <a:rPr sz="800" b="1" spc="-5" dirty="0">
                <a:solidFill>
                  <a:srgbClr val="FF0000"/>
                </a:solidFill>
                <a:latin typeface="Calibri"/>
                <a:cs typeface="Calibri"/>
              </a:rPr>
              <a:t>Only</a:t>
            </a:r>
            <a:r>
              <a:rPr sz="800" b="1" spc="-1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800" b="1" dirty="0">
                <a:solidFill>
                  <a:srgbClr val="FF0000"/>
                </a:solidFill>
                <a:latin typeface="Calibri"/>
                <a:cs typeface="Calibri"/>
              </a:rPr>
              <a:t>-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8" name="object 3"/>
          <p:cNvSpPr/>
          <p:nvPr/>
        </p:nvSpPr>
        <p:spPr>
          <a:xfrm>
            <a:off x="363918" y="1027938"/>
            <a:ext cx="126492" cy="1600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4"/>
          <p:cNvSpPr txBox="1"/>
          <p:nvPr/>
        </p:nvSpPr>
        <p:spPr>
          <a:xfrm>
            <a:off x="619455" y="941196"/>
            <a:ext cx="8905545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ko-KR" altLang="en-US" dirty="0" smtClean="0">
                <a:latin typeface="산돌고딕 M"/>
                <a:ea typeface="산돌고딕 M" pitchFamily="18" charset="-127"/>
                <a:cs typeface="산돌고딕 M"/>
              </a:rPr>
              <a:t>주요 모니터링 대상</a:t>
            </a:r>
            <a:endParaRPr sz="1800" dirty="0">
              <a:latin typeface="산돌고딕 M"/>
              <a:cs typeface="산돌고딕 M"/>
            </a:endParaRPr>
          </a:p>
        </p:txBody>
      </p:sp>
      <p:sp>
        <p:nvSpPr>
          <p:cNvPr id="15" name="Rectangle 1"/>
          <p:cNvSpPr>
            <a:spLocks noGrp="1" noChangeArrowheads="1"/>
          </p:cNvSpPr>
          <p:nvPr/>
        </p:nvSpPr>
        <p:spPr bwMode="auto">
          <a:xfrm>
            <a:off x="827088" y="1484314"/>
            <a:ext cx="8240712" cy="1487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11088" rIns="0" bIns="0" numCol="1" anchor="t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 b="1">
                <a:solidFill>
                  <a:srgbClr val="F579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57200" rtl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 b="1">
                <a:solidFill>
                  <a:srgbClr val="F57900"/>
                </a:solidFill>
                <a:latin typeface="Bitstream Vera Sans" pitchFamily="32" charset="0"/>
                <a:ea typeface="msmincho" charset="0"/>
                <a:cs typeface="msmincho" charset="0"/>
              </a:defRPr>
            </a:lvl2pPr>
            <a:lvl3pPr marL="1143000" indent="-228600" algn="ctr" defTabSz="457200" rtl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 b="1">
                <a:solidFill>
                  <a:srgbClr val="F57900"/>
                </a:solidFill>
                <a:latin typeface="Bitstream Vera Sans" pitchFamily="32" charset="0"/>
                <a:ea typeface="msmincho" charset="0"/>
                <a:cs typeface="msmincho" charset="0"/>
              </a:defRPr>
            </a:lvl3pPr>
            <a:lvl4pPr marL="1600200" indent="-228600" algn="ctr" defTabSz="457200" rtl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 b="1">
                <a:solidFill>
                  <a:srgbClr val="F57900"/>
                </a:solidFill>
                <a:latin typeface="Bitstream Vera Sans" pitchFamily="32" charset="0"/>
                <a:ea typeface="msmincho" charset="0"/>
                <a:cs typeface="msmincho" charset="0"/>
              </a:defRPr>
            </a:lvl4pPr>
            <a:lvl5pPr marL="2057400" indent="-228600" algn="ctr" defTabSz="457200" rtl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 b="1">
                <a:solidFill>
                  <a:srgbClr val="F57900"/>
                </a:solidFill>
                <a:latin typeface="Bitstream Vera Sans" pitchFamily="32" charset="0"/>
                <a:ea typeface="msmincho" charset="0"/>
                <a:cs typeface="msmincho" charset="0"/>
              </a:defRPr>
            </a:lvl5pPr>
            <a:lvl6pPr marL="2514600" indent="-228600" algn="ctr" defTabSz="457200" rtl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 b="1">
                <a:solidFill>
                  <a:srgbClr val="F57900"/>
                </a:solidFill>
                <a:latin typeface="Bitstream Vera Sans" pitchFamily="32" charset="0"/>
                <a:ea typeface="msmincho" charset="0"/>
                <a:cs typeface="msmincho" charset="0"/>
              </a:defRPr>
            </a:lvl6pPr>
            <a:lvl7pPr marL="2971800" indent="-228600" algn="ctr" defTabSz="457200" rtl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 b="1">
                <a:solidFill>
                  <a:srgbClr val="F57900"/>
                </a:solidFill>
                <a:latin typeface="Bitstream Vera Sans" pitchFamily="32" charset="0"/>
                <a:ea typeface="msmincho" charset="0"/>
                <a:cs typeface="msmincho" charset="0"/>
              </a:defRPr>
            </a:lvl7pPr>
            <a:lvl8pPr marL="3429000" indent="-228600" algn="ctr" defTabSz="457200" rtl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 b="1">
                <a:solidFill>
                  <a:srgbClr val="F57900"/>
                </a:solidFill>
                <a:latin typeface="Bitstream Vera Sans" pitchFamily="32" charset="0"/>
                <a:ea typeface="msmincho" charset="0"/>
                <a:cs typeface="msmincho" charset="0"/>
              </a:defRPr>
            </a:lvl8pPr>
            <a:lvl9pPr marL="3886200" indent="-228600" algn="ctr" defTabSz="457200" rtl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 b="1">
                <a:solidFill>
                  <a:srgbClr val="F57900"/>
                </a:solidFill>
                <a:latin typeface="Bitstream Vera Sans" pitchFamily="32" charset="0"/>
                <a:ea typeface="msmincho" charset="0"/>
                <a:cs typeface="msmincho" charset="0"/>
              </a:defRPr>
            </a:lvl9pPr>
          </a:lstStyle>
          <a:p>
            <a:pPr marL="457200" indent="-457200" algn="l">
              <a:buFont typeface="Wingdings" pitchFamily="2" charset="2"/>
              <a:buChar char="Ø"/>
            </a:pPr>
            <a:r>
              <a:rPr lang="ko-KR" altLang="en-US" sz="1800" dirty="0">
                <a:solidFill>
                  <a:schemeClr val="accent1"/>
                </a:solidFill>
                <a:latin typeface="산돌고딕 M" pitchFamily="18" charset="-127"/>
                <a:ea typeface="산돌고딕 M" pitchFamily="18" charset="-127"/>
              </a:rPr>
              <a:t>모니터링 대상 </a:t>
            </a:r>
            <a:endParaRPr lang="en-US" altLang="ko-KR" sz="1800" dirty="0" smtClean="0">
              <a:solidFill>
                <a:schemeClr val="accent1"/>
              </a:solidFill>
              <a:latin typeface="산돌고딕 M" pitchFamily="18" charset="-127"/>
              <a:ea typeface="산돌고딕 M" pitchFamily="18" charset="-127"/>
            </a:endParaRPr>
          </a:p>
          <a:p>
            <a:pPr marL="457200" indent="-457200" algn="l">
              <a:buFont typeface="Wingdings" pitchFamily="2" charset="2"/>
              <a:buChar char="Ø"/>
            </a:pPr>
            <a:endParaRPr lang="ko-KR" altLang="en-US" sz="1400" dirty="0">
              <a:solidFill>
                <a:schemeClr val="accent1"/>
              </a:solidFill>
              <a:latin typeface="산돌고딕 M" pitchFamily="18" charset="-127"/>
              <a:ea typeface="산돌고딕 M" pitchFamily="18" charset="-127"/>
            </a:endParaRPr>
          </a:p>
          <a:p>
            <a:pPr marL="800100" lvl="1" indent="-342900" algn="l">
              <a:buFont typeface="Wingdings" pitchFamily="2" charset="2"/>
              <a:buChar char="ü"/>
            </a:pPr>
            <a:r>
              <a:rPr lang="ko-KR" altLang="en-US" sz="1800" dirty="0" err="1">
                <a:solidFill>
                  <a:schemeClr val="accent1"/>
                </a:solidFill>
                <a:latin typeface="산돌고딕 M" pitchFamily="18" charset="-127"/>
                <a:ea typeface="산돌고딕 M" pitchFamily="18" charset="-127"/>
              </a:rPr>
              <a:t>오픈소스</a:t>
            </a:r>
            <a:r>
              <a:rPr lang="ko-KR" altLang="en-US" sz="1800" dirty="0">
                <a:solidFill>
                  <a:schemeClr val="accent1"/>
                </a:solidFill>
                <a:latin typeface="산돌고딕 M" pitchFamily="18" charset="-127"/>
                <a:ea typeface="산돌고딕 M" pitchFamily="18" charset="-127"/>
              </a:rPr>
              <a:t> </a:t>
            </a:r>
            <a:r>
              <a:rPr lang="en-US" altLang="ko-KR" sz="1800" dirty="0">
                <a:solidFill>
                  <a:schemeClr val="accent1"/>
                </a:solidFill>
                <a:latin typeface="산돌고딕 M" pitchFamily="18" charset="-127"/>
                <a:ea typeface="산돌고딕 M" pitchFamily="18" charset="-127"/>
              </a:rPr>
              <a:t>WAS - Tomcat, </a:t>
            </a:r>
            <a:r>
              <a:rPr lang="en-US" altLang="ko-KR" sz="1800" dirty="0" err="1">
                <a:solidFill>
                  <a:schemeClr val="accent1"/>
                </a:solidFill>
                <a:latin typeface="산돌고딕 M" pitchFamily="18" charset="-127"/>
                <a:ea typeface="산돌고딕 M" pitchFamily="18" charset="-127"/>
              </a:rPr>
              <a:t>JBoss</a:t>
            </a:r>
            <a:r>
              <a:rPr lang="en-US" altLang="ko-KR" sz="1800" dirty="0">
                <a:solidFill>
                  <a:schemeClr val="accent1"/>
                </a:solidFill>
                <a:latin typeface="산돌고딕 M" pitchFamily="18" charset="-127"/>
                <a:ea typeface="산돌고딕 M" pitchFamily="18" charset="-127"/>
              </a:rPr>
              <a:t>, Resin ...</a:t>
            </a:r>
          </a:p>
          <a:p>
            <a:pPr marL="800100" lvl="1" indent="-342900" algn="l">
              <a:buFont typeface="Wingdings" pitchFamily="2" charset="2"/>
              <a:buChar char="ü"/>
            </a:pPr>
            <a:r>
              <a:rPr lang="ko-KR" altLang="en-US" sz="1800" dirty="0" err="1">
                <a:solidFill>
                  <a:schemeClr val="accent1"/>
                </a:solidFill>
                <a:latin typeface="산돌고딕 M" pitchFamily="18" charset="-127"/>
                <a:ea typeface="산돌고딕 M" pitchFamily="18" charset="-127"/>
              </a:rPr>
              <a:t>오픈소스</a:t>
            </a:r>
            <a:r>
              <a:rPr lang="ko-KR" altLang="en-US" sz="1800" dirty="0">
                <a:solidFill>
                  <a:schemeClr val="accent1"/>
                </a:solidFill>
                <a:latin typeface="산돌고딕 M" pitchFamily="18" charset="-127"/>
                <a:ea typeface="산돌고딕 M" pitchFamily="18" charset="-127"/>
              </a:rPr>
              <a:t> </a:t>
            </a:r>
            <a:r>
              <a:rPr lang="en-US" altLang="ko-KR" sz="1800" dirty="0">
                <a:solidFill>
                  <a:schemeClr val="accent1"/>
                </a:solidFill>
                <a:latin typeface="산돌고딕 M" pitchFamily="18" charset="-127"/>
                <a:ea typeface="산돌고딕 M" pitchFamily="18" charset="-127"/>
              </a:rPr>
              <a:t>DB - </a:t>
            </a:r>
            <a:r>
              <a:rPr lang="en-US" altLang="ko-KR" sz="1800" dirty="0" err="1">
                <a:solidFill>
                  <a:schemeClr val="accent1"/>
                </a:solidFill>
                <a:latin typeface="산돌고딕 M" pitchFamily="18" charset="-127"/>
                <a:ea typeface="산돌고딕 M" pitchFamily="18" charset="-127"/>
              </a:rPr>
              <a:t>MariaDB</a:t>
            </a:r>
            <a:r>
              <a:rPr lang="en-US" altLang="ko-KR" sz="1800" dirty="0">
                <a:solidFill>
                  <a:schemeClr val="accent1"/>
                </a:solidFill>
                <a:latin typeface="산돌고딕 M" pitchFamily="18" charset="-127"/>
                <a:ea typeface="산돌고딕 M" pitchFamily="18" charset="-127"/>
              </a:rPr>
              <a:t> (</a:t>
            </a:r>
            <a:r>
              <a:rPr lang="ko-KR" altLang="en-US" sz="1800" dirty="0" err="1">
                <a:solidFill>
                  <a:schemeClr val="accent1"/>
                </a:solidFill>
                <a:latin typeface="산돌고딕 M" pitchFamily="18" charset="-127"/>
                <a:ea typeface="산돌고딕 M" pitchFamily="18" charset="-127"/>
              </a:rPr>
              <a:t>클로즈</a:t>
            </a:r>
            <a:r>
              <a:rPr lang="ko-KR" altLang="en-US" sz="1800" dirty="0">
                <a:solidFill>
                  <a:schemeClr val="accent1"/>
                </a:solidFill>
                <a:latin typeface="산돌고딕 M" pitchFamily="18" charset="-127"/>
                <a:ea typeface="산돌고딕 M" pitchFamily="18" charset="-127"/>
              </a:rPr>
              <a:t> 베타 테스트 </a:t>
            </a:r>
            <a:r>
              <a:rPr lang="ko-KR" altLang="en-US" sz="1800" dirty="0" err="1">
                <a:solidFill>
                  <a:schemeClr val="accent1"/>
                </a:solidFill>
                <a:latin typeface="산돌고딕 M" pitchFamily="18" charset="-127"/>
                <a:ea typeface="산돌고딕 M" pitchFamily="18" charset="-127"/>
              </a:rPr>
              <a:t>진행중</a:t>
            </a:r>
            <a:r>
              <a:rPr lang="en-US" altLang="ko-KR" sz="1800" dirty="0">
                <a:solidFill>
                  <a:schemeClr val="accent1"/>
                </a:solidFill>
                <a:latin typeface="산돌고딕 M" pitchFamily="18" charset="-127"/>
                <a:ea typeface="산돌고딕 M" pitchFamily="18" charset="-127"/>
              </a:rPr>
              <a:t>)</a:t>
            </a:r>
          </a:p>
        </p:txBody>
      </p:sp>
      <p:grpSp>
        <p:nvGrpSpPr>
          <p:cNvPr id="61" name="그룹 60"/>
          <p:cNvGrpSpPr/>
          <p:nvPr/>
        </p:nvGrpSpPr>
        <p:grpSpPr>
          <a:xfrm>
            <a:off x="1066800" y="2667000"/>
            <a:ext cx="7239000" cy="3505200"/>
            <a:chOff x="1066800" y="2819400"/>
            <a:chExt cx="7239000" cy="3505200"/>
          </a:xfrm>
        </p:grpSpPr>
        <p:sp>
          <p:nvSpPr>
            <p:cNvPr id="7" name="직사각형 6"/>
            <p:cNvSpPr/>
            <p:nvPr/>
          </p:nvSpPr>
          <p:spPr>
            <a:xfrm>
              <a:off x="1066800" y="2819400"/>
              <a:ext cx="7239000" cy="3505200"/>
            </a:xfrm>
            <a:prstGeom prst="rect">
              <a:avLst/>
            </a:prstGeom>
            <a:noFill/>
            <a:ln w="0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ea typeface="산돌고딕 M" pitchFamily="18" charset="-127"/>
              </a:endParaRPr>
            </a:p>
          </p:txBody>
        </p:sp>
        <p:grpSp>
          <p:nvGrpSpPr>
            <p:cNvPr id="5" name="그룹 4"/>
            <p:cNvGrpSpPr/>
            <p:nvPr/>
          </p:nvGrpSpPr>
          <p:grpSpPr>
            <a:xfrm>
              <a:off x="1295070" y="3211298"/>
              <a:ext cx="6847236" cy="2942281"/>
              <a:chOff x="811355" y="652800"/>
              <a:chExt cx="8246101" cy="3879454"/>
            </a:xfrm>
          </p:grpSpPr>
          <p:sp>
            <p:nvSpPr>
              <p:cNvPr id="38" name="object 3"/>
              <p:cNvSpPr txBox="1">
                <a:spLocks/>
              </p:cNvSpPr>
              <p:nvPr/>
            </p:nvSpPr>
            <p:spPr>
              <a:xfrm>
                <a:off x="3020903" y="667638"/>
                <a:ext cx="1152000" cy="297288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>
                <a:lvl1pPr algn="l" rtl="0" eaLnBrk="1" fontAlgn="base" latinLnBrk="1" hangingPunct="1">
                  <a:spcBef>
                    <a:spcPct val="0"/>
                  </a:spcBef>
                  <a:spcAft>
                    <a:spcPct val="0"/>
                  </a:spcAft>
                  <a:defRPr kumimoji="1" sz="1800" b="1">
                    <a:solidFill>
                      <a:schemeClr val="tx2"/>
                    </a:solidFill>
                    <a:latin typeface="+mn-ea"/>
                    <a:ea typeface="+mn-ea"/>
                    <a:cs typeface="+mj-cs"/>
                  </a:defRPr>
                </a:lvl1pPr>
                <a:lvl2pPr algn="l" rtl="0" eaLnBrk="1" fontAlgn="base" latinLnBrk="1" hangingPunct="1">
                  <a:spcBef>
                    <a:spcPct val="0"/>
                  </a:spcBef>
                  <a:spcAft>
                    <a:spcPct val="0"/>
                  </a:spcAft>
                  <a:defRPr kumimoji="1" sz="4400" b="1">
                    <a:solidFill>
                      <a:schemeClr val="tx2"/>
                    </a:solidFill>
                    <a:latin typeface="Arial" charset="0"/>
                    <a:ea typeface="맑은 고딕" pitchFamily="50" charset="-127"/>
                  </a:defRPr>
                </a:lvl2pPr>
                <a:lvl3pPr algn="l" rtl="0" eaLnBrk="1" fontAlgn="base" latinLnBrk="1" hangingPunct="1">
                  <a:spcBef>
                    <a:spcPct val="0"/>
                  </a:spcBef>
                  <a:spcAft>
                    <a:spcPct val="0"/>
                  </a:spcAft>
                  <a:defRPr kumimoji="1" sz="4400" b="1">
                    <a:solidFill>
                      <a:schemeClr val="tx2"/>
                    </a:solidFill>
                    <a:latin typeface="Arial" charset="0"/>
                    <a:ea typeface="맑은 고딕" pitchFamily="50" charset="-127"/>
                  </a:defRPr>
                </a:lvl3pPr>
                <a:lvl4pPr algn="l" rtl="0" eaLnBrk="1" fontAlgn="base" latinLnBrk="1" hangingPunct="1">
                  <a:spcBef>
                    <a:spcPct val="0"/>
                  </a:spcBef>
                  <a:spcAft>
                    <a:spcPct val="0"/>
                  </a:spcAft>
                  <a:defRPr kumimoji="1" sz="4400" b="1">
                    <a:solidFill>
                      <a:schemeClr val="tx2"/>
                    </a:solidFill>
                    <a:latin typeface="Arial" charset="0"/>
                    <a:ea typeface="맑은 고딕" pitchFamily="50" charset="-127"/>
                  </a:defRPr>
                </a:lvl4pPr>
                <a:lvl5pPr algn="l" rtl="0" eaLnBrk="1" fontAlgn="base" latinLnBrk="1" hangingPunct="1">
                  <a:spcBef>
                    <a:spcPct val="0"/>
                  </a:spcBef>
                  <a:spcAft>
                    <a:spcPct val="0"/>
                  </a:spcAft>
                  <a:defRPr kumimoji="1" sz="4400" b="1">
                    <a:solidFill>
                      <a:schemeClr val="tx2"/>
                    </a:solidFill>
                    <a:latin typeface="Arial" charset="0"/>
                    <a:ea typeface="맑은 고딕" pitchFamily="50" charset="-127"/>
                  </a:defRPr>
                </a:lvl5pPr>
                <a:lvl6pPr marL="457200" algn="l" rtl="0" eaLnBrk="1" fontAlgn="base" latinLnBrk="1" hangingPunct="1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2"/>
                    </a:solidFill>
                    <a:latin typeface="Arial" charset="0"/>
                    <a:ea typeface="맑은 고딕" pitchFamily="50" charset="-127"/>
                  </a:defRPr>
                </a:lvl6pPr>
                <a:lvl7pPr marL="914400" algn="l" rtl="0" eaLnBrk="1" fontAlgn="base" latinLnBrk="1" hangingPunct="1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2"/>
                    </a:solidFill>
                    <a:latin typeface="Arial" charset="0"/>
                    <a:ea typeface="맑은 고딕" pitchFamily="50" charset="-127"/>
                  </a:defRPr>
                </a:lvl7pPr>
                <a:lvl8pPr marL="1371600" algn="l" rtl="0" eaLnBrk="1" fontAlgn="base" latinLnBrk="1" hangingPunct="1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2"/>
                    </a:solidFill>
                    <a:latin typeface="Arial" charset="0"/>
                    <a:ea typeface="맑은 고딕" pitchFamily="50" charset="-127"/>
                  </a:defRPr>
                </a:lvl8pPr>
                <a:lvl9pPr marL="1828800" algn="l" rtl="0" eaLnBrk="1" fontAlgn="base" latinLnBrk="1" hangingPunct="1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2"/>
                    </a:solidFill>
                    <a:latin typeface="Arial" charset="0"/>
                    <a:ea typeface="맑은 고딕" pitchFamily="50" charset="-127"/>
                  </a:defRPr>
                </a:lvl9pPr>
              </a:lstStyle>
              <a:p>
                <a:pPr marL="12700" algn="ctr"/>
                <a:r>
                  <a:rPr lang="en-US" sz="1600" kern="0" dirty="0" smtClean="0">
                    <a:solidFill>
                      <a:srgbClr val="254061"/>
                    </a:solidFill>
                    <a:latin typeface="산돌고딕 M" pitchFamily="18" charset="-127"/>
                    <a:ea typeface="산돌고딕 M" pitchFamily="18" charset="-127"/>
                    <a:cs typeface="Arial"/>
                  </a:rPr>
                  <a:t>WEB</a:t>
                </a:r>
                <a:endParaRPr lang="en-US" sz="1600" kern="0" dirty="0">
                  <a:latin typeface="산돌고딕 M" pitchFamily="18" charset="-127"/>
                  <a:ea typeface="산돌고딕 M" pitchFamily="18" charset="-127"/>
                  <a:cs typeface="Arial"/>
                </a:endParaRPr>
              </a:p>
            </p:txBody>
          </p:sp>
          <p:sp>
            <p:nvSpPr>
              <p:cNvPr id="39" name="object 4"/>
              <p:cNvSpPr txBox="1"/>
              <p:nvPr/>
            </p:nvSpPr>
            <p:spPr>
              <a:xfrm>
                <a:off x="8085448" y="667638"/>
                <a:ext cx="900000" cy="297288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12700" algn="ctr">
                  <a:lnSpc>
                    <a:spcPct val="100000"/>
                  </a:lnSpc>
                </a:pPr>
                <a:r>
                  <a:rPr sz="1600" b="1" dirty="0" smtClean="0">
                    <a:solidFill>
                      <a:srgbClr val="984807"/>
                    </a:solidFill>
                    <a:latin typeface="산돌고딕 M" pitchFamily="18" charset="-127"/>
                    <a:ea typeface="산돌고딕 M" pitchFamily="18" charset="-127"/>
                    <a:cs typeface="Arial"/>
                  </a:rPr>
                  <a:t>D</a:t>
                </a:r>
                <a:r>
                  <a:rPr lang="en-US" sz="1600" b="1" dirty="0" smtClean="0">
                    <a:solidFill>
                      <a:srgbClr val="984807"/>
                    </a:solidFill>
                    <a:latin typeface="산돌고딕 M" pitchFamily="18" charset="-127"/>
                    <a:ea typeface="산돌고딕 M" pitchFamily="18" charset="-127"/>
                    <a:cs typeface="Arial"/>
                  </a:rPr>
                  <a:t>B</a:t>
                </a:r>
                <a:endParaRPr sz="1600" dirty="0">
                  <a:latin typeface="산돌고딕 M" pitchFamily="18" charset="-127"/>
                  <a:ea typeface="산돌고딕 M" pitchFamily="18" charset="-127"/>
                  <a:cs typeface="Arial"/>
                </a:endParaRPr>
              </a:p>
            </p:txBody>
          </p:sp>
          <p:sp>
            <p:nvSpPr>
              <p:cNvPr id="40" name="object 8"/>
              <p:cNvSpPr txBox="1"/>
              <p:nvPr/>
            </p:nvSpPr>
            <p:spPr>
              <a:xfrm>
                <a:off x="811355" y="652800"/>
                <a:ext cx="879476" cy="326941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12700" algn="ctr">
                  <a:lnSpc>
                    <a:spcPts val="2155"/>
                  </a:lnSpc>
                </a:pPr>
                <a:r>
                  <a:rPr lang="en-US" sz="1600" b="1" dirty="0" smtClean="0">
                    <a:latin typeface="산돌고딕 M" pitchFamily="18" charset="-127"/>
                    <a:ea typeface="산돌고딕 M" pitchFamily="18" charset="-127"/>
                    <a:cs typeface="Gulim"/>
                  </a:rPr>
                  <a:t>Client</a:t>
                </a:r>
                <a:endParaRPr sz="1600" b="1" dirty="0">
                  <a:latin typeface="산돌고딕 M" pitchFamily="18" charset="-127"/>
                  <a:ea typeface="산돌고딕 M" pitchFamily="18" charset="-127"/>
                  <a:cs typeface="Gulim"/>
                </a:endParaRPr>
              </a:p>
            </p:txBody>
          </p:sp>
          <p:sp>
            <p:nvSpPr>
              <p:cNvPr id="41" name="object 5"/>
              <p:cNvSpPr/>
              <p:nvPr/>
            </p:nvSpPr>
            <p:spPr>
              <a:xfrm>
                <a:off x="7867948" y="1135890"/>
                <a:ext cx="1189508" cy="1524002"/>
              </a:xfrm>
              <a:prstGeom prst="rect">
                <a:avLst/>
              </a:prstGeom>
              <a:blipFill>
                <a:blip r:embed="rId3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sz="1050">
                  <a:latin typeface="산돌고딕 M" pitchFamily="18" charset="-127"/>
                  <a:ea typeface="산돌고딕 M" pitchFamily="18" charset="-127"/>
                </a:endParaRPr>
              </a:p>
            </p:txBody>
          </p:sp>
          <p:grpSp>
            <p:nvGrpSpPr>
              <p:cNvPr id="42" name="그룹 41"/>
              <p:cNvGrpSpPr/>
              <p:nvPr/>
            </p:nvGrpSpPr>
            <p:grpSpPr>
              <a:xfrm>
                <a:off x="844440" y="1302774"/>
                <a:ext cx="868200" cy="1190234"/>
                <a:chOff x="1248727" y="1551112"/>
                <a:chExt cx="1653260" cy="2266492"/>
              </a:xfrm>
            </p:grpSpPr>
            <p:sp>
              <p:nvSpPr>
                <p:cNvPr id="43" name="object 10"/>
                <p:cNvSpPr/>
                <p:nvPr/>
              </p:nvSpPr>
              <p:spPr>
                <a:xfrm>
                  <a:off x="1906384" y="2126879"/>
                  <a:ext cx="995603" cy="959599"/>
                </a:xfrm>
                <a:prstGeom prst="rect">
                  <a:avLst/>
                </a:prstGeom>
                <a:blipFill>
                  <a:blip r:embed="rId4" cstate="print"/>
                  <a:stretch>
                    <a:fillRect/>
                  </a:stretch>
                </a:blipFill>
              </p:spPr>
              <p:txBody>
                <a:bodyPr wrap="square" lIns="0" tIns="0" rIns="0" bIns="0" rtlCol="0"/>
                <a:lstStyle/>
                <a:p>
                  <a:endParaRPr sz="1050">
                    <a:latin typeface="산돌고딕 M" pitchFamily="18" charset="-127"/>
                    <a:ea typeface="산돌고딕 M" pitchFamily="18" charset="-127"/>
                  </a:endParaRPr>
                </a:p>
              </p:txBody>
            </p:sp>
            <p:sp>
              <p:nvSpPr>
                <p:cNvPr id="44" name="object 16"/>
                <p:cNvSpPr/>
                <p:nvPr/>
              </p:nvSpPr>
              <p:spPr>
                <a:xfrm>
                  <a:off x="1257871" y="1551112"/>
                  <a:ext cx="986472" cy="950467"/>
                </a:xfrm>
                <a:prstGeom prst="rect">
                  <a:avLst/>
                </a:prstGeom>
                <a:blipFill>
                  <a:blip r:embed="rId5" cstate="print"/>
                  <a:stretch>
                    <a:fillRect/>
                  </a:stretch>
                </a:blipFill>
              </p:spPr>
              <p:txBody>
                <a:bodyPr wrap="square" lIns="0" tIns="0" rIns="0" bIns="0" rtlCol="0"/>
                <a:lstStyle/>
                <a:p>
                  <a:endParaRPr sz="1050">
                    <a:latin typeface="산돌고딕 M" pitchFamily="18" charset="-127"/>
                    <a:ea typeface="산돌고딕 M" pitchFamily="18" charset="-127"/>
                  </a:endParaRPr>
                </a:p>
              </p:txBody>
            </p:sp>
            <p:sp>
              <p:nvSpPr>
                <p:cNvPr id="45" name="object 17"/>
                <p:cNvSpPr/>
                <p:nvPr/>
              </p:nvSpPr>
              <p:spPr>
                <a:xfrm>
                  <a:off x="1248727" y="2867136"/>
                  <a:ext cx="986472" cy="950468"/>
                </a:xfrm>
                <a:prstGeom prst="rect">
                  <a:avLst/>
                </a:prstGeom>
                <a:blipFill>
                  <a:blip r:embed="rId6" cstate="print"/>
                  <a:stretch>
                    <a:fillRect/>
                  </a:stretch>
                </a:blipFill>
              </p:spPr>
              <p:txBody>
                <a:bodyPr wrap="square" lIns="0" tIns="0" rIns="0" bIns="0" rtlCol="0"/>
                <a:lstStyle/>
                <a:p>
                  <a:endParaRPr sz="1050">
                    <a:latin typeface="산돌고딕 M" pitchFamily="18" charset="-127"/>
                    <a:ea typeface="산돌고딕 M" pitchFamily="18" charset="-127"/>
                  </a:endParaRPr>
                </a:p>
              </p:txBody>
            </p:sp>
          </p:grpSp>
          <p:grpSp>
            <p:nvGrpSpPr>
              <p:cNvPr id="46" name="그룹 45"/>
              <p:cNvGrpSpPr/>
              <p:nvPr/>
            </p:nvGrpSpPr>
            <p:grpSpPr>
              <a:xfrm>
                <a:off x="3161488" y="1261273"/>
                <a:ext cx="874858" cy="1273236"/>
                <a:chOff x="3806253" y="1989795"/>
                <a:chExt cx="1004735" cy="1462253"/>
              </a:xfrm>
            </p:grpSpPr>
            <p:sp>
              <p:nvSpPr>
                <p:cNvPr id="47" name="object 11"/>
                <p:cNvSpPr/>
                <p:nvPr/>
              </p:nvSpPr>
              <p:spPr>
                <a:xfrm>
                  <a:off x="3806253" y="1989795"/>
                  <a:ext cx="739851" cy="950468"/>
                </a:xfrm>
                <a:prstGeom prst="rect">
                  <a:avLst/>
                </a:prstGeom>
                <a:blipFill>
                  <a:blip r:embed="rId7" cstate="print"/>
                  <a:stretch>
                    <a:fillRect/>
                  </a:stretch>
                </a:blipFill>
              </p:spPr>
              <p:txBody>
                <a:bodyPr wrap="square" lIns="0" tIns="0" rIns="0" bIns="0" rtlCol="0"/>
                <a:lstStyle/>
                <a:p>
                  <a:endParaRPr sz="1050">
                    <a:latin typeface="산돌고딕 M" pitchFamily="18" charset="-127"/>
                    <a:ea typeface="산돌고딕 M" pitchFamily="18" charset="-127"/>
                  </a:endParaRPr>
                </a:p>
              </p:txBody>
            </p:sp>
            <p:sp>
              <p:nvSpPr>
                <p:cNvPr id="48" name="object 20"/>
                <p:cNvSpPr/>
                <p:nvPr/>
              </p:nvSpPr>
              <p:spPr>
                <a:xfrm>
                  <a:off x="4071137" y="2501580"/>
                  <a:ext cx="739851" cy="950468"/>
                </a:xfrm>
                <a:prstGeom prst="rect">
                  <a:avLst/>
                </a:prstGeom>
                <a:blipFill>
                  <a:blip r:embed="rId8" cstate="print"/>
                  <a:stretch>
                    <a:fillRect/>
                  </a:stretch>
                </a:blipFill>
              </p:spPr>
              <p:txBody>
                <a:bodyPr wrap="square" lIns="0" tIns="0" rIns="0" bIns="0" rtlCol="0"/>
                <a:lstStyle/>
                <a:p>
                  <a:endParaRPr sz="1050">
                    <a:latin typeface="산돌고딕 M" pitchFamily="18" charset="-127"/>
                    <a:ea typeface="산돌고딕 M" pitchFamily="18" charset="-127"/>
                  </a:endParaRPr>
                </a:p>
              </p:txBody>
            </p:sp>
          </p:grpSp>
          <p:grpSp>
            <p:nvGrpSpPr>
              <p:cNvPr id="49" name="그룹 48"/>
              <p:cNvGrpSpPr/>
              <p:nvPr/>
            </p:nvGrpSpPr>
            <p:grpSpPr>
              <a:xfrm>
                <a:off x="5485194" y="1135890"/>
                <a:ext cx="933906" cy="1524002"/>
                <a:chOff x="5433631" y="1470391"/>
                <a:chExt cx="1406639" cy="2295435"/>
              </a:xfrm>
            </p:grpSpPr>
            <p:sp>
              <p:nvSpPr>
                <p:cNvPr id="50" name="object 12"/>
                <p:cNvSpPr/>
                <p:nvPr/>
              </p:nvSpPr>
              <p:spPr>
                <a:xfrm>
                  <a:off x="5433631" y="1470391"/>
                  <a:ext cx="1339659" cy="1725764"/>
                </a:xfrm>
                <a:prstGeom prst="rect">
                  <a:avLst/>
                </a:prstGeom>
                <a:blipFill>
                  <a:blip r:embed="rId9" cstate="print"/>
                  <a:stretch>
                    <a:fillRect/>
                  </a:stretch>
                </a:blipFill>
              </p:spPr>
              <p:txBody>
                <a:bodyPr wrap="square" lIns="0" tIns="0" rIns="0" bIns="0" rtlCol="0"/>
                <a:lstStyle/>
                <a:p>
                  <a:endParaRPr sz="1050">
                    <a:latin typeface="산돌고딕 M" pitchFamily="18" charset="-127"/>
                    <a:ea typeface="산돌고딕 M" pitchFamily="18" charset="-127"/>
                  </a:endParaRPr>
                </a:p>
              </p:txBody>
            </p:sp>
            <p:sp>
              <p:nvSpPr>
                <p:cNvPr id="51" name="object 21"/>
                <p:cNvSpPr/>
                <p:nvPr/>
              </p:nvSpPr>
              <p:spPr>
                <a:xfrm>
                  <a:off x="5500611" y="2040062"/>
                  <a:ext cx="1339659" cy="1725764"/>
                </a:xfrm>
                <a:prstGeom prst="rect">
                  <a:avLst/>
                </a:prstGeom>
                <a:blipFill>
                  <a:blip r:embed="rId10" cstate="print"/>
                  <a:stretch>
                    <a:fillRect/>
                  </a:stretch>
                </a:blipFill>
              </p:spPr>
              <p:txBody>
                <a:bodyPr wrap="square" lIns="0" tIns="0" rIns="0" bIns="0" rtlCol="0"/>
                <a:lstStyle/>
                <a:p>
                  <a:endParaRPr sz="1050">
                    <a:latin typeface="산돌고딕 M" pitchFamily="18" charset="-127"/>
                    <a:ea typeface="산돌고딕 M" pitchFamily="18" charset="-127"/>
                  </a:endParaRPr>
                </a:p>
              </p:txBody>
            </p:sp>
          </p:grpSp>
          <p:sp>
            <p:nvSpPr>
              <p:cNvPr id="52" name="object 3"/>
              <p:cNvSpPr txBox="1">
                <a:spLocks/>
              </p:cNvSpPr>
              <p:nvPr/>
            </p:nvSpPr>
            <p:spPr>
              <a:xfrm>
                <a:off x="5553176" y="667638"/>
                <a:ext cx="1152000" cy="297288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>
                <a:lvl1pPr algn="l" rtl="0" eaLnBrk="1" fontAlgn="base" latinLnBrk="1" hangingPunct="1">
                  <a:spcBef>
                    <a:spcPct val="0"/>
                  </a:spcBef>
                  <a:spcAft>
                    <a:spcPct val="0"/>
                  </a:spcAft>
                  <a:defRPr kumimoji="1" sz="1800" b="1">
                    <a:solidFill>
                      <a:schemeClr val="tx2"/>
                    </a:solidFill>
                    <a:latin typeface="+mn-ea"/>
                    <a:ea typeface="+mn-ea"/>
                    <a:cs typeface="+mj-cs"/>
                  </a:defRPr>
                </a:lvl1pPr>
                <a:lvl2pPr algn="l" rtl="0" eaLnBrk="1" fontAlgn="base" latinLnBrk="1" hangingPunct="1">
                  <a:spcBef>
                    <a:spcPct val="0"/>
                  </a:spcBef>
                  <a:spcAft>
                    <a:spcPct val="0"/>
                  </a:spcAft>
                  <a:defRPr kumimoji="1" sz="4400" b="1">
                    <a:solidFill>
                      <a:schemeClr val="tx2"/>
                    </a:solidFill>
                    <a:latin typeface="Arial" charset="0"/>
                    <a:ea typeface="맑은 고딕" pitchFamily="50" charset="-127"/>
                  </a:defRPr>
                </a:lvl2pPr>
                <a:lvl3pPr algn="l" rtl="0" eaLnBrk="1" fontAlgn="base" latinLnBrk="1" hangingPunct="1">
                  <a:spcBef>
                    <a:spcPct val="0"/>
                  </a:spcBef>
                  <a:spcAft>
                    <a:spcPct val="0"/>
                  </a:spcAft>
                  <a:defRPr kumimoji="1" sz="4400" b="1">
                    <a:solidFill>
                      <a:schemeClr val="tx2"/>
                    </a:solidFill>
                    <a:latin typeface="Arial" charset="0"/>
                    <a:ea typeface="맑은 고딕" pitchFamily="50" charset="-127"/>
                  </a:defRPr>
                </a:lvl3pPr>
                <a:lvl4pPr algn="l" rtl="0" eaLnBrk="1" fontAlgn="base" latinLnBrk="1" hangingPunct="1">
                  <a:spcBef>
                    <a:spcPct val="0"/>
                  </a:spcBef>
                  <a:spcAft>
                    <a:spcPct val="0"/>
                  </a:spcAft>
                  <a:defRPr kumimoji="1" sz="4400" b="1">
                    <a:solidFill>
                      <a:schemeClr val="tx2"/>
                    </a:solidFill>
                    <a:latin typeface="Arial" charset="0"/>
                    <a:ea typeface="맑은 고딕" pitchFamily="50" charset="-127"/>
                  </a:defRPr>
                </a:lvl4pPr>
                <a:lvl5pPr algn="l" rtl="0" eaLnBrk="1" fontAlgn="base" latinLnBrk="1" hangingPunct="1">
                  <a:spcBef>
                    <a:spcPct val="0"/>
                  </a:spcBef>
                  <a:spcAft>
                    <a:spcPct val="0"/>
                  </a:spcAft>
                  <a:defRPr kumimoji="1" sz="4400" b="1">
                    <a:solidFill>
                      <a:schemeClr val="tx2"/>
                    </a:solidFill>
                    <a:latin typeface="Arial" charset="0"/>
                    <a:ea typeface="맑은 고딕" pitchFamily="50" charset="-127"/>
                  </a:defRPr>
                </a:lvl5pPr>
                <a:lvl6pPr marL="457200" algn="l" rtl="0" eaLnBrk="1" fontAlgn="base" latinLnBrk="1" hangingPunct="1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2"/>
                    </a:solidFill>
                    <a:latin typeface="Arial" charset="0"/>
                    <a:ea typeface="맑은 고딕" pitchFamily="50" charset="-127"/>
                  </a:defRPr>
                </a:lvl6pPr>
                <a:lvl7pPr marL="914400" algn="l" rtl="0" eaLnBrk="1" fontAlgn="base" latinLnBrk="1" hangingPunct="1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2"/>
                    </a:solidFill>
                    <a:latin typeface="Arial" charset="0"/>
                    <a:ea typeface="맑은 고딕" pitchFamily="50" charset="-127"/>
                  </a:defRPr>
                </a:lvl7pPr>
                <a:lvl8pPr marL="1371600" algn="l" rtl="0" eaLnBrk="1" fontAlgn="base" latinLnBrk="1" hangingPunct="1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2"/>
                    </a:solidFill>
                    <a:latin typeface="Arial" charset="0"/>
                    <a:ea typeface="맑은 고딕" pitchFamily="50" charset="-127"/>
                  </a:defRPr>
                </a:lvl8pPr>
                <a:lvl9pPr marL="1828800" algn="l" rtl="0" eaLnBrk="1" fontAlgn="base" latinLnBrk="1" hangingPunct="1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2"/>
                    </a:solidFill>
                    <a:latin typeface="Arial" charset="0"/>
                    <a:ea typeface="맑은 고딕" pitchFamily="50" charset="-127"/>
                  </a:defRPr>
                </a:lvl9pPr>
              </a:lstStyle>
              <a:p>
                <a:pPr marL="12700" algn="ctr"/>
                <a:r>
                  <a:rPr lang="en-US" sz="1600" kern="0" dirty="0" smtClean="0">
                    <a:solidFill>
                      <a:srgbClr val="254061"/>
                    </a:solidFill>
                    <a:latin typeface="산돌고딕 M" pitchFamily="18" charset="-127"/>
                    <a:ea typeface="산돌고딕 M" pitchFamily="18" charset="-127"/>
                    <a:cs typeface="Arial"/>
                  </a:rPr>
                  <a:t>WAS</a:t>
                </a:r>
                <a:endParaRPr lang="en-US" sz="1600" kern="0" dirty="0">
                  <a:latin typeface="산돌고딕 M" pitchFamily="18" charset="-127"/>
                  <a:ea typeface="산돌고딕 M" pitchFamily="18" charset="-127"/>
                  <a:cs typeface="Arial"/>
                </a:endParaRPr>
              </a:p>
            </p:txBody>
          </p:sp>
          <p:cxnSp>
            <p:nvCxnSpPr>
              <p:cNvPr id="53" name="직선 연결선 52"/>
              <p:cNvCxnSpPr/>
              <p:nvPr/>
            </p:nvCxnSpPr>
            <p:spPr bwMode="auto">
              <a:xfrm>
                <a:off x="1928664" y="1974436"/>
                <a:ext cx="900000" cy="0"/>
              </a:xfrm>
              <a:prstGeom prst="line">
                <a:avLst/>
              </a:prstGeom>
              <a:noFill/>
              <a:ln w="5715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4" name="직선 연결선 53"/>
              <p:cNvCxnSpPr/>
              <p:nvPr/>
            </p:nvCxnSpPr>
            <p:spPr bwMode="auto">
              <a:xfrm>
                <a:off x="4269024" y="1971364"/>
                <a:ext cx="900000" cy="0"/>
              </a:xfrm>
              <a:prstGeom prst="line">
                <a:avLst/>
              </a:prstGeom>
              <a:noFill/>
              <a:ln w="5715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5" name="직선 연결선 54"/>
              <p:cNvCxnSpPr/>
              <p:nvPr/>
            </p:nvCxnSpPr>
            <p:spPr bwMode="auto">
              <a:xfrm>
                <a:off x="6573280" y="1965220"/>
                <a:ext cx="900000" cy="0"/>
              </a:xfrm>
              <a:prstGeom prst="line">
                <a:avLst/>
              </a:prstGeom>
              <a:noFill/>
              <a:ln w="5715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pic>
            <p:nvPicPr>
              <p:cNvPr id="56" name="Picture 6" descr="http://blog.monitis.com/wp-content/uploads/2012/03/jboss_logo.jpg"/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20373" y="3406759"/>
                <a:ext cx="1044216" cy="6470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7" name="Picture 8" descr="http://www.eclipse.org/jetty/images/jetty-logo-80x22.png"/>
              <p:cNvPicPr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32189" y="4208854"/>
                <a:ext cx="1144032" cy="3234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8" name="Picture 12" descr="https://raw.githubusercontent.com/docker-library/docs/master/mysql/logo.png"/>
              <p:cNvPicPr>
                <a:picLocks noChangeAspect="1"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866175" y="3703487"/>
                <a:ext cx="978041" cy="66161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9" name="Picture 14" descr="https://media.amazonwebservices.com/blog/2015/mariadb_seal_shaded_browntext_alt_1.png"/>
              <p:cNvPicPr>
                <a:picLocks noChangeAspect="1" noChangeArrowheads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879136" y="2830113"/>
                <a:ext cx="1034304" cy="77783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0" name="Picture 22" descr="http://www.gta.ufrj.br/vnext/images/Logos/apache_tomcat6.png"/>
              <p:cNvPicPr>
                <a:picLocks noChangeAspect="1" noChangeArrowheads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08042" y="2713823"/>
                <a:ext cx="1473150" cy="70909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2346695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9402" y="136271"/>
            <a:ext cx="9207195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pc="5" dirty="0" smtClean="0"/>
              <a:t>Scouter </a:t>
            </a:r>
            <a:r>
              <a:rPr lang="ko-KR" altLang="en-US" spc="5" dirty="0" smtClean="0"/>
              <a:t>의 구성</a:t>
            </a:r>
            <a:endParaRPr spc="5" dirty="0"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150495" algn="ctr">
              <a:lnSpc>
                <a:spcPts val="894"/>
              </a:lnSpc>
            </a:pPr>
            <a:fld id="{81D60167-4931-47E6-BA6A-407CBD079E47}" type="slidenum">
              <a:rPr dirty="0"/>
              <a:t>6</a:t>
            </a:fld>
            <a:endParaRPr dirty="0"/>
          </a:p>
          <a:p>
            <a:pPr marL="12700">
              <a:lnSpc>
                <a:spcPts val="900"/>
              </a:lnSpc>
            </a:pPr>
            <a:r>
              <a:rPr sz="800" b="1" dirty="0">
                <a:solidFill>
                  <a:srgbClr val="FF0000"/>
                </a:solidFill>
                <a:latin typeface="Calibri"/>
                <a:cs typeface="Calibri"/>
              </a:rPr>
              <a:t>- Internal Use </a:t>
            </a:r>
            <a:r>
              <a:rPr sz="800" b="1" spc="-5" dirty="0">
                <a:solidFill>
                  <a:srgbClr val="FF0000"/>
                </a:solidFill>
                <a:latin typeface="Calibri"/>
                <a:cs typeface="Calibri"/>
              </a:rPr>
              <a:t>Only</a:t>
            </a:r>
            <a:r>
              <a:rPr sz="800" b="1" spc="-1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800" b="1" dirty="0">
                <a:solidFill>
                  <a:srgbClr val="FF0000"/>
                </a:solidFill>
                <a:latin typeface="Calibri"/>
                <a:cs typeface="Calibri"/>
              </a:rPr>
              <a:t>-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8" name="object 3"/>
          <p:cNvSpPr/>
          <p:nvPr/>
        </p:nvSpPr>
        <p:spPr>
          <a:xfrm>
            <a:off x="363918" y="1027938"/>
            <a:ext cx="126492" cy="1600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4"/>
          <p:cNvSpPr txBox="1"/>
          <p:nvPr/>
        </p:nvSpPr>
        <p:spPr>
          <a:xfrm>
            <a:off x="619455" y="941196"/>
            <a:ext cx="8905545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ko-KR" altLang="en-US" dirty="0" smtClean="0">
                <a:latin typeface="산돌고딕 M"/>
                <a:ea typeface="산돌고딕 M" pitchFamily="18" charset="-127"/>
                <a:cs typeface="산돌고딕 M"/>
              </a:rPr>
              <a:t>구성 내용</a:t>
            </a:r>
            <a:endParaRPr sz="1800" dirty="0">
              <a:latin typeface="산돌고딕 M"/>
              <a:cs typeface="산돌고딕 M"/>
            </a:endParaRPr>
          </a:p>
        </p:txBody>
      </p:sp>
      <p:pic>
        <p:nvPicPr>
          <p:cNvPr id="1026" name="Picture 2" descr="scouter overview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258" y="1480074"/>
            <a:ext cx="6447742" cy="3898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4" name="표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4920241"/>
              </p:ext>
            </p:extLst>
          </p:nvPr>
        </p:nvGraphicFramePr>
        <p:xfrm>
          <a:off x="5414411" y="4800600"/>
          <a:ext cx="4262989" cy="1310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91189"/>
                <a:gridCol w="2971800"/>
              </a:tblGrid>
              <a:tr h="302895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</a:rPr>
                        <a:t>Modules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b="0" dirty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</a:rPr>
                        <a:t>설명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154305">
                <a:tc>
                  <a:txBody>
                    <a:bodyPr/>
                    <a:lstStyle/>
                    <a:p>
                      <a:r>
                        <a:rPr lang="en-US" sz="1100" b="0" dirty="0">
                          <a:latin typeface="산돌고딕 M" pitchFamily="18" charset="-127"/>
                          <a:ea typeface="산돌고딕 M" pitchFamily="18" charset="-127"/>
                        </a:rPr>
                        <a:t>Server(Collector)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100" b="0" dirty="0">
                          <a:latin typeface="산돌고딕 M" pitchFamily="18" charset="-127"/>
                          <a:ea typeface="산돌고딕 M" pitchFamily="18" charset="-127"/>
                        </a:rPr>
                        <a:t>Agent</a:t>
                      </a:r>
                      <a:r>
                        <a:rPr lang="ko-KR" altLang="en-US" sz="1100" b="0" dirty="0">
                          <a:latin typeface="산돌고딕 M" pitchFamily="18" charset="-127"/>
                          <a:ea typeface="산돌고딕 M" pitchFamily="18" charset="-127"/>
                        </a:rPr>
                        <a:t>가 전송한 데이터 수집</a:t>
                      </a:r>
                      <a:r>
                        <a:rPr lang="en-US" altLang="ko-KR" sz="1100" b="0" dirty="0">
                          <a:latin typeface="산돌고딕 M" pitchFamily="18" charset="-127"/>
                          <a:ea typeface="산돌고딕 M" pitchFamily="18" charset="-127"/>
                        </a:rPr>
                        <a:t>/</a:t>
                      </a:r>
                      <a:r>
                        <a:rPr lang="ko-KR" altLang="en-US" sz="1100" b="0" dirty="0">
                          <a:latin typeface="산돌고딕 M" pitchFamily="18" charset="-127"/>
                          <a:ea typeface="산돌고딕 M" pitchFamily="18" charset="-127"/>
                        </a:rPr>
                        <a:t>처리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100" b="0" dirty="0">
                          <a:latin typeface="산돌고딕 M" pitchFamily="18" charset="-127"/>
                          <a:ea typeface="산돌고딕 M" pitchFamily="18" charset="-127"/>
                        </a:rPr>
                        <a:t>Host Agent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100" b="0" dirty="0">
                          <a:latin typeface="산돌고딕 M" pitchFamily="18" charset="-127"/>
                          <a:ea typeface="산돌고딕 M" pitchFamily="18" charset="-127"/>
                        </a:rPr>
                        <a:t>OS</a:t>
                      </a:r>
                      <a:r>
                        <a:rPr lang="ko-KR" altLang="en-US" sz="1100" b="0" dirty="0">
                          <a:latin typeface="산돌고딕 M" pitchFamily="18" charset="-127"/>
                          <a:ea typeface="산돌고딕 M" pitchFamily="18" charset="-127"/>
                        </a:rPr>
                        <a:t>의 </a:t>
                      </a:r>
                      <a:r>
                        <a:rPr lang="en-US" altLang="ko-KR" sz="1100" b="0" dirty="0">
                          <a:latin typeface="산돌고딕 M" pitchFamily="18" charset="-127"/>
                          <a:ea typeface="산돌고딕 M" pitchFamily="18" charset="-127"/>
                        </a:rPr>
                        <a:t>CPU, Memory, Disk</a:t>
                      </a:r>
                      <a:r>
                        <a:rPr lang="ko-KR" altLang="en-US" sz="1100" b="0" dirty="0">
                          <a:latin typeface="산돌고딕 M" pitchFamily="18" charset="-127"/>
                          <a:ea typeface="산돌고딕 M" pitchFamily="18" charset="-127"/>
                        </a:rPr>
                        <a:t>등의 성능 정보 전송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100" b="0" dirty="0">
                          <a:latin typeface="산돌고딕 M" pitchFamily="18" charset="-127"/>
                          <a:ea typeface="산돌고딕 M" pitchFamily="18" charset="-127"/>
                        </a:rPr>
                        <a:t>Java Agent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1100" b="0" dirty="0">
                          <a:latin typeface="산돌고딕 M" pitchFamily="18" charset="-127"/>
                          <a:ea typeface="산돌고딕 M" pitchFamily="18" charset="-127"/>
                        </a:rPr>
                        <a:t>실시간 서비스 성능 정보</a:t>
                      </a:r>
                      <a:r>
                        <a:rPr lang="en-US" altLang="ko-KR" sz="1100" b="0" dirty="0">
                          <a:latin typeface="산돌고딕 M" pitchFamily="18" charset="-127"/>
                          <a:ea typeface="산돌고딕 M" pitchFamily="18" charset="-127"/>
                        </a:rPr>
                        <a:t>, Heap Memory, Thread </a:t>
                      </a:r>
                      <a:r>
                        <a:rPr lang="ko-KR" altLang="en-US" sz="1100" b="0" dirty="0">
                          <a:latin typeface="산돌고딕 M" pitchFamily="18" charset="-127"/>
                          <a:ea typeface="산돌고딕 M" pitchFamily="18" charset="-127"/>
                        </a:rPr>
                        <a:t>등 </a:t>
                      </a:r>
                      <a:r>
                        <a:rPr lang="en-US" altLang="ko-KR" sz="1100" b="0" dirty="0">
                          <a:latin typeface="산돌고딕 M" pitchFamily="18" charset="-127"/>
                          <a:ea typeface="산돌고딕 M" pitchFamily="18" charset="-127"/>
                        </a:rPr>
                        <a:t>Java </a:t>
                      </a:r>
                      <a:r>
                        <a:rPr lang="ko-KR" altLang="en-US" sz="1100" b="0" dirty="0">
                          <a:latin typeface="산돌고딕 M" pitchFamily="18" charset="-127"/>
                          <a:ea typeface="산돌고딕 M" pitchFamily="18" charset="-127"/>
                        </a:rPr>
                        <a:t>성능 정보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4216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5794" y="4974401"/>
            <a:ext cx="3049398" cy="1883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직사각형 9"/>
          <p:cNvSpPr/>
          <p:nvPr/>
        </p:nvSpPr>
        <p:spPr>
          <a:xfrm>
            <a:off x="0" y="2133600"/>
            <a:ext cx="9905192" cy="136815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100000"/>
                </a:schemeClr>
              </a:gs>
              <a:gs pos="50000">
                <a:schemeClr val="tx2">
                  <a:lumMod val="90000"/>
                  <a:lumOff val="10000"/>
                </a:schemeClr>
              </a:gs>
              <a:gs pos="100000">
                <a:schemeClr val="tx2">
                  <a:lumMod val="80000"/>
                  <a:lumOff val="2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산돌고딕 M" pitchFamily="18" charset="-127"/>
              <a:ea typeface="산돌고딕 M" pitchFamily="18" charset="-127"/>
            </a:endParaRP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0" y="2205609"/>
            <a:ext cx="9906000" cy="1236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3600" b="1" kern="0" dirty="0">
                <a:solidFill>
                  <a:srgbClr val="FFFFFF"/>
                </a:solidFill>
                <a:latin typeface="산돌고딕 M" pitchFamily="18" charset="-127"/>
                <a:ea typeface="산돌고딕 M" pitchFamily="18" charset="-127"/>
                <a:cs typeface="Calibri" pitchFamily="34" charset="0"/>
              </a:rPr>
              <a:t>Scouter Download</a:t>
            </a:r>
            <a:endParaRPr lang="en-US" altLang="ko-KR" sz="3600" b="1" kern="0" dirty="0">
              <a:solidFill>
                <a:schemeClr val="bg1"/>
              </a:solidFill>
              <a:latin typeface="산돌고딕 M" pitchFamily="18" charset="-127"/>
              <a:ea typeface="산돌고딕 M" pitchFamily="18" charset="-127"/>
              <a:cs typeface="Calibri" pitchFamily="34" charset="0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1748" y="188640"/>
            <a:ext cx="3080792" cy="727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535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9402" y="136271"/>
            <a:ext cx="9207195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pc="20" dirty="0" smtClean="0"/>
              <a:t>Download</a:t>
            </a:r>
            <a:endParaRPr spc="5" dirty="0"/>
          </a:p>
        </p:txBody>
      </p:sp>
      <p:sp>
        <p:nvSpPr>
          <p:cNvPr id="3" name="object 3"/>
          <p:cNvSpPr/>
          <p:nvPr/>
        </p:nvSpPr>
        <p:spPr>
          <a:xfrm>
            <a:off x="363918" y="1027938"/>
            <a:ext cx="126492" cy="1600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19455" y="941196"/>
            <a:ext cx="6080125" cy="7463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ko-KR" altLang="en-US" dirty="0" smtClean="0">
                <a:latin typeface="산돌고딕 M" panose="02030504000101010101" pitchFamily="18" charset="-127"/>
                <a:ea typeface="산돌고딕 M" panose="02030504000101010101" pitchFamily="18" charset="-127"/>
                <a:cs typeface="산돌고딕 M"/>
              </a:rPr>
              <a:t>소스코드는 아래의 링크에서 다운로드가 가능합니다</a:t>
            </a:r>
            <a:r>
              <a:rPr lang="en-US" altLang="ko-KR" dirty="0" smtClean="0">
                <a:latin typeface="산돌고딕 M" panose="02030504000101010101" pitchFamily="18" charset="-127"/>
                <a:ea typeface="산돌고딕 M" panose="02030504000101010101" pitchFamily="18" charset="-127"/>
                <a:cs typeface="산돌고딕 M"/>
              </a:rPr>
              <a:t>.</a:t>
            </a:r>
            <a:endParaRPr sz="1800" dirty="0">
              <a:latin typeface="산돌고딕 M" panose="02030504000101010101" pitchFamily="18" charset="-127"/>
              <a:ea typeface="산돌고딕 M" panose="02030504000101010101" pitchFamily="18" charset="-127"/>
              <a:cs typeface="산돌고딕 M"/>
            </a:endParaRPr>
          </a:p>
          <a:p>
            <a:pPr>
              <a:lnSpc>
                <a:spcPct val="100000"/>
              </a:lnSpc>
              <a:spcBef>
                <a:spcPts val="6"/>
              </a:spcBef>
            </a:pPr>
            <a:endParaRPr sz="1650" dirty="0">
              <a:latin typeface="산돌고딕 M" panose="02030504000101010101" pitchFamily="18" charset="-127"/>
              <a:ea typeface="산돌고딕 M" panose="02030504000101010101" pitchFamily="18" charset="-127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lang="en-US" altLang="ko-KR" sz="1400" b="1" spc="100" dirty="0" smtClean="0">
                <a:solidFill>
                  <a:srgbClr val="1F497D"/>
                </a:solidFill>
                <a:latin typeface="산돌고딕 M" pitchFamily="18" charset="-127"/>
                <a:ea typeface="산돌고딕 M" pitchFamily="18" charset="-127"/>
                <a:cs typeface="Arial"/>
                <a:hlinkClick r:id="rId3"/>
              </a:rPr>
              <a:t>https://github.com/scouter-project/scouter</a:t>
            </a:r>
            <a:endParaRPr lang="en-US" altLang="ko-KR" sz="1400" dirty="0" smtClean="0">
              <a:latin typeface="산돌고딕 M" pitchFamily="18" charset="-127"/>
              <a:ea typeface="산돌고딕 M" pitchFamily="18" charset="-127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150495" algn="ctr">
              <a:lnSpc>
                <a:spcPts val="894"/>
              </a:lnSpc>
            </a:pPr>
            <a:fld id="{81D60167-4931-47E6-BA6A-407CBD079E47}" type="slidenum">
              <a:rPr dirty="0"/>
              <a:t>8</a:t>
            </a:fld>
            <a:endParaRPr dirty="0"/>
          </a:p>
          <a:p>
            <a:pPr marL="12700">
              <a:lnSpc>
                <a:spcPts val="900"/>
              </a:lnSpc>
            </a:pPr>
            <a:r>
              <a:rPr sz="800" b="1" dirty="0">
                <a:solidFill>
                  <a:srgbClr val="FF0000"/>
                </a:solidFill>
                <a:latin typeface="Calibri"/>
                <a:cs typeface="Calibri"/>
              </a:rPr>
              <a:t>- Internal Use </a:t>
            </a:r>
            <a:r>
              <a:rPr sz="800" b="1" spc="-5" dirty="0">
                <a:solidFill>
                  <a:srgbClr val="FF0000"/>
                </a:solidFill>
                <a:latin typeface="Calibri"/>
                <a:cs typeface="Calibri"/>
              </a:rPr>
              <a:t>Only</a:t>
            </a:r>
            <a:r>
              <a:rPr sz="800" b="1" spc="-1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800" b="1" dirty="0">
                <a:solidFill>
                  <a:srgbClr val="FF0000"/>
                </a:solidFill>
                <a:latin typeface="Calibri"/>
                <a:cs typeface="Calibri"/>
              </a:rPr>
              <a:t>-</a:t>
            </a:r>
            <a:endParaRPr sz="800">
              <a:latin typeface="Calibri"/>
              <a:cs typeface="Calibri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455" y="1981200"/>
            <a:ext cx="7436644" cy="291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9402" y="136271"/>
            <a:ext cx="9207195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pc="20" dirty="0" smtClean="0"/>
              <a:t>Download</a:t>
            </a:r>
            <a:endParaRPr spc="5" dirty="0"/>
          </a:p>
        </p:txBody>
      </p:sp>
      <p:sp>
        <p:nvSpPr>
          <p:cNvPr id="3" name="object 3"/>
          <p:cNvSpPr/>
          <p:nvPr/>
        </p:nvSpPr>
        <p:spPr>
          <a:xfrm>
            <a:off x="363918" y="1027938"/>
            <a:ext cx="126492" cy="1600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19455" y="941196"/>
            <a:ext cx="6080125" cy="9925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ko-KR" altLang="en-US" dirty="0" smtClean="0">
                <a:latin typeface="산돌고딕 M"/>
                <a:ea typeface="산돌고딕 M" pitchFamily="18" charset="-127"/>
                <a:cs typeface="산돌고딕 M"/>
              </a:rPr>
              <a:t>최신 버전의 </a:t>
            </a:r>
            <a:r>
              <a:rPr lang="ko-KR" altLang="en-US" dirty="0" err="1" smtClean="0">
                <a:latin typeface="산돌고딕 M"/>
                <a:ea typeface="산돌고딕 M" pitchFamily="18" charset="-127"/>
                <a:cs typeface="산돌고딕 M"/>
              </a:rPr>
              <a:t>릴리즈를</a:t>
            </a:r>
            <a:r>
              <a:rPr lang="ko-KR" altLang="en-US" dirty="0" smtClean="0">
                <a:latin typeface="산돌고딕 M"/>
                <a:ea typeface="산돌고딕 M" pitchFamily="18" charset="-127"/>
                <a:cs typeface="산돌고딕 M"/>
              </a:rPr>
              <a:t> 아래의 링크에서 다운로드 합니다</a:t>
            </a:r>
            <a:r>
              <a:rPr lang="en-US" altLang="ko-KR" dirty="0" smtClean="0">
                <a:latin typeface="산돌고딕 M"/>
                <a:ea typeface="산돌고딕 M" pitchFamily="18" charset="-127"/>
                <a:cs typeface="산돌고딕 M"/>
              </a:rPr>
              <a:t>. </a:t>
            </a:r>
            <a:endParaRPr sz="1800" dirty="0">
              <a:latin typeface="산돌고딕 M"/>
              <a:cs typeface="산돌고딕 M"/>
            </a:endParaRPr>
          </a:p>
          <a:p>
            <a:pPr>
              <a:lnSpc>
                <a:spcPct val="100000"/>
              </a:lnSpc>
              <a:spcBef>
                <a:spcPts val="6"/>
              </a:spcBef>
            </a:pPr>
            <a:endParaRPr sz="1650" dirty="0">
              <a:latin typeface="Times New Roman"/>
              <a:cs typeface="Times New Roman"/>
            </a:endParaRPr>
          </a:p>
          <a:p>
            <a:pPr marL="12700"/>
            <a:r>
              <a:rPr lang="en-US" altLang="ko-KR" sz="1400" b="1" spc="100" dirty="0">
                <a:solidFill>
                  <a:srgbClr val="1F497D"/>
                </a:solidFill>
                <a:latin typeface="산돌고딕 M" pitchFamily="18" charset="-127"/>
                <a:ea typeface="산돌고딕 M" pitchFamily="18" charset="-127"/>
                <a:cs typeface="Arial"/>
                <a:hlinkClick r:id="rId3"/>
              </a:rPr>
              <a:t>https://github.com/scouter-project/scouter/releases</a:t>
            </a:r>
            <a:r>
              <a:rPr lang="en-US" altLang="ko-KR" sz="1400" b="1" spc="100" dirty="0" smtClean="0">
                <a:solidFill>
                  <a:srgbClr val="1F497D"/>
                </a:solidFill>
                <a:latin typeface="산돌고딕 M" pitchFamily="18" charset="-127"/>
                <a:ea typeface="산돌고딕 M" pitchFamily="18" charset="-127"/>
                <a:cs typeface="Arial"/>
                <a:hlinkClick r:id="rId3"/>
              </a:rPr>
              <a:t>/</a:t>
            </a:r>
            <a:endParaRPr lang="en-US" altLang="ko-KR" sz="1400" b="1" spc="100" dirty="0" smtClean="0">
              <a:solidFill>
                <a:srgbClr val="1F497D"/>
              </a:solidFill>
              <a:latin typeface="산돌고딕 M" pitchFamily="18" charset="-127"/>
              <a:ea typeface="산돌고딕 M" pitchFamily="18" charset="-127"/>
              <a:cs typeface="Arial"/>
            </a:endParaRPr>
          </a:p>
          <a:p>
            <a:pPr marL="12700"/>
            <a:endParaRPr lang="en-US" altLang="ko-KR" sz="1600" b="1" spc="100" dirty="0">
              <a:solidFill>
                <a:srgbClr val="1F497D"/>
              </a:solidFill>
              <a:latin typeface="Arial"/>
              <a:ea typeface="산돌고딕 M" pitchFamily="18" charset="-127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150495" algn="ctr">
              <a:lnSpc>
                <a:spcPts val="894"/>
              </a:lnSpc>
            </a:pPr>
            <a:fld id="{81D60167-4931-47E6-BA6A-407CBD079E47}" type="slidenum">
              <a:rPr dirty="0"/>
              <a:t>9</a:t>
            </a:fld>
            <a:endParaRPr dirty="0"/>
          </a:p>
          <a:p>
            <a:pPr marL="12700">
              <a:lnSpc>
                <a:spcPts val="900"/>
              </a:lnSpc>
            </a:pPr>
            <a:r>
              <a:rPr sz="800" b="1" dirty="0">
                <a:solidFill>
                  <a:srgbClr val="FF0000"/>
                </a:solidFill>
                <a:latin typeface="Calibri"/>
                <a:cs typeface="Calibri"/>
              </a:rPr>
              <a:t>- Internal Use </a:t>
            </a:r>
            <a:r>
              <a:rPr sz="800" b="1" spc="-5" dirty="0">
                <a:solidFill>
                  <a:srgbClr val="FF0000"/>
                </a:solidFill>
                <a:latin typeface="Calibri"/>
                <a:cs typeface="Calibri"/>
              </a:rPr>
              <a:t>Only</a:t>
            </a:r>
            <a:r>
              <a:rPr sz="800" b="1" spc="-1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800" b="1" dirty="0">
                <a:solidFill>
                  <a:srgbClr val="FF0000"/>
                </a:solidFill>
                <a:latin typeface="Calibri"/>
                <a:cs typeface="Calibri"/>
              </a:rPr>
              <a:t>-</a:t>
            </a:r>
            <a:endParaRPr sz="800">
              <a:latin typeface="Calibri"/>
              <a:cs typeface="Calibri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455" y="1981200"/>
            <a:ext cx="6672263" cy="445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9163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>
            <a:lumMod val="75000"/>
            <a:alpha val="23000"/>
          </a:schemeClr>
        </a:solidFill>
        <a:ln w="15875">
          <a:solidFill>
            <a:schemeClr val="accent6"/>
          </a:solidFill>
        </a:ln>
      </a:spPr>
      <a:bodyPr rtlCol="0" anchor="ctr"/>
      <a:lstStyle>
        <a:defPPr algn="ctr">
          <a:defRPr dirty="0">
            <a:ea typeface="산돌고딕 M" pitchFamily="18" charset="-127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1157</TotalTime>
  <Words>2087</Words>
  <Application>Microsoft Office PowerPoint</Application>
  <PresentationFormat>A4 용지(210x297mm)</PresentationFormat>
  <Paragraphs>565</Paragraphs>
  <Slides>48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11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48</vt:i4>
      </vt:variant>
    </vt:vector>
  </HeadingPairs>
  <TitlesOfParts>
    <vt:vector size="60" baseType="lpstr">
      <vt:lpstr>굴림</vt:lpstr>
      <vt:lpstr>Arial</vt:lpstr>
      <vt:lpstr>Times New Roman</vt:lpstr>
      <vt:lpstr>맑은 고딕</vt:lpstr>
      <vt:lpstr>Calibri</vt:lpstr>
      <vt:lpstr>산돌고딕 M</vt:lpstr>
      <vt:lpstr>Arial Unicode MS</vt:lpstr>
      <vt:lpstr>Wingdings</vt:lpstr>
      <vt:lpstr>바탕</vt:lpstr>
      <vt:lpstr>msmincho</vt:lpstr>
      <vt:lpstr>Arial Black</vt:lpstr>
      <vt:lpstr>Office Theme</vt:lpstr>
      <vt:lpstr>Scouter on JBoss - Installation &amp; Monitoring Guide - </vt:lpstr>
      <vt:lpstr>PowerPoint 프레젠테이션</vt:lpstr>
      <vt:lpstr>PowerPoint 프레젠테이션</vt:lpstr>
      <vt:lpstr>Open Source APM - Scouter</vt:lpstr>
      <vt:lpstr>OpenSource APM - Scouter</vt:lpstr>
      <vt:lpstr>Scouter 의 구성</vt:lpstr>
      <vt:lpstr>PowerPoint 프레젠테이션</vt:lpstr>
      <vt:lpstr>Download</vt:lpstr>
      <vt:lpstr>Download</vt:lpstr>
      <vt:lpstr>Quick Start</vt:lpstr>
      <vt:lpstr>PowerPoint 프레젠테이션</vt:lpstr>
      <vt:lpstr>Scouter Server – 모니터링 데이터 수집</vt:lpstr>
      <vt:lpstr>Scouter Server 설치</vt:lpstr>
      <vt:lpstr>Scouter Server 설치</vt:lpstr>
      <vt:lpstr>Scouter Server 설치</vt:lpstr>
      <vt:lpstr>Scouter Server 설치</vt:lpstr>
      <vt:lpstr>PowerPoint 프레젠테이션</vt:lpstr>
      <vt:lpstr>Scouter Agent Installation (host, java 공통)</vt:lpstr>
      <vt:lpstr>Scouter Agent Installation (host, java 공통)</vt:lpstr>
      <vt:lpstr>Scouter Agent Installation ( host )</vt:lpstr>
      <vt:lpstr>Scouter Agent Installation ( host )</vt:lpstr>
      <vt:lpstr>Scouter Agent Installation ( host )</vt:lpstr>
      <vt:lpstr>PowerPoint 프레젠테이션</vt:lpstr>
      <vt:lpstr>Scouter Agent Installation ( java ) - JBoss Configuration</vt:lpstr>
      <vt:lpstr>Scouter Agent Installation ( java ) - JBoss Configuration</vt:lpstr>
      <vt:lpstr>Scouter Agent Installation ( java ) - JBoss Configuration</vt:lpstr>
      <vt:lpstr>PowerPoint 프레젠테이션</vt:lpstr>
      <vt:lpstr>Scouter Client – 모니터링 브라우저</vt:lpstr>
      <vt:lpstr>Scouter Client Installation</vt:lpstr>
      <vt:lpstr>Scouter Client 실행</vt:lpstr>
      <vt:lpstr>Scouter Client 실행</vt:lpstr>
      <vt:lpstr>Scouter Client 모니터링</vt:lpstr>
      <vt:lpstr>Scouter Client 모니터링</vt:lpstr>
      <vt:lpstr>PowerPoint 프레젠테이션</vt:lpstr>
      <vt:lpstr>Scouter Client 모니터링</vt:lpstr>
      <vt:lpstr>Scouter Client 모니터링</vt:lpstr>
      <vt:lpstr>Scouter Client 모니터링</vt:lpstr>
      <vt:lpstr>Scouter Client 모니터링</vt:lpstr>
      <vt:lpstr>Scouter Client 모니터링</vt:lpstr>
      <vt:lpstr>Scouter Client 모니터링</vt:lpstr>
      <vt:lpstr>Scouter Client 모니터링</vt:lpstr>
      <vt:lpstr>Scouter Client 모니터링</vt:lpstr>
      <vt:lpstr>Scouter Client 모니터링</vt:lpstr>
      <vt:lpstr>Scouter Client 모니터링</vt:lpstr>
      <vt:lpstr>Scouter Client 모니터링</vt:lpstr>
      <vt:lpstr>Scouter Client 모니터링</vt:lpstr>
      <vt:lpstr>Scouter Client 모니터링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Open</dc:creator>
  <cp:lastModifiedBy>mwchoi</cp:lastModifiedBy>
  <cp:revision>87</cp:revision>
  <dcterms:created xsi:type="dcterms:W3CDTF">2016-03-02T13:56:16Z</dcterms:created>
  <dcterms:modified xsi:type="dcterms:W3CDTF">2016-03-16T09:57:05Z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2014-06-17T00:00:00Z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2016-03-02T00:00:00Z</vt:filetime>
  </property>
</Properties>
</file>