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6"/>
  </p:notesMasterIdLst>
  <p:handoutMasterIdLst>
    <p:handoutMasterId r:id="rId137"/>
  </p:handoutMasterIdLst>
  <p:sldIdLst>
    <p:sldId id="1109" r:id="rId2"/>
    <p:sldId id="740" r:id="rId3"/>
    <p:sldId id="1119" r:id="rId4"/>
    <p:sldId id="1120" r:id="rId5"/>
    <p:sldId id="1121" r:id="rId6"/>
    <p:sldId id="1122" r:id="rId7"/>
    <p:sldId id="1123" r:id="rId8"/>
    <p:sldId id="1124" r:id="rId9"/>
    <p:sldId id="1125" r:id="rId10"/>
    <p:sldId id="1126" r:id="rId11"/>
    <p:sldId id="1127" r:id="rId12"/>
    <p:sldId id="1128" r:id="rId13"/>
    <p:sldId id="1129" r:id="rId14"/>
    <p:sldId id="1130" r:id="rId15"/>
    <p:sldId id="1131" r:id="rId16"/>
    <p:sldId id="1132" r:id="rId17"/>
    <p:sldId id="1133" r:id="rId18"/>
    <p:sldId id="1134" r:id="rId19"/>
    <p:sldId id="1135" r:id="rId20"/>
    <p:sldId id="1136" r:id="rId21"/>
    <p:sldId id="1137" r:id="rId22"/>
    <p:sldId id="1138" r:id="rId23"/>
    <p:sldId id="1139" r:id="rId24"/>
    <p:sldId id="1140" r:id="rId25"/>
    <p:sldId id="1141" r:id="rId26"/>
    <p:sldId id="1142" r:id="rId27"/>
    <p:sldId id="1143" r:id="rId28"/>
    <p:sldId id="883" r:id="rId29"/>
    <p:sldId id="884" r:id="rId30"/>
    <p:sldId id="885" r:id="rId31"/>
    <p:sldId id="886" r:id="rId32"/>
    <p:sldId id="887" r:id="rId33"/>
    <p:sldId id="888" r:id="rId34"/>
    <p:sldId id="889" r:id="rId35"/>
    <p:sldId id="890" r:id="rId36"/>
    <p:sldId id="891" r:id="rId37"/>
    <p:sldId id="892" r:id="rId38"/>
    <p:sldId id="893" r:id="rId39"/>
    <p:sldId id="894" r:id="rId40"/>
    <p:sldId id="895" r:id="rId41"/>
    <p:sldId id="896" r:id="rId42"/>
    <p:sldId id="897" r:id="rId43"/>
    <p:sldId id="898" r:id="rId44"/>
    <p:sldId id="899" r:id="rId45"/>
    <p:sldId id="900" r:id="rId46"/>
    <p:sldId id="901" r:id="rId47"/>
    <p:sldId id="902" r:id="rId48"/>
    <p:sldId id="903" r:id="rId49"/>
    <p:sldId id="904" r:id="rId50"/>
    <p:sldId id="905" r:id="rId51"/>
    <p:sldId id="906" r:id="rId52"/>
    <p:sldId id="907" r:id="rId53"/>
    <p:sldId id="908" r:id="rId54"/>
    <p:sldId id="909" r:id="rId55"/>
    <p:sldId id="910" r:id="rId56"/>
    <p:sldId id="911" r:id="rId57"/>
    <p:sldId id="912" r:id="rId58"/>
    <p:sldId id="913" r:id="rId59"/>
    <p:sldId id="914" r:id="rId60"/>
    <p:sldId id="915" r:id="rId61"/>
    <p:sldId id="916" r:id="rId62"/>
    <p:sldId id="917" r:id="rId63"/>
    <p:sldId id="918" r:id="rId64"/>
    <p:sldId id="919" r:id="rId65"/>
    <p:sldId id="920" r:id="rId66"/>
    <p:sldId id="921" r:id="rId67"/>
    <p:sldId id="922" r:id="rId68"/>
    <p:sldId id="923" r:id="rId69"/>
    <p:sldId id="924" r:id="rId70"/>
    <p:sldId id="925" r:id="rId71"/>
    <p:sldId id="926" r:id="rId72"/>
    <p:sldId id="927" r:id="rId73"/>
    <p:sldId id="928" r:id="rId74"/>
    <p:sldId id="929" r:id="rId75"/>
    <p:sldId id="930" r:id="rId76"/>
    <p:sldId id="931" r:id="rId77"/>
    <p:sldId id="932" r:id="rId78"/>
    <p:sldId id="933" r:id="rId79"/>
    <p:sldId id="934" r:id="rId80"/>
    <p:sldId id="935" r:id="rId81"/>
    <p:sldId id="936" r:id="rId82"/>
    <p:sldId id="937" r:id="rId83"/>
    <p:sldId id="938" r:id="rId84"/>
    <p:sldId id="939" r:id="rId85"/>
    <p:sldId id="940" r:id="rId86"/>
    <p:sldId id="941" r:id="rId87"/>
    <p:sldId id="942" r:id="rId88"/>
    <p:sldId id="943" r:id="rId89"/>
    <p:sldId id="944" r:id="rId90"/>
    <p:sldId id="945" r:id="rId91"/>
    <p:sldId id="946" r:id="rId92"/>
    <p:sldId id="947" r:id="rId93"/>
    <p:sldId id="948" r:id="rId94"/>
    <p:sldId id="949" r:id="rId95"/>
    <p:sldId id="950" r:id="rId96"/>
    <p:sldId id="951" r:id="rId97"/>
    <p:sldId id="952" r:id="rId98"/>
    <p:sldId id="953" r:id="rId99"/>
    <p:sldId id="954" r:id="rId100"/>
    <p:sldId id="955" r:id="rId101"/>
    <p:sldId id="956" r:id="rId102"/>
    <p:sldId id="957" r:id="rId103"/>
    <p:sldId id="958" r:id="rId104"/>
    <p:sldId id="959" r:id="rId105"/>
    <p:sldId id="960" r:id="rId106"/>
    <p:sldId id="961" r:id="rId107"/>
    <p:sldId id="962" r:id="rId108"/>
    <p:sldId id="963" r:id="rId109"/>
    <p:sldId id="964" r:id="rId110"/>
    <p:sldId id="965" r:id="rId111"/>
    <p:sldId id="966" r:id="rId112"/>
    <p:sldId id="967" r:id="rId113"/>
    <p:sldId id="968" r:id="rId114"/>
    <p:sldId id="969" r:id="rId115"/>
    <p:sldId id="970" r:id="rId116"/>
    <p:sldId id="971" r:id="rId117"/>
    <p:sldId id="972" r:id="rId118"/>
    <p:sldId id="973" r:id="rId119"/>
    <p:sldId id="974" r:id="rId120"/>
    <p:sldId id="975" r:id="rId121"/>
    <p:sldId id="976" r:id="rId122"/>
    <p:sldId id="977" r:id="rId123"/>
    <p:sldId id="978" r:id="rId124"/>
    <p:sldId id="979" r:id="rId125"/>
    <p:sldId id="980" r:id="rId126"/>
    <p:sldId id="981" r:id="rId127"/>
    <p:sldId id="983" r:id="rId128"/>
    <p:sldId id="986" r:id="rId129"/>
    <p:sldId id="987" r:id="rId130"/>
    <p:sldId id="988" r:id="rId131"/>
    <p:sldId id="989" r:id="rId132"/>
    <p:sldId id="990" r:id="rId133"/>
    <p:sldId id="991" r:id="rId134"/>
    <p:sldId id="315" r:id="rId1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60"/>
  </p:normalViewPr>
  <p:slideViewPr>
    <p:cSldViewPr showGuides="1">
      <p:cViewPr varScale="1">
        <p:scale>
          <a:sx n="80" d="100"/>
          <a:sy n="80" d="100"/>
        </p:scale>
        <p:origin x="-1830" y="-90"/>
      </p:cViewPr>
      <p:guideLst>
        <p:guide orient="horz" pos="618"/>
        <p:guide orient="horz" pos="3884"/>
        <p:guide orient="horz" pos="2478"/>
        <p:guide orient="horz" pos="1570"/>
        <p:guide orient="horz" pos="1933"/>
        <p:guide orient="horz" pos="935"/>
        <p:guide orient="horz" pos="3067"/>
        <p:guide orient="horz" pos="2659"/>
        <p:guide orient="horz" pos="3566"/>
        <p:guide orient="horz" pos="1253"/>
        <p:guide orient="horz" pos="3294"/>
        <p:guide orient="horz" pos="4020"/>
        <p:guide orient="horz" pos="2251"/>
        <p:guide orient="horz" pos="868"/>
        <p:guide orient="horz" pos="1117"/>
        <p:guide pos="2880"/>
        <p:guide pos="5465"/>
        <p:guide pos="295"/>
        <p:guide pos="521"/>
        <p:guide pos="5239"/>
        <p:guide pos="884"/>
        <p:guide pos="4332"/>
        <p:guide pos="703"/>
        <p:guide pos="5057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-327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2DB8E-C966-43F8-98EA-A7D445C45F89}" type="datetimeFigureOut">
              <a:rPr lang="ko-KR" altLang="en-US" smtClean="0">
                <a:latin typeface="산돌고딕 M" pitchFamily="18" charset="-127"/>
                <a:ea typeface="산돌고딕 M" pitchFamily="18" charset="-127"/>
              </a:rPr>
              <a:t>2015-08-04</a:t>
            </a:fld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FDC7B-7577-41AA-90A2-496B6D12D1FF}" type="slidenum">
              <a:rPr lang="ko-KR" altLang="en-US" smtClean="0">
                <a:latin typeface="산돌고딕 M" pitchFamily="18" charset="-127"/>
                <a:ea typeface="산돌고딕 M" pitchFamily="18" charset="-127"/>
              </a:rPr>
              <a:t>‹#›</a:t>
            </a:fld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6105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25762368-B489-42D7-8342-DC932CB2F4CA}" type="datetimeFigureOut">
              <a:rPr lang="ko-KR" altLang="en-US" smtClean="0"/>
              <a:pPr/>
              <a:t>2015-08-04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73320243-35A0-41F4-BB4B-C2A143D67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334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88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C42AE-1E83-414A-80A3-EC1ACE6AF6E1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kr/imgres?imgurl=http://api.ning.com/files/gU-Q7qdSj--i1UcaR0QE0P6OMdzDm98Wc7DWGPoO1ermqCDfOU-21Q4*rEv2z1aHj91G0ksnSyxmPYSNEADlitMGIaETD*Dt/redhat.jpeg&amp;imgrefurl=http://houseofhackers.ning.com/groups&amp;usg=__e7E4MXBhFdrHitVUc0S1ZMXF-rc=&amp;h=600&amp;w=600&amp;sz=83&amp;hl=ko&amp;start=11&amp;sig2=VSsEKpUX0IVXcx3bYVXCgg&amp;um=1&amp;tbnid=dLuuFMbBO1MmPM:&amp;tbnh=135&amp;tbnw=135&amp;prev=/images?q=Red+Hat&amp;hl=ko&amp;rlz=1T4ADBF_koHK280HK280&amp;sa=N&amp;um=1&amp;newwindow=1&amp;ei=AY3OSveKDI2IkAWrkLn1Aw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2015-08-04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44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2015-08-04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2015-08-04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61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2"/>
            <a:ext cx="9144000" cy="692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3000" b="1" dirty="0"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4307407" y="6481259"/>
            <a:ext cx="530469" cy="3635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0" hangingPunct="1">
              <a:defRPr/>
            </a:pPr>
            <a:fld id="{16190FCE-2A33-4D39-9E95-7AFD816533BF}" type="slidenum">
              <a:rPr kumimoji="0" lang="ko-KR" altLang="en-US" sz="900" smtClean="0"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pPr algn="ctr" eaLnBrk="1" latinLnBrk="0" hangingPunct="1">
                <a:defRPr/>
              </a:pPr>
              <a:t>‹#›</a:t>
            </a:fld>
            <a:endParaRPr kumimoji="0" lang="en-US" altLang="ko-KR" sz="900" dirty="0" smtClean="0"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산돌고딕 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3348405" y="6669940"/>
            <a:ext cx="2593731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0" lang="en-US" altLang="ko-KR" sz="8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- Internal Use Only -</a:t>
            </a:r>
          </a:p>
        </p:txBody>
      </p:sp>
      <p:pic>
        <p:nvPicPr>
          <p:cNvPr id="9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29" y="6481259"/>
            <a:ext cx="731158" cy="34951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그림 9" descr="http://t2.gstatic.com/images?q=tbn:dLuuFMbBO1MmPM:http://api.ning.com/files/gU-Q7qdSj--i1UcaR0QE0P6OMdzDm98Wc7DWGPoO1ermqCDfOU-21Q4*rEv2z1aHj91G0ksnSyxmPYSNEADlitMGIaETD*Dt/redhat.jpeg">
            <a:hlinkClick r:id="rId3" tgtFrame="_blank"/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6546290"/>
            <a:ext cx="284480" cy="28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7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/>
          <p:cNvSpPr/>
          <p:nvPr userDrawn="1"/>
        </p:nvSpPr>
        <p:spPr>
          <a:xfrm>
            <a:off x="0" y="1357313"/>
            <a:ext cx="9144000" cy="16430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800" b="1" dirty="0">
              <a:solidFill>
                <a:prstClr val="white"/>
              </a:solidFill>
            </a:endParaRP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4C3C-21DF-4197-9F5D-84509D4370F2}" type="datetimeFigureOut">
              <a:rPr lang="ko-KR" altLang="en-US"/>
              <a:pPr>
                <a:defRPr/>
              </a:pPr>
              <a:t>2015-08-04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8563-ACBB-4E40-87EE-AC553AB98C1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1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2015-08-04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61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2015-08-04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76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2015-08-04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96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2015-08-04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65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2015-08-04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52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2015-08-04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89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2015-08-04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3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2015-08-04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72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54A8A99D-4721-4A4C-9FF4-F94B52B10818}" type="datetimeFigureOut">
              <a:rPr lang="ko-KR" altLang="en-US" smtClean="0"/>
              <a:pPr/>
              <a:t>2015-08-04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0E40623E-6042-45A3-AD92-40538D00DF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956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download.cg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nternal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omcat.apache.org/download-connectors.cg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0.172/test/session_test.js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enighthacking.com/projects/2003/sendSignal/SendSignal.ex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.net/projects/td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yusuke.homeip.net/samurai/en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access.redhat.com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nBqmjCn2C8/T6GL6nlPdmI/AAAAAAAAAzA/Kj0Z729GYFo/s1600/Java_VM_CPU_per_Threads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hyperlink" Target="http://2.bp.blogspot.com/-QjEp5d9NveU/T6GLy9XQyDI/AAAAAAAAAy4/5G3owUZbHvE/s1600/Java_high_CPU_40_80.png" TargetMode="Externa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lipse.org/mat/" TargetMode="External"/><Relationship Id="rId3" Type="http://schemas.openxmlformats.org/officeDocument/2006/relationships/hyperlink" Target="http://visualvm.java.net/" TargetMode="External"/><Relationship Id="rId7" Type="http://schemas.openxmlformats.org/officeDocument/2006/relationships/hyperlink" Target="https://www.ibm.com/developerworks/community/groups/service/html/communityview?communityUuid=4544bafe-c7a2-455f-9d43-eb866ea6009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racle.com/technetwork/articles/javase/gcportal-136937.html" TargetMode="External"/><Relationship Id="rId5" Type="http://schemas.openxmlformats.org/officeDocument/2006/relationships/hyperlink" Target="http://yusuke.homeip.net/samurai/en/index.html" TargetMode="External"/><Relationship Id="rId4" Type="http://schemas.openxmlformats.org/officeDocument/2006/relationships/hyperlink" Target="https://h20392.www2.hp.com/portal/swdepot/displayProductInfo.do?productNumber=HPJMETER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hp.com/en/5992-4687/ch01s2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visualvm.java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14476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kern="0" dirty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JBoss</a:t>
            </a:r>
            <a:r>
              <a:rPr lang="en-US" altLang="ko-KR" sz="48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Admin </a:t>
            </a:r>
            <a:r>
              <a:rPr lang="ko-KR" altLang="en-US" sz="48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교육 </a:t>
            </a:r>
            <a:r>
              <a:rPr lang="en-US" altLang="ko-KR" sz="48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– 2</a:t>
            </a:r>
            <a:r>
              <a:rPr lang="ko-KR" altLang="en-US" sz="48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일</a:t>
            </a:r>
            <a:r>
              <a:rPr lang="ko-KR" altLang="en-US" sz="4800" b="1" kern="0" dirty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차</a:t>
            </a:r>
            <a:endParaRPr kumimoji="0" lang="en-US" altLang="ko-KR" sz="4800" b="1" kern="0" dirty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1129" y="4869160"/>
            <a:ext cx="332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주식회사 </a:t>
            </a:r>
            <a:r>
              <a:rPr lang="ko-KR" altLang="en-US" sz="2400" b="1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오픈소스컨설팅</a:t>
            </a:r>
            <a:endParaRPr lang="ko-KR" altLang="en-US" sz="2400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59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구조</a:t>
            </a:r>
            <a:endParaRPr lang="en-US" altLang="ko-KR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683568" y="1724254"/>
            <a:ext cx="7776864" cy="4081010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etc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httpd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   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conf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Apache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의 메인 설정 파일이 보관되어 있는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   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conf.d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추가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모듈 설정이 보관되는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연동을 위한 설정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파일 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mod_jk.conf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등을 배치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*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.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conf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파일이 모두 로딩된다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. 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   /modules 		Apache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동적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모듈 보관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</a:t>
            </a:r>
            <a:r>
              <a:rPr lang="ko-KR" altLang="en-US" sz="1600" dirty="0" err="1">
                <a:latin typeface="산돌고딕 M" pitchFamily="18" charset="-127"/>
                <a:ea typeface="산돌고딕 M" pitchFamily="18" charset="-127"/>
              </a:rPr>
              <a:t>리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			Apache 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– 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연동을 위한 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mod_jk.so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파일 </a:t>
            </a: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   /logs			Apache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 발생 로그 저장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		   /run 			Apache </a:t>
            </a:r>
            <a:r>
              <a:rPr lang="ko-KR" altLang="en-US" sz="1600" dirty="0" err="1">
                <a:latin typeface="산돌고딕 M" pitchFamily="18" charset="-127"/>
                <a:ea typeface="산돌고딕 M" pitchFamily="18" charset="-127"/>
              </a:rPr>
              <a:t>실행시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 관련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정보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(PID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등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)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 저장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   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sbin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	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Apache </a:t>
            </a:r>
            <a:r>
              <a:rPr lang="ko-KR" altLang="en-US" sz="1600" dirty="0" err="1">
                <a:latin typeface="산돌고딕 M" pitchFamily="18" charset="-127"/>
                <a:ea typeface="산돌고딕 M" pitchFamily="18" charset="-127"/>
              </a:rPr>
              <a:t>인스턴스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 실행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및 운영 스크립트 보관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30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core </a:t>
            </a:r>
            <a:r>
              <a:rPr lang="ko-KR" altLang="en-US" dirty="0"/>
              <a:t>파일이 안 만들어질 경우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56784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core </a:t>
            </a:r>
            <a:r>
              <a:rPr lang="ko-KR" altLang="en-US" dirty="0"/>
              <a:t>파일 사이즈 </a:t>
            </a:r>
            <a:r>
              <a:rPr lang="en-US" altLang="ko-KR" dirty="0"/>
              <a:t>limit</a:t>
            </a:r>
            <a:r>
              <a:rPr lang="ko-KR" altLang="en-US" dirty="0"/>
              <a:t>을 체크한다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ulimit</a:t>
            </a:r>
            <a:r>
              <a:rPr lang="en-US" altLang="ko-KR" dirty="0"/>
              <a:t> –c </a:t>
            </a:r>
            <a:r>
              <a:rPr lang="ko-KR" altLang="en-US" dirty="0"/>
              <a:t>로 확인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Solaris</a:t>
            </a:r>
            <a:r>
              <a:rPr lang="ko-KR" altLang="en-US" dirty="0"/>
              <a:t>의 경우 </a:t>
            </a:r>
            <a:r>
              <a:rPr lang="en-US" altLang="ko-KR" dirty="0"/>
              <a:t>/</a:t>
            </a:r>
            <a:r>
              <a:rPr lang="en-US" altLang="ko-KR" dirty="0" err="1"/>
              <a:t>etc</a:t>
            </a:r>
            <a:r>
              <a:rPr lang="en-US" altLang="ko-KR" dirty="0"/>
              <a:t>/system</a:t>
            </a:r>
            <a:r>
              <a:rPr lang="ko-KR" altLang="en-US" dirty="0"/>
              <a:t>의 </a:t>
            </a:r>
            <a:r>
              <a:rPr lang="en-US" altLang="ko-KR" dirty="0" err="1"/>
              <a:t>sys:coredumpsize</a:t>
            </a:r>
            <a:r>
              <a:rPr lang="en-US" altLang="ko-KR" dirty="0"/>
              <a:t> </a:t>
            </a:r>
            <a:r>
              <a:rPr lang="ko-KR" altLang="en-US" dirty="0"/>
              <a:t>확인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Linux</a:t>
            </a:r>
            <a:r>
              <a:rPr lang="ko-KR" altLang="en-US" dirty="0"/>
              <a:t>의 경우 </a:t>
            </a:r>
            <a:r>
              <a:rPr lang="en-US" altLang="ko-KR" dirty="0"/>
              <a:t>/</a:t>
            </a:r>
            <a:r>
              <a:rPr lang="en-US" altLang="ko-KR" dirty="0" err="1"/>
              <a:t>etc</a:t>
            </a:r>
            <a:r>
              <a:rPr lang="en-US" altLang="ko-KR" dirty="0"/>
              <a:t>/security/</a:t>
            </a:r>
            <a:r>
              <a:rPr lang="en-US" altLang="ko-KR" dirty="0" err="1"/>
              <a:t>limits.conf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HP-UX</a:t>
            </a:r>
            <a:r>
              <a:rPr lang="ko-KR" altLang="en-US" dirty="0"/>
              <a:t>의 경우 </a:t>
            </a:r>
            <a:r>
              <a:rPr lang="en-US" altLang="ko-KR" dirty="0" err="1"/>
              <a:t>maxdsiz</a:t>
            </a:r>
            <a:r>
              <a:rPr lang="en-US" altLang="ko-KR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sym typeface="Wingdings" pitchFamily="2" charset="2"/>
              </a:rPr>
              <a:t> </a:t>
            </a:r>
            <a:r>
              <a:rPr lang="en-US" altLang="ko-KR" dirty="0"/>
              <a:t>OS </a:t>
            </a:r>
            <a:r>
              <a:rPr lang="ko-KR" altLang="en-US" dirty="0"/>
              <a:t>엔지니어에게 </a:t>
            </a:r>
            <a:r>
              <a:rPr lang="ko-KR" altLang="en-US" dirty="0" smtClean="0"/>
              <a:t>요청한다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en-US" altLang="ko-KR" sz="800" dirty="0"/>
          </a:p>
          <a:p>
            <a:pPr>
              <a:lnSpc>
                <a:spcPct val="150000"/>
              </a:lnSpc>
            </a:pPr>
            <a:r>
              <a:rPr lang="en-US" altLang="ko-KR" dirty="0"/>
              <a:t>core dump</a:t>
            </a:r>
            <a:r>
              <a:rPr lang="ko-KR" altLang="en-US" dirty="0"/>
              <a:t>를 받는 명령어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gcore</a:t>
            </a:r>
            <a:r>
              <a:rPr lang="en-US" altLang="ko-KR" dirty="0"/>
              <a:t> [–o filename] &lt;PID</a:t>
            </a:r>
            <a:r>
              <a:rPr lang="en-US" altLang="ko-KR" dirty="0" smtClean="0"/>
              <a:t>&gt;</a:t>
            </a:r>
          </a:p>
          <a:p>
            <a:pPr lvl="1">
              <a:lnSpc>
                <a:spcPct val="150000"/>
              </a:lnSpc>
            </a:pPr>
            <a:endParaRPr lang="en-US" altLang="ko-KR" sz="800" dirty="0"/>
          </a:p>
          <a:p>
            <a:pPr>
              <a:lnSpc>
                <a:spcPct val="150000"/>
              </a:lnSpc>
            </a:pPr>
            <a:r>
              <a:rPr lang="en-US" altLang="ko-KR" dirty="0"/>
              <a:t>JVM</a:t>
            </a:r>
            <a:r>
              <a:rPr lang="ko-KR" altLang="en-US" dirty="0"/>
              <a:t>이 </a:t>
            </a:r>
            <a:r>
              <a:rPr lang="en-US" altLang="ko-KR" dirty="0"/>
              <a:t>Crash</a:t>
            </a:r>
            <a:r>
              <a:rPr lang="ko-KR" altLang="en-US" dirty="0"/>
              <a:t>될 때 </a:t>
            </a:r>
            <a:r>
              <a:rPr lang="en-US" altLang="ko-KR" dirty="0"/>
              <a:t>Thread Dump</a:t>
            </a:r>
            <a:r>
              <a:rPr lang="ko-KR" altLang="en-US" dirty="0"/>
              <a:t>를 받을 수 있도록 설정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Crash</a:t>
            </a:r>
            <a:r>
              <a:rPr lang="ko-KR" altLang="en-US" dirty="0"/>
              <a:t>되거나 할 때 </a:t>
            </a:r>
            <a:r>
              <a:rPr lang="en-US" altLang="ko-KR" dirty="0"/>
              <a:t>Prompt</a:t>
            </a:r>
            <a:r>
              <a:rPr lang="ko-KR" altLang="en-US" dirty="0"/>
              <a:t>로 남아 있어 장애 조치를 취할 수 있다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Sun, HP JVM</a:t>
            </a:r>
          </a:p>
          <a:p>
            <a:pPr lvl="2">
              <a:lnSpc>
                <a:spcPct val="150000"/>
              </a:lnSpc>
            </a:pPr>
            <a:r>
              <a:rPr lang="en-AU" altLang="ko-KR" sz="1400" dirty="0"/>
              <a:t>-XX:+</a:t>
            </a:r>
            <a:r>
              <a:rPr lang="en-AU" altLang="ko-KR" sz="1400" dirty="0" err="1"/>
              <a:t>ShowMessageBoxOnError</a:t>
            </a:r>
            <a:r>
              <a:rPr lang="en-AU" altLang="ko-KR" sz="14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AU" altLang="ko-KR" dirty="0" err="1"/>
              <a:t>JRockit</a:t>
            </a:r>
            <a:r>
              <a:rPr lang="en-AU" altLang="ko-KR" dirty="0"/>
              <a:t> JVM</a:t>
            </a:r>
          </a:p>
          <a:p>
            <a:pPr lvl="2">
              <a:lnSpc>
                <a:spcPct val="150000"/>
              </a:lnSpc>
            </a:pPr>
            <a:r>
              <a:rPr lang="en-AU" altLang="ko-KR" sz="1400" dirty="0"/>
              <a:t>-</a:t>
            </a:r>
            <a:r>
              <a:rPr lang="en-AU" altLang="ko-KR" sz="1400" dirty="0" err="1"/>
              <a:t>Djrockit.waitonerror</a:t>
            </a:r>
            <a:endParaRPr lang="en-AU" altLang="ko-KR" sz="1400" dirty="0"/>
          </a:p>
          <a:p>
            <a:pPr lvl="1">
              <a:lnSpc>
                <a:spcPct val="150000"/>
              </a:lnSpc>
            </a:pPr>
            <a:endParaRPr lang="ko-KR" alt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91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분석을 위한 디버깅 도구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AU" altLang="ko-KR" dirty="0"/>
              <a:t> </a:t>
            </a:r>
            <a:r>
              <a:rPr lang="en-US" altLang="ko-KR" dirty="0" err="1"/>
              <a:t>gdb</a:t>
            </a:r>
            <a:r>
              <a:rPr lang="en-US" altLang="ko-KR" dirty="0"/>
              <a:t>(GNU Project Debugger) – Crash </a:t>
            </a:r>
            <a:r>
              <a:rPr lang="ko-KR" altLang="en-US" dirty="0"/>
              <a:t>상황의 프로그램의 수행 상황을 디버깅</a:t>
            </a:r>
            <a:endParaRPr lang="en-US" altLang="ko-KR" dirty="0"/>
          </a:p>
          <a:p>
            <a:pPr marL="757237" lvl="1" indent="-342900"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US" altLang="ko-KR" dirty="0"/>
              <a:t>http://www.gnu.org/software/gdb</a:t>
            </a:r>
          </a:p>
          <a:p>
            <a:pPr lvl="1">
              <a:lnSpc>
                <a:spcPct val="150000"/>
              </a:lnSpc>
            </a:pPr>
            <a:endParaRPr lang="ko-KR" alt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/>
              <a:t>AIX</a:t>
            </a:r>
            <a:r>
              <a:rPr lang="ko-KR" altLang="en-US" dirty="0"/>
              <a:t>에서는 </a:t>
            </a:r>
            <a:r>
              <a:rPr lang="en-US" altLang="ko-KR" dirty="0"/>
              <a:t>Crash</a:t>
            </a:r>
            <a:r>
              <a:rPr lang="ko-KR" altLang="en-US" dirty="0"/>
              <a:t>시 </a:t>
            </a:r>
            <a:r>
              <a:rPr lang="en-US" altLang="ko-KR" dirty="0" err="1"/>
              <a:t>javacore</a:t>
            </a:r>
            <a:r>
              <a:rPr lang="en-US" altLang="ko-KR" dirty="0"/>
              <a:t>&lt;PID&gt;.&lt;ID Number&gt;.txt </a:t>
            </a:r>
            <a:r>
              <a:rPr lang="ko-KR" altLang="en-US" dirty="0"/>
              <a:t>파일 생성</a:t>
            </a: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</p:txBody>
      </p:sp>
      <p:grpSp>
        <p:nvGrpSpPr>
          <p:cNvPr id="2" name="그룹 1"/>
          <p:cNvGrpSpPr/>
          <p:nvPr/>
        </p:nvGrpSpPr>
        <p:grpSpPr>
          <a:xfrm>
            <a:off x="827088" y="2580145"/>
            <a:ext cx="7489825" cy="2451335"/>
            <a:chOff x="976992" y="1916832"/>
            <a:chExt cx="8079540" cy="2451335"/>
          </a:xfrm>
        </p:grpSpPr>
        <p:pic>
          <p:nvPicPr>
            <p:cNvPr id="11" name="Picture 2" descr="http://thedaneshproject.com/wp-content/uploads/2012/02/solaris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92" y="1916832"/>
              <a:ext cx="2067797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vyacomcorp.com.mx/images/aix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934" y="1916832"/>
              <a:ext cx="1334106" cy="133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getdesign.org/wp-content/uploads/2013/04/redhat-linux-logo-png-hd-s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136" y="2131976"/>
              <a:ext cx="2879396" cy="93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직사각형 14"/>
            <p:cNvSpPr/>
            <p:nvPr/>
          </p:nvSpPr>
          <p:spPr>
            <a:xfrm>
              <a:off x="1431247" y="3250938"/>
              <a:ext cx="1085875" cy="1117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dbx</a:t>
              </a:r>
              <a:r>
                <a:rPr lang="en-US" altLang="ko-KR" kern="0" dirty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,</a:t>
              </a:r>
            </a:p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pstack</a:t>
              </a:r>
              <a:endPara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pmap</a:t>
              </a:r>
              <a:endPara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872880" y="3212976"/>
              <a:ext cx="1388842" cy="757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</a:t>
              </a: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rocstack</a:t>
              </a:r>
              <a:endPara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procmap</a:t>
              </a:r>
              <a:endPara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537175" y="3212976"/>
              <a:ext cx="1171372" cy="1117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gdb</a:t>
              </a:r>
              <a:endPara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pstack</a:t>
              </a:r>
              <a:endPara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pmap</a:t>
              </a:r>
              <a:endPara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3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장애에 대한 </a:t>
            </a:r>
            <a:r>
              <a:rPr lang="en-US" altLang="ko-KR" dirty="0"/>
              <a:t>Core </a:t>
            </a:r>
            <a:r>
              <a:rPr lang="ko-KR" altLang="en-US" dirty="0"/>
              <a:t>파일 분석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File</a:t>
            </a:r>
            <a:r>
              <a:rPr lang="ko-KR" altLang="en-US" dirty="0"/>
              <a:t>을 명령을 이용한 정보 </a:t>
            </a:r>
            <a:r>
              <a:rPr lang="ko-KR" altLang="en-US" dirty="0" smtClean="0"/>
              <a:t>확인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err="1" smtClean="0"/>
              <a:t>gdb</a:t>
            </a:r>
            <a:r>
              <a:rPr lang="ko-KR" altLang="en-US" dirty="0"/>
              <a:t>를 이용한 분석을 </a:t>
            </a:r>
            <a:r>
              <a:rPr lang="ko-KR" altLang="en-US" dirty="0" smtClean="0"/>
              <a:t>수행</a:t>
            </a:r>
            <a:endParaRPr lang="en-US" altLang="ko-KR" dirty="0"/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71438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lvl="0" latinLnBrk="0">
              <a:defRPr/>
            </a:pP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[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jboss@KVM2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 node1]$ file core.5622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core.5622: LSB core file Intel 80386, version 1 (SYSV), SVR4-style, from ':</a:t>
            </a:r>
            <a:r>
              <a:rPr kumimoji="0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MaxPermSize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=256m -</a:t>
            </a:r>
            <a:r>
              <a:rPr kumimoji="0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Dsun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.'</a:t>
            </a:r>
          </a:p>
        </p:txBody>
      </p:sp>
      <p:sp>
        <p:nvSpPr>
          <p:cNvPr id="19" name="직사각형 18"/>
          <p:cNvSpPr/>
          <p:nvPr/>
        </p:nvSpPr>
        <p:spPr bwMode="auto">
          <a:xfrm>
            <a:off x="1116012" y="3429000"/>
            <a:ext cx="7200901" cy="1944216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kumimoji="0" lang="en-AU" sz="14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kumimoji="0" lang="en-AU" sz="14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&lt;path to java command&gt;/java 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corefile</a:t>
            </a:r>
            <a:endParaRPr kumimoji="0" lang="en-AU" sz="140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kumimoji="0" lang="en-AU" sz="140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where                (shows a summary of the stack)</a:t>
            </a:r>
            <a:b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(switch threads or show the current thread)</a:t>
            </a:r>
            <a:b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info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(inquire about existing threads)</a:t>
            </a:r>
            <a:b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thread apply 1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bt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backtrace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to thread #1)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quit                 (exit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     </a:t>
            </a:r>
          </a:p>
        </p:txBody>
      </p:sp>
    </p:spTree>
    <p:extLst>
      <p:ext uri="{BB962C8B-B14F-4D97-AF65-F5344CB8AC3E}">
        <p14:creationId xmlns:p14="http://schemas.microsoft.com/office/powerpoint/2010/main" val="26461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pstack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pmap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pstack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</a:t>
            </a:r>
            <a:r>
              <a:rPr lang="en-US" altLang="ko-KR" dirty="0" err="1" smtClean="0"/>
              <a:t>pid</a:t>
            </a:r>
            <a:r>
              <a:rPr lang="en-US" altLang="ko-KR" dirty="0" smtClean="0"/>
              <a:t>&gt;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err="1" smtClean="0"/>
              <a:t>pmap</a:t>
            </a:r>
            <a:r>
              <a:rPr lang="ko-KR" altLang="en-US" dirty="0" smtClean="0"/>
              <a:t> </a:t>
            </a:r>
            <a:r>
              <a:rPr lang="en-US" altLang="ko-KR" dirty="0"/>
              <a:t>&lt;</a:t>
            </a:r>
            <a:r>
              <a:rPr lang="en-US" altLang="ko-KR" dirty="0" err="1"/>
              <a:t>pid</a:t>
            </a:r>
            <a:r>
              <a:rPr lang="en-US" altLang="ko-KR" dirty="0"/>
              <a:t>&gt;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2123658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jboss@KVM2</a:t>
            </a: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node1</a:t>
            </a:r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]$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pstack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5622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 116 (Thread 0xb809cb90 (LWP 5623)):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#0  0xb80c8424 in __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kernel_vsyscall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#1  0x0089b105 in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pthread_cond_wait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@@GLIBC_2.3.2 () from /lib/libpthread.so.0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#2  0x0089b912 in pthread_cond_wait@GLIBC_2.0 () from /lib/libpthread.so.0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#3  0x065060c9 in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os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::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PlatformEvent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::park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#4  0x064ed92d in Monitor::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IWait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#5  0x064edf21 in Monitor::wait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#6  0x065d22e7 in Threads::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destroy_vm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#7  0x0639ef02 in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jni_DestroyJavaVM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#8  0x0664c0c0 in ?? </a:t>
            </a:r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()</a:t>
            </a:r>
            <a:endParaRPr lang="en-AU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16012" y="4338970"/>
            <a:ext cx="7200901" cy="1754326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jboss@KVM2</a:t>
            </a: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node1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]$ </a:t>
            </a:r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</a:t>
            </a: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map</a:t>
            </a:r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5622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5622:  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ava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-D[Standalone] -XX:+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UseCompressedOops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-server -Xms1024m -Xmx1024m -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XX:MaxPermSize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=256m -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Xloggc:log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/gc_20131122201158.log -XX:+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UseParallelGC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-XX:+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ExplicitGCInvoke</a:t>
            </a:r>
            <a:endParaRPr lang="en-US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AU" altLang="ko-KR" sz="12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00682000    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88K r-x--  /lib/libnsl-2.9.so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00698000      4K r-x--  /lib/libnsl-2.9.so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00699000      4K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rwx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--  /lib/libnsl-2.9.so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0069a000      8K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rwx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--    [ anon ]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006c4000    128K r-x--  /lib/ld-2.9.so</a:t>
            </a:r>
          </a:p>
        </p:txBody>
      </p:sp>
    </p:spTree>
    <p:extLst>
      <p:ext uri="{BB962C8B-B14F-4D97-AF65-F5344CB8AC3E}">
        <p14:creationId xmlns:p14="http://schemas.microsoft.com/office/powerpoint/2010/main" val="32873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67793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Core </a:t>
            </a:r>
            <a:r>
              <a:rPr lang="ko-KR" altLang="en-US" dirty="0"/>
              <a:t>파일</a:t>
            </a:r>
            <a:r>
              <a:rPr lang="en-US" altLang="ko-KR" dirty="0"/>
              <a:t> </a:t>
            </a:r>
            <a:r>
              <a:rPr lang="ko-KR" altLang="en-US" dirty="0"/>
              <a:t>분석의 예 </a:t>
            </a:r>
            <a:r>
              <a:rPr lang="en-US" altLang="ko-KR" dirty="0"/>
              <a:t>–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장애 시점 확인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kern="0" dirty="0" err="1" smtClean="0"/>
              <a:t>hs_er</a:t>
            </a:r>
            <a:r>
              <a:rPr lang="en-US" altLang="ko-KR" kern="0" dirty="0" smtClean="0"/>
              <a:t> </a:t>
            </a:r>
            <a:r>
              <a:rPr lang="ko-KR" altLang="en-US" kern="0" dirty="0" smtClean="0"/>
              <a:t>로그를 통한 장애 시점 확인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4455066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b="1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[root@portal02 </a:t>
            </a:r>
            <a:r>
              <a:rPr lang="en-US" altLang="ko-KR" sz="1050" b="1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core_dump</a:t>
            </a:r>
            <a:r>
              <a:rPr lang="en-US" altLang="ko-KR" sz="1050" b="1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]#</a:t>
            </a:r>
            <a:r>
              <a:rPr lang="en-US" altLang="ko-KR" sz="105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vi hs_err_pid5102.log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A fatal error has been detected by the Java Runtime Environment: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 SIGSEGV (0xb) at pc=0x0000003672c07b35,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pid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=5102,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=47705698814672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JRE version: 6.0_30-b12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Java VM: Java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HotSpot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(TM) 64-Bit Server VM (20.5-b03 mixed mode linux-amd64 compressed oops)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Problematic frame: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C  [</a:t>
            </a:r>
            <a:r>
              <a:rPr lang="en-US" altLang="ko-KR" sz="105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libpthread.so.0+0x7b35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  pthread_join+0x125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An error report file with more information is saved as:</a:t>
            </a:r>
          </a:p>
          <a:p>
            <a:pPr latinLnBrk="0"/>
            <a:r>
              <a:rPr lang="en-US" altLang="ko-KR" sz="105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# /JBOSS/jboss-eap-5.1/domains/portal02/hs_err_pid5102.log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If you would like to submit a bug report, please visit: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  http://java.sun.com/webapps/bugreport/crash.jsp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</a:p>
          <a:p>
            <a:pPr latinLnBrk="0"/>
            <a:r>
              <a:rPr lang="en-US" altLang="ko-KR" sz="105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/JBOSS/jboss-eap-5.1/</a:t>
            </a:r>
            <a:r>
              <a:rPr lang="en-US" altLang="ko-KR" sz="105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05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-as/bin/run.sh: line 289:  5102 Aborted                 (core dumped) 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/java/jdk1.6.0_30/bin/java" -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Xbootclasspath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/p:/JBOSS/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pineapp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appagent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/lib/pinejdks6-3.5.0.jar:/JBOSS/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pineapp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appagent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/lib/pineagent-3.5.0.jar:/JBOSS/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pineapp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appagent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/lib/pineext-3.5.0.jar:/JBOSS/jboss-eap-5.1/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-as/common/lib/ojdbc6.jar</a:t>
            </a:r>
          </a:p>
          <a:p>
            <a:pPr latinLnBrk="0"/>
            <a:endParaRPr lang="en-US" altLang="ko-KR" sz="105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05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SIGUSR1: SIG_DFL,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[0]=0x00000000,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=0x00000000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SIGUSR2: [libjvm.so+0x711210],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[0]=0x00000000,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=0x10000004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SIGHUP: SIG_IGN,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[0]=0x00000000,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=0x00000000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SIGINT: SIG_IGN,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[0]=0x00000000,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=0x00000000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SIGTERM: [libjvm.so+0x710e10],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[0]=0x7ffbfeff,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=0x10000004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SIGQUIT: [libjvm.so+0x710e10],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[0]=0x7ffbfeff, </a:t>
            </a:r>
            <a:r>
              <a:rPr lang="en-US" altLang="ko-KR" sz="1050" kern="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=0x10000004</a:t>
            </a:r>
            <a:endParaRPr lang="en-US" altLang="ko-KR" sz="105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24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Core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분석의 </a:t>
            </a:r>
            <a:r>
              <a:rPr lang="ko-KR" altLang="en-US" dirty="0"/>
              <a:t>예 </a:t>
            </a:r>
            <a:r>
              <a:rPr lang="en-US" altLang="ko-KR" dirty="0"/>
              <a:t>– 2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gdb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/>
              <a:t>gdb</a:t>
            </a:r>
            <a:r>
              <a:rPr lang="en-US" altLang="ko-KR" dirty="0"/>
              <a:t> </a:t>
            </a:r>
            <a:r>
              <a:rPr lang="ko-KR" altLang="en-US" dirty="0" smtClean="0"/>
              <a:t>를 이용 </a:t>
            </a:r>
            <a:r>
              <a:rPr lang="en-US" altLang="ko-KR" dirty="0" err="1" smtClean="0"/>
              <a:t>jvm</a:t>
            </a:r>
            <a:r>
              <a:rPr lang="en-US" altLang="ko-KR" dirty="0" smtClean="0"/>
              <a:t> crash </a:t>
            </a:r>
            <a:r>
              <a:rPr lang="ko-KR" altLang="en-US" dirty="0" smtClean="0"/>
              <a:t>위치 및 </a:t>
            </a:r>
            <a:r>
              <a:rPr lang="en-US" altLang="ko-KR" dirty="0" smtClean="0"/>
              <a:t>thread </a:t>
            </a:r>
            <a:r>
              <a:rPr lang="ko-KR" altLang="en-US" dirty="0" smtClean="0"/>
              <a:t>번호 확인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4439677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[root@portal02 </a:t>
            </a:r>
            <a:r>
              <a:rPr lang="en-US" altLang="ko-KR" sz="12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core_dump</a:t>
            </a: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]# </a:t>
            </a:r>
            <a:r>
              <a:rPr lang="en-US" altLang="ko-KR" sz="120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/</a:t>
            </a:r>
            <a:r>
              <a:rPr lang="en-US" altLang="ko-KR" sz="120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/java/jdk1.6.0_30/bin/java -c /</a:t>
            </a:r>
            <a:r>
              <a:rPr lang="en-US" altLang="ko-KR" sz="120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tmp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/core.java.5472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..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[New Thread 5473]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[New Thread 5472</a:t>
            </a:r>
            <a:r>
              <a:rPr lang="en-US" altLang="ko-KR" sz="12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#1 where 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를 이용한 </a:t>
            </a:r>
            <a:r>
              <a:rPr lang="en-US" altLang="ko-KR" sz="1600" b="1" kern="0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jvm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crash 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위치 확인</a:t>
            </a:r>
            <a:endParaRPr lang="en-US" altLang="ko-KR" sz="1600" b="1" kern="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20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) where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#0  0x00002aaaaf4f35bd in </a:t>
            </a:r>
            <a:r>
              <a:rPr lang="en-US" altLang="ko-KR" sz="1200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Java_java_net_SocketOutputStream_socketWrite0</a:t>
            </a: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() from /usr/java/jdk1.6.0_30/jre/lib/amd64/libnet.so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#1  0x00002aaaab78d251 in ?? </a:t>
            </a:r>
            <a:r>
              <a:rPr lang="en-US" altLang="ko-KR" sz="12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()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#2 info </a:t>
            </a:r>
            <a:r>
              <a:rPr lang="en-US" altLang="ko-KR" sz="1600" b="1" kern="0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thr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를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이용 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thread 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번호 확인</a:t>
            </a:r>
            <a:endParaRPr lang="en-US" altLang="ko-KR" sz="1600" b="1" kern="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0" lvl="1" latinLnBrk="0"/>
            <a:r>
              <a:rPr lang="en-US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20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lang="en-US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) info </a:t>
            </a:r>
            <a:r>
              <a:rPr lang="en-US" altLang="ko-KR" sz="1200" b="1" dirty="0" err="1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thr</a:t>
            </a:r>
            <a:endParaRPr lang="en-US" altLang="ko-KR" sz="1200" b="1" dirty="0" smtClean="0">
              <a:solidFill>
                <a:srgbClr val="FFFF00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387 Thread 5472  0x0000003672c07b35 in ?? ()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386 Thread 5473  0x0000003672c0aee9 in ?? ()</a:t>
            </a:r>
          </a:p>
          <a:p>
            <a:pPr indent="-457200" latinLnBrk="0"/>
            <a:r>
              <a:rPr lang="en-US" altLang="ko-KR" sz="12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2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200" b="1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3 Thread 17583  0x0000003672c0b150 in ?? ()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2 Thread 17652  0x0000003672c0b150 in ?? ()</a:t>
            </a:r>
          </a:p>
          <a:p>
            <a:r>
              <a:rPr lang="en-US" altLang="ko-KR" sz="1200" b="1" dirty="0">
                <a:solidFill>
                  <a:srgbClr val="0070C0"/>
                </a:solidFill>
                <a:latin typeface="산돌고딕 M" pitchFamily="18" charset="-127"/>
                <a:ea typeface="산돌고딕 M" pitchFamily="18" charset="-127"/>
              </a:rPr>
              <a:t>*</a:t>
            </a:r>
            <a:r>
              <a:rPr lang="en-US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1 Thread 12056  0x00002aaaaf4f35bd in ?? </a:t>
            </a:r>
            <a:r>
              <a:rPr lang="en-US" altLang="ko-KR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()   </a:t>
            </a:r>
            <a:r>
              <a:rPr lang="en-US" altLang="ko-KR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 </a:t>
            </a:r>
            <a:r>
              <a:rPr lang="en-US" altLang="ko-KR" sz="1200" b="1" dirty="0" err="1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jvm</a:t>
            </a:r>
            <a:r>
              <a:rPr lang="en-US" altLang="ko-KR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 core </a:t>
            </a:r>
            <a:r>
              <a:rPr lang="ko-KR" altLang="en-US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발생 </a:t>
            </a:r>
            <a:r>
              <a:rPr lang="en-US" altLang="ko-KR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thread </a:t>
            </a:r>
            <a:r>
              <a:rPr lang="ko-KR" altLang="en-US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정보</a:t>
            </a:r>
            <a:endParaRPr lang="en-US" altLang="ko-KR" sz="1200" b="1" dirty="0">
              <a:solidFill>
                <a:srgbClr val="FFFF00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>
              <a:solidFill>
                <a:schemeClr val="bg1"/>
              </a:solidFill>
              <a:latin typeface="나눔고딕코딩" pitchFamily="49" charset="-127"/>
              <a:ea typeface="나눔고딕코딩" pitchFamily="49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050" kern="0" dirty="0">
              <a:solidFill>
                <a:schemeClr val="bg1"/>
              </a:solidFill>
              <a:latin typeface="나눔고딕코딩" pitchFamily="49" charset="-127"/>
              <a:ea typeface="나눔고딕코딩" pitchFamily="49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835696" y="5560936"/>
            <a:ext cx="648072" cy="233039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02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Core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분석의 </a:t>
            </a:r>
            <a:r>
              <a:rPr lang="ko-KR" altLang="en-US" dirty="0"/>
              <a:t>예 </a:t>
            </a:r>
            <a:r>
              <a:rPr lang="en-US" altLang="ko-KR" dirty="0"/>
              <a:t>– 3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pstack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gdb</a:t>
            </a:r>
            <a:r>
              <a:rPr lang="ko-KR" altLang="en-US" dirty="0" smtClean="0"/>
              <a:t> </a:t>
            </a:r>
            <a:r>
              <a:rPr lang="en-US" altLang="ko-KR" dirty="0" smtClean="0"/>
              <a:t>thread </a:t>
            </a:r>
            <a:r>
              <a:rPr lang="ko-KR" altLang="en-US" dirty="0"/>
              <a:t>정보를 통해 </a:t>
            </a:r>
            <a:r>
              <a:rPr lang="en-US" altLang="ko-KR" dirty="0" smtClean="0"/>
              <a:t>12056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 err="1" smtClean="0"/>
              <a:t>맵핑</a:t>
            </a:r>
            <a:endParaRPr lang="en-US" altLang="ko-KR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483209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[root@portal02 </a:t>
            </a:r>
            <a:r>
              <a:rPr lang="en-US" altLang="ko-KR" sz="12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core_dump</a:t>
            </a: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]# 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200" b="1" kern="0" dirty="0" err="1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200" b="1" kern="0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/java/jdk1.6.0_30/bin/</a:t>
            </a:r>
            <a:r>
              <a:rPr lang="en-US" altLang="ko-KR" sz="1200" b="1" kern="0" dirty="0" err="1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jstack</a:t>
            </a:r>
            <a:r>
              <a:rPr lang="en-US" altLang="ko-KR" sz="1200" b="1" kern="0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20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/java/jdk1.6.0_30/bin/java </a:t>
            </a:r>
            <a:r>
              <a:rPr lang="en-US" altLang="ko-KR" sz="1200" b="1" kern="0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200" b="1" kern="0" dirty="0" err="1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tmp</a:t>
            </a:r>
            <a:r>
              <a:rPr lang="en-US" altLang="ko-KR" sz="1200" b="1" kern="0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/core.java.5472 </a:t>
            </a:r>
            <a:endParaRPr lang="en-US" altLang="ko-KR" sz="1200" b="1" kern="0" dirty="0">
              <a:solidFill>
                <a:srgbClr val="FFFF00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 </a:t>
            </a:r>
            <a:r>
              <a:rPr lang="ko-KR" altLang="en-US" sz="12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latinLnBrk="0"/>
            <a:r>
              <a:rPr lang="en-US" altLang="ko-KR" sz="12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##</a:t>
            </a:r>
            <a:r>
              <a:rPr lang="ko-KR" altLang="en-US" sz="12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200" b="1" kern="0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lang="en-US" altLang="ko-KR" sz="12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thread </a:t>
            </a:r>
            <a:r>
              <a:rPr lang="ko-KR" altLang="en-US" sz="12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번호</a:t>
            </a:r>
            <a:endParaRPr lang="en-US" altLang="ko-KR" sz="1200" b="1" kern="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* 1 Thread </a:t>
            </a:r>
            <a:r>
              <a:rPr lang="en-US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12056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0x00002aaaaf4f35bd in ?? ()</a:t>
            </a:r>
          </a:p>
          <a:p>
            <a:endParaRPr lang="en-US" altLang="ko-KR" sz="1200" b="1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2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#3 stack tread </a:t>
            </a:r>
            <a:r>
              <a:rPr lang="ko-KR" altLang="en-US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번호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맵핑</a:t>
            </a:r>
            <a:r>
              <a:rPr lang="ko-KR" altLang="en-US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후 </a:t>
            </a:r>
            <a:r>
              <a:rPr lang="en-US" altLang="ko-KR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thread </a:t>
            </a:r>
            <a:r>
              <a:rPr lang="ko-KR" altLang="en-US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분석</a:t>
            </a:r>
            <a:endParaRPr lang="en-US" altLang="ko-KR" sz="1200" b="1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200" b="1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 </a:t>
            </a:r>
            <a:r>
              <a:rPr lang="en-US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12056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(state = IN_NATIVE)</a:t>
            </a:r>
          </a:p>
          <a:p>
            <a:endParaRPr lang="en-US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org.apache.catalina.core.ApplicationDispatcher.doInclude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javax.servlet.ServletRequest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javax.servlet.ServletResponse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=260, line=543 (Interpreted frame)</a:t>
            </a:r>
          </a:p>
          <a:p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org.apache.catalina.core.ApplicationDispatcher.include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javax.servlet.ServletRequest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javax.servlet.ServletResponse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=55, line=480 (Interpreted frame)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05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- com.saltware.enview.aggregator.impl.EnviewPageAggregatorImpl.build(</a:t>
            </a:r>
            <a:r>
              <a:rPr lang="en-US" altLang="ko-KR" sz="105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com.saltware.enview.request.RequestContext</a:t>
            </a:r>
            <a:r>
              <a:rPr lang="en-US" altLang="ko-KR" sz="105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=936, line=311 (Interpreted frame)</a:t>
            </a:r>
          </a:p>
          <a:p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com.saltware.enview.aggregator.EnviewAggregatorValve.invoke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com.saltware.enview.request.RequestContext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=5, line=51 (Interpreted frame)</a:t>
            </a:r>
          </a:p>
          <a:p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com.saltware.enview.pipeline.EnviewPipelineImpl.invoke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com.saltware.enview.request.RequestContext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int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=7, line=144 (Compiled frame)</a:t>
            </a:r>
          </a:p>
          <a:p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com.saltware.enview.engine.EnviewEngine.service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com.saltware.enview.request.RequestContext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=319, line=285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>
              <a:solidFill>
                <a:schemeClr val="bg1"/>
              </a:solidFill>
              <a:latin typeface="나눔고딕코딩" pitchFamily="49" charset="-127"/>
              <a:ea typeface="나눔고딕코딩" pitchFamily="49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050" kern="0" dirty="0">
              <a:solidFill>
                <a:schemeClr val="bg1"/>
              </a:solidFill>
              <a:latin typeface="나눔고딕코딩" pitchFamily="49" charset="-127"/>
              <a:ea typeface="나눔고딕코딩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9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JVM Crash</a:t>
            </a:r>
            <a:r>
              <a:rPr lang="ko-KR" altLang="en-US" dirty="0"/>
              <a:t>의 예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864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ko-KR" altLang="en-US" dirty="0"/>
              <a:t>무슨 문제일까</a:t>
            </a:r>
            <a:r>
              <a:rPr lang="en-US" altLang="ko-KR" dirty="0"/>
              <a:t>?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466281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HotSpot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(TM) Server VM warning: Unexpected Signal 11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occured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under user-defined signal handler 0x75abf0ea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Stack_Trace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error while unwinding stack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( 0) 0xcf41d804 report_and_die__7VMErrorFv + 0x154 [/opt/java1.5/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jre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/lib/PA_RISC2.0/server/libjvm.sl]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( 1) 0xcf2f7850 JVM_handle_hpux_signal__Q2_2os4HpuxSFiP9__siginfoPvT1 + 0xaf8 [/opt/java1.5/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jre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/lib/PA_RISC2.0/server/libjvm.sl]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( 2) 0xcf2f332c signalHandler__Q2_2os4HpuxSFiP9__siginfoPv + 0x4c [/opt/java1.5/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jre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/lib/PA_RISC2.0/server/libjvm.sl]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( 3) 0xccc1a398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xehInterpretSavedSigaction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+ 0x2d8 [/opt/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mqm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/lib/libmqmcs_r.sl]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( 4) 0xccc1a678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xehExceptionHandler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+ 0x1c8 [/opt/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mqm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/lib/libmqmcs_r.sl]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( 5) 0xc0213280 _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sigreturn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/lib/libc.2]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( 6) 0xd36f57f8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BN_set_word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+ 0x10 [/u01/app/oracle/10g/lib32/libnnz10.sl]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( 7) 0xd3732a80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BN_mod_inverse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+ 0xd0 [/u01/app/oracle/10g/lib32/libnnz10.sl]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( 8) 0xd38fe3b8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BN_MONT_CTX_set_locked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+ 0x1d8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( 9) 0xd38b0464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RSA_eay_public_decrypt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+ 0x254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(10) 0xd3878fc4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RSA_public_decrypt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+ 0x24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(11) 0xd38b0f40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RSA_verify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+ 0x190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(12) 0xd390a7f0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EVP_VerifyFinal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+ 0x128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(13) 0xd38c255c ASN1_item_verify + 0x114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(14) 0xd38864ec X509_CRL_verify + 0x2c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(15) 0xd3b34fd8 loadX509CRLBase64__11CertHandlerFP6MemBufP11Certificate + 0xf8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(16) 0xd3b34a20 getCrl__11CertHandlerFPCcP11Certificate + 0x190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(17) 0xd3b52280 updateCrl__5StoreFv + 0x108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(18) 0xd3b51944 getPrivKey__5StoreF5DNameb + 0xe4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(19) 0xd3b4cc7c signHash__4SignFP6MemBufR5DNameT1 + 0x6c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(20) 0xd3b27138 sign__7XmlSignFP6MemBufPcR5DNameT1 + 0x1b8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(21) 0xd394df20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Java_com_perago_security_Crypto_signXml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+ 0x380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run.sh[174]: 21566 Abort(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coredump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  <a:endParaRPr lang="en-AU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29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6. Too Many Open Files </a:t>
            </a:r>
            <a:r>
              <a:rPr lang="ko-KR" altLang="en-US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문제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/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File Descriptor</a:t>
            </a:r>
            <a:r>
              <a:rPr lang="ko-KR" altLang="en-US" sz="2000" dirty="0">
                <a:latin typeface="산돌고딕 M" pitchFamily="18" charset="-127"/>
                <a:ea typeface="산돌고딕 M" pitchFamily="18" charset="-127"/>
                <a:cs typeface="+mj-cs"/>
              </a:rPr>
              <a:t>란</a:t>
            </a: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?</a:t>
            </a:r>
          </a:p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FD</a:t>
            </a:r>
            <a:r>
              <a:rPr lang="ko-KR" altLang="en-US" sz="2000" dirty="0">
                <a:latin typeface="산돌고딕 M" pitchFamily="18" charset="-127"/>
                <a:ea typeface="산돌고딕 M" pitchFamily="18" charset="-127"/>
                <a:cs typeface="+mj-cs"/>
              </a:rPr>
              <a:t>관련 </a:t>
            </a: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OS </a:t>
            </a:r>
            <a:r>
              <a:rPr lang="ko-KR" altLang="en-US" sz="2000" dirty="0" err="1">
                <a:latin typeface="산돌고딕 M" pitchFamily="18" charset="-127"/>
                <a:ea typeface="산돌고딕 M" pitchFamily="18" charset="-127"/>
                <a:cs typeface="+mj-cs"/>
              </a:rPr>
              <a:t>파라미터</a:t>
            </a:r>
            <a:endParaRPr lang="en-US" altLang="ko-KR" sz="2000" dirty="0">
              <a:latin typeface="산돌고딕 M" pitchFamily="18" charset="-127"/>
              <a:ea typeface="산돌고딕 M" pitchFamily="18" charset="-127"/>
              <a:cs typeface="+mj-cs"/>
            </a:endParaRPr>
          </a:p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TCP State Diagram</a:t>
            </a:r>
          </a:p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Too Many Open Files</a:t>
            </a:r>
            <a:r>
              <a:rPr lang="ko-KR" altLang="en-US" sz="2000" dirty="0">
                <a:latin typeface="산돌고딕 M" pitchFamily="18" charset="-127"/>
                <a:ea typeface="산돌고딕 M" pitchFamily="18" charset="-127"/>
                <a:cs typeface="+mj-cs"/>
              </a:rPr>
              <a:t>가 발생하는 이유</a:t>
            </a:r>
            <a:endParaRPr lang="en-US" altLang="ko-KR" sz="2000" dirty="0">
              <a:latin typeface="산돌고딕 M" pitchFamily="18" charset="-127"/>
              <a:ea typeface="산돌고딕 M" pitchFamily="18" charset="-127"/>
              <a:cs typeface="+mj-cs"/>
            </a:endParaRPr>
          </a:p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dirty="0">
                <a:latin typeface="산돌고딕 M" pitchFamily="18" charset="-127"/>
                <a:ea typeface="산돌고딕 M" pitchFamily="18" charset="-127"/>
                <a:cs typeface="+mj-cs"/>
              </a:rPr>
              <a:t>현상</a:t>
            </a:r>
            <a:endParaRPr lang="en-US" altLang="ko-KR" sz="2000" dirty="0">
              <a:latin typeface="산돌고딕 M" pitchFamily="18" charset="-127"/>
              <a:ea typeface="산돌고딕 M" pitchFamily="18" charset="-127"/>
              <a:cs typeface="+mj-cs"/>
            </a:endParaRPr>
          </a:p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dirty="0">
                <a:latin typeface="산돌고딕 M" pitchFamily="18" charset="-127"/>
                <a:ea typeface="산돌고딕 M" pitchFamily="18" charset="-127"/>
                <a:cs typeface="+mj-cs"/>
              </a:rPr>
              <a:t>원인 분석</a:t>
            </a:r>
          </a:p>
        </p:txBody>
      </p:sp>
    </p:spTree>
    <p:extLst>
      <p:ext uri="{BB962C8B-B14F-4D97-AF65-F5344CB8AC3E}">
        <p14:creationId xmlns:p14="http://schemas.microsoft.com/office/powerpoint/2010/main" val="14305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Web Server </a:t>
            </a:r>
            <a:r>
              <a:rPr lang="ko-KR" altLang="en-US" dirty="0" smtClean="0"/>
              <a:t>설치</a:t>
            </a:r>
            <a:endParaRPr lang="en-US" altLang="ko-KR" dirty="0"/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Apache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다운로드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600" dirty="0"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apache </a:t>
            </a:r>
            <a:r>
              <a:rPr lang="ko-KR" altLang="ko-KR" sz="1600" dirty="0">
                <a:latin typeface="산돌고딕 M" pitchFamily="18" charset="-127"/>
                <a:ea typeface="산돌고딕 M" pitchFamily="18" charset="-127"/>
              </a:rPr>
              <a:t>설치를 위해 다음의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URL </a:t>
            </a:r>
            <a:r>
              <a:rPr lang="ko-KR" altLang="ko-KR" sz="1600" dirty="0">
                <a:latin typeface="산돌고딕 M" pitchFamily="18" charset="-127"/>
                <a:ea typeface="산돌고딕 M" pitchFamily="18" charset="-127"/>
              </a:rPr>
              <a:t>에서 안정화 버전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(stable) </a:t>
            </a:r>
            <a:r>
              <a:rPr lang="ko-KR" altLang="ko-KR" sz="1600" dirty="0">
                <a:latin typeface="산돌고딕 M" pitchFamily="18" charset="-127"/>
                <a:ea typeface="산돌고딕 M" pitchFamily="18" charset="-127"/>
              </a:rPr>
              <a:t>버전을 다운받습니다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.</a:t>
            </a:r>
            <a:endParaRPr lang="ko-KR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u="sng" dirty="0">
                <a:latin typeface="산돌고딕 M" pitchFamily="18" charset="-127"/>
                <a:ea typeface="산돌고딕 M" pitchFamily="18" charset="-127"/>
                <a:hlinkClick r:id="rId3"/>
              </a:rPr>
              <a:t>http://httpd.apache.org/download.cgi</a:t>
            </a: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7526"/>
            <a:ext cx="4753934" cy="323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9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File</a:t>
            </a:r>
            <a:r>
              <a:rPr lang="ko-KR" altLang="en-US" dirty="0"/>
              <a:t>은 언제 </a:t>
            </a:r>
            <a:r>
              <a:rPr lang="en-US" altLang="ko-KR" dirty="0"/>
              <a:t>Open</a:t>
            </a:r>
            <a:r>
              <a:rPr lang="ko-KR" altLang="en-US" dirty="0"/>
              <a:t>되는가</a:t>
            </a:r>
            <a:r>
              <a:rPr lang="en-US" altLang="ko-KR" dirty="0"/>
              <a:t>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파일이 </a:t>
            </a:r>
            <a:r>
              <a:rPr lang="ko-KR" altLang="en-US" dirty="0"/>
              <a:t>생성되고 </a:t>
            </a:r>
            <a:r>
              <a:rPr lang="ko-KR" altLang="en-US" dirty="0" err="1"/>
              <a:t>오픈되는</a:t>
            </a:r>
            <a:r>
              <a:rPr lang="ko-KR" altLang="en-US" dirty="0"/>
              <a:t> 시점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</a:t>
            </a:r>
            <a:r>
              <a:rPr lang="ko-KR" altLang="en-US" dirty="0"/>
              <a:t>이 클래스를 읽을 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</a:t>
            </a:r>
            <a:r>
              <a:rPr lang="ko-KR" altLang="en-US" dirty="0"/>
              <a:t>내의 애플리케이션이 필요한 설정 파일들을 읽을 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새로운 </a:t>
            </a:r>
            <a:r>
              <a:rPr lang="en-US" altLang="ko-KR" dirty="0"/>
              <a:t>Socket </a:t>
            </a:r>
            <a:r>
              <a:rPr lang="ko-KR" altLang="en-US" dirty="0"/>
              <a:t>연결을 </a:t>
            </a:r>
            <a:r>
              <a:rPr lang="ko-KR" altLang="en-US" dirty="0" err="1"/>
              <a:t>만들때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브라우저가 서버에 접속할 때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사용자나 로드가 많고 큰 사이즈의 애플리케이션은 동시에 많은 파일을 </a:t>
            </a:r>
            <a:r>
              <a:rPr lang="ko-KR" altLang="en-US" dirty="0" err="1"/>
              <a:t>오픈해야</a:t>
            </a:r>
            <a:r>
              <a:rPr lang="ko-KR" altLang="en-US" dirty="0"/>
              <a:t> 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POSIX</a:t>
            </a:r>
            <a:r>
              <a:rPr lang="ko-KR" altLang="en-US" dirty="0"/>
              <a:t>계열 </a:t>
            </a:r>
            <a:r>
              <a:rPr lang="en-US" altLang="ko-KR" dirty="0"/>
              <a:t>OS</a:t>
            </a:r>
            <a:r>
              <a:rPr lang="ko-KR" altLang="en-US" dirty="0"/>
              <a:t>에서는 </a:t>
            </a:r>
            <a:r>
              <a:rPr lang="en-US" altLang="ko-KR" dirty="0"/>
              <a:t>File Descriptor</a:t>
            </a:r>
            <a:r>
              <a:rPr lang="ko-KR" altLang="en-US" dirty="0"/>
              <a:t>라고 말함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Windows OS</a:t>
            </a:r>
            <a:r>
              <a:rPr lang="ko-KR" altLang="en-US" dirty="0"/>
              <a:t>에서는 </a:t>
            </a:r>
            <a:r>
              <a:rPr lang="en-US" altLang="ko-KR" dirty="0"/>
              <a:t>File Handle</a:t>
            </a:r>
            <a:r>
              <a:rPr lang="ko-KR" altLang="en-US" dirty="0"/>
              <a:t>이라고 말함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0 : </a:t>
            </a:r>
            <a:r>
              <a:rPr lang="en-US" altLang="ko-KR" dirty="0" err="1"/>
              <a:t>stdin</a:t>
            </a:r>
            <a:r>
              <a:rPr lang="en-US" altLang="ko-KR" dirty="0"/>
              <a:t>, 1 : </a:t>
            </a:r>
            <a:r>
              <a:rPr lang="en-US" altLang="ko-KR" dirty="0" err="1"/>
              <a:t>stdout</a:t>
            </a:r>
            <a:r>
              <a:rPr lang="en-US" altLang="ko-KR" dirty="0"/>
              <a:t>, 2 : </a:t>
            </a:r>
            <a:r>
              <a:rPr lang="en-US" altLang="ko-KR" dirty="0" err="1"/>
              <a:t>stderr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FD(File descriptor)</a:t>
            </a:r>
            <a:r>
              <a:rPr lang="ko-KR" altLang="en-US" dirty="0"/>
              <a:t>는 </a:t>
            </a:r>
            <a:r>
              <a:rPr lang="en-US" altLang="ko-KR" dirty="0"/>
              <a:t>Files, Directory, Character Device, Socket, Pipe</a:t>
            </a:r>
            <a:r>
              <a:rPr lang="ko-KR" altLang="en-US" dirty="0"/>
              <a:t>를 </a:t>
            </a:r>
            <a:r>
              <a:rPr lang="en-US" altLang="ko-KR" dirty="0"/>
              <a:t>Reference</a:t>
            </a:r>
            <a:r>
              <a:rPr lang="ko-KR" altLang="en-US" dirty="0"/>
              <a:t>함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13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OS FD</a:t>
            </a:r>
            <a:r>
              <a:rPr lang="ko-KR" altLang="en-US" dirty="0"/>
              <a:t>관련 </a:t>
            </a:r>
            <a:r>
              <a:rPr lang="ko-KR" altLang="en-US" dirty="0" err="1"/>
              <a:t>파라미터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49398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OS</a:t>
            </a:r>
            <a:r>
              <a:rPr lang="ko-KR" altLang="en-US" dirty="0"/>
              <a:t>의 파일 </a:t>
            </a:r>
            <a:r>
              <a:rPr lang="en-US" altLang="ko-KR" dirty="0"/>
              <a:t>limit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총 </a:t>
            </a:r>
            <a:r>
              <a:rPr lang="en-US" altLang="ko-KR" dirty="0"/>
              <a:t>File Descriptor</a:t>
            </a:r>
            <a:r>
              <a:rPr lang="ko-KR" altLang="en-US" dirty="0"/>
              <a:t>개수를 지정가능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하나의 프로세스에서 열수 있는 최대 </a:t>
            </a:r>
            <a:r>
              <a:rPr lang="en-US" altLang="ko-KR" dirty="0"/>
              <a:t>FD</a:t>
            </a:r>
            <a:r>
              <a:rPr lang="ko-KR" altLang="en-US" dirty="0"/>
              <a:t>개수를 지정가능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OS </a:t>
            </a:r>
            <a:r>
              <a:rPr lang="ko-KR" altLang="en-US" dirty="0" err="1"/>
              <a:t>커널</a:t>
            </a:r>
            <a:r>
              <a:rPr lang="ko-KR" altLang="en-US" dirty="0"/>
              <a:t> </a:t>
            </a:r>
            <a:r>
              <a:rPr lang="ko-KR" altLang="en-US" dirty="0" err="1"/>
              <a:t>파라미터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Windows: handles (</a:t>
            </a:r>
            <a:r>
              <a:rPr lang="ko-KR" altLang="en-US" dirty="0"/>
              <a:t>기본 </a:t>
            </a:r>
            <a:r>
              <a:rPr lang="en-US" altLang="ko-KR" dirty="0"/>
              <a:t>16,384)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Solaris: </a:t>
            </a:r>
            <a:r>
              <a:rPr lang="en-AU" altLang="ko-KR" dirty="0" err="1"/>
              <a:t>rlim_fd_cur</a:t>
            </a:r>
            <a:r>
              <a:rPr lang="en-US" altLang="ko-KR" dirty="0"/>
              <a:t> and </a:t>
            </a:r>
            <a:r>
              <a:rPr lang="en-AU" altLang="ko-KR" dirty="0" err="1"/>
              <a:t>rlim_fd_max</a:t>
            </a:r>
            <a:r>
              <a:rPr lang="en-AU" altLang="ko-KR" dirty="0"/>
              <a:t> 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기본 </a:t>
            </a:r>
            <a:r>
              <a:rPr lang="en-US" altLang="ko-KR" sz="1400" dirty="0"/>
              <a:t>65,536</a:t>
            </a:r>
            <a:r>
              <a:rPr lang="en-AU" altLang="ko-KR" sz="1400" dirty="0"/>
              <a:t>, </a:t>
            </a:r>
            <a:r>
              <a:rPr lang="en-US" altLang="ko-KR" sz="1400" dirty="0" err="1"/>
              <a:t>ulimit</a:t>
            </a:r>
            <a:r>
              <a:rPr lang="ko-KR" altLang="en-US" sz="1400" dirty="0"/>
              <a:t>로 변경</a:t>
            </a:r>
            <a:endParaRPr lang="en-AU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HPUX: </a:t>
            </a:r>
            <a:r>
              <a:rPr lang="en-US" altLang="ko-KR" dirty="0" err="1"/>
              <a:t>nfile</a:t>
            </a:r>
            <a:r>
              <a:rPr lang="en-US" altLang="ko-KR" dirty="0"/>
              <a:t>, </a:t>
            </a:r>
            <a:r>
              <a:rPr lang="en-US" altLang="ko-KR" dirty="0" err="1"/>
              <a:t>maxfiles</a:t>
            </a:r>
            <a:r>
              <a:rPr lang="en-US" altLang="ko-KR" dirty="0"/>
              <a:t> and </a:t>
            </a:r>
            <a:r>
              <a:rPr lang="en-US" altLang="ko-KR" dirty="0" err="1"/>
              <a:t>maxfiles_lim</a:t>
            </a:r>
            <a:r>
              <a:rPr lang="en-US" altLang="ko-KR" dirty="0"/>
              <a:t> </a:t>
            </a:r>
          </a:p>
          <a:p>
            <a:pPr lvl="2">
              <a:lnSpc>
                <a:spcPct val="150000"/>
              </a:lnSpc>
            </a:pPr>
            <a:r>
              <a:rPr lang="en-AU" altLang="ko-KR" sz="1400" dirty="0" err="1"/>
              <a:t>nfile</a:t>
            </a:r>
            <a:r>
              <a:rPr lang="en-AU" altLang="ko-KR" sz="1400" dirty="0"/>
              <a:t> = ((NPROC*2)+1000), NPROC=((MAXUSERS*5)+64)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Linux: </a:t>
            </a:r>
            <a:r>
              <a:rPr lang="en-US" altLang="ko-KR" dirty="0" err="1"/>
              <a:t>nofile</a:t>
            </a:r>
            <a:r>
              <a:rPr lang="en-US" altLang="ko-KR" dirty="0"/>
              <a:t> and file-max 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err="1"/>
              <a:t>fd</a:t>
            </a:r>
            <a:r>
              <a:rPr lang="en-US" altLang="ko-KR" sz="1400" dirty="0"/>
              <a:t> : limits /</a:t>
            </a:r>
            <a:r>
              <a:rPr lang="en-AU" altLang="ko-KR" sz="1400" dirty="0" err="1"/>
              <a:t>etc</a:t>
            </a:r>
            <a:r>
              <a:rPr lang="en-AU" altLang="ko-KR" sz="1400" dirty="0"/>
              <a:t>/security/</a:t>
            </a:r>
            <a:r>
              <a:rPr lang="en-AU" altLang="ko-KR" sz="1400" dirty="0" err="1"/>
              <a:t>limits.conf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AU" altLang="ko-KR" sz="1400" dirty="0"/>
              <a:t>System FD limits /</a:t>
            </a:r>
            <a:r>
              <a:rPr lang="en-AU" altLang="ko-KR" sz="1400" dirty="0" err="1"/>
              <a:t>etc</a:t>
            </a:r>
            <a:r>
              <a:rPr lang="en-AU" altLang="ko-KR" sz="1400" dirty="0"/>
              <a:t>/</a:t>
            </a:r>
            <a:r>
              <a:rPr lang="en-AU" altLang="ko-KR" sz="1400" dirty="0" err="1"/>
              <a:t>rc.d</a:t>
            </a:r>
            <a:r>
              <a:rPr lang="en-AU" altLang="ko-KR" sz="1400" dirty="0"/>
              <a:t>/</a:t>
            </a:r>
            <a:r>
              <a:rPr lang="en-AU" altLang="ko-KR" sz="1400" dirty="0" err="1"/>
              <a:t>rc.local</a:t>
            </a:r>
            <a:r>
              <a:rPr lang="en-AU" altLang="ko-KR" sz="1400" dirty="0"/>
              <a:t> 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AIX: OPEN_MAX</a:t>
            </a:r>
          </a:p>
          <a:p>
            <a:pPr lvl="2">
              <a:lnSpc>
                <a:spcPct val="150000"/>
              </a:lnSpc>
            </a:pPr>
            <a:r>
              <a:rPr lang="en-AU" altLang="ko-KR" sz="1400" dirty="0" err="1"/>
              <a:t>fd</a:t>
            </a:r>
            <a:r>
              <a:rPr lang="en-AU" altLang="ko-KR" sz="1400" dirty="0"/>
              <a:t> limits : /</a:t>
            </a:r>
            <a:r>
              <a:rPr lang="en-AU" altLang="ko-KR" sz="1400" dirty="0" err="1"/>
              <a:t>etc</a:t>
            </a:r>
            <a:r>
              <a:rPr lang="en-AU" altLang="ko-KR" sz="1400" dirty="0"/>
              <a:t>/security/limits (</a:t>
            </a:r>
            <a:r>
              <a:rPr lang="ko-KR" altLang="en-US" sz="1400" dirty="0"/>
              <a:t>기본 </a:t>
            </a:r>
            <a:r>
              <a:rPr lang="en-US" altLang="ko-KR" sz="1400" dirty="0"/>
              <a:t>2000)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50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언제 </a:t>
            </a:r>
            <a:r>
              <a:rPr lang="en-US" altLang="ko-KR" dirty="0"/>
              <a:t>FD</a:t>
            </a:r>
            <a:r>
              <a:rPr lang="ko-KR" altLang="en-US" dirty="0"/>
              <a:t>를 </a:t>
            </a:r>
            <a:r>
              <a:rPr lang="en-US" altLang="ko-KR" dirty="0"/>
              <a:t>Release</a:t>
            </a:r>
            <a:r>
              <a:rPr lang="ko-KR" altLang="en-US" dirty="0"/>
              <a:t>하나</a:t>
            </a:r>
            <a:r>
              <a:rPr lang="en-US" altLang="ko-KR" dirty="0"/>
              <a:t>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파일이 </a:t>
            </a:r>
            <a:r>
              <a:rPr lang="en-US" altLang="ko-KR" dirty="0"/>
              <a:t>Close() </a:t>
            </a:r>
            <a:r>
              <a:rPr lang="ko-KR" altLang="en-US" dirty="0" err="1"/>
              <a:t>될때나</a:t>
            </a:r>
            <a:r>
              <a:rPr lang="ko-KR" altLang="en-US" dirty="0"/>
              <a:t> 프로세스가 종료되면 </a:t>
            </a:r>
            <a:r>
              <a:rPr lang="en-US" altLang="ko-KR" dirty="0"/>
              <a:t>FD</a:t>
            </a:r>
            <a:r>
              <a:rPr lang="ko-KR" altLang="en-US" dirty="0"/>
              <a:t>가 </a:t>
            </a:r>
            <a:r>
              <a:rPr lang="en-US" altLang="ko-KR" dirty="0"/>
              <a:t>Release</a:t>
            </a:r>
            <a:r>
              <a:rPr lang="ko-KR" altLang="en-US" dirty="0"/>
              <a:t>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모든 연관된 </a:t>
            </a:r>
            <a:r>
              <a:rPr lang="en-US" altLang="ko-KR" dirty="0"/>
              <a:t>FD</a:t>
            </a:r>
            <a:r>
              <a:rPr lang="ko-KR" altLang="en-US" dirty="0"/>
              <a:t>는 반드시 </a:t>
            </a:r>
            <a:r>
              <a:rPr lang="en-US" altLang="ko-KR" dirty="0"/>
              <a:t>close</a:t>
            </a:r>
            <a:r>
              <a:rPr lang="ko-KR" altLang="en-US" dirty="0"/>
              <a:t>되어야 다시 </a:t>
            </a:r>
            <a:r>
              <a:rPr lang="ko-KR" altLang="en-US" dirty="0" err="1"/>
              <a:t>쓸수</a:t>
            </a:r>
            <a:r>
              <a:rPr lang="ko-KR" altLang="en-US" dirty="0"/>
              <a:t>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TCP </a:t>
            </a:r>
            <a:r>
              <a:rPr lang="ko-KR" altLang="en-US" dirty="0"/>
              <a:t>소켓 </a:t>
            </a:r>
            <a:r>
              <a:rPr lang="en-US" altLang="ko-KR" dirty="0"/>
              <a:t>FD</a:t>
            </a:r>
            <a:r>
              <a:rPr lang="ko-KR" altLang="en-US" dirty="0"/>
              <a:t>는 </a:t>
            </a:r>
            <a:r>
              <a:rPr lang="en-US" altLang="ko-KR" dirty="0"/>
              <a:t>TIME_WAIT</a:t>
            </a:r>
            <a:r>
              <a:rPr lang="ko-KR" altLang="en-US" dirty="0"/>
              <a:t>가 </a:t>
            </a:r>
            <a:r>
              <a:rPr lang="ko-KR" altLang="en-US" dirty="0" err="1"/>
              <a:t>끝날때</a:t>
            </a:r>
            <a:r>
              <a:rPr lang="ko-KR" altLang="en-US" dirty="0"/>
              <a:t> 까지는 </a:t>
            </a:r>
            <a:r>
              <a:rPr lang="en-US" altLang="ko-KR" dirty="0"/>
              <a:t>close</a:t>
            </a:r>
            <a:r>
              <a:rPr lang="ko-KR" altLang="en-US" dirty="0"/>
              <a:t>되지 </a:t>
            </a:r>
            <a:r>
              <a:rPr lang="ko-KR" altLang="en-US" dirty="0" smtClean="0"/>
              <a:t>않는다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closed</a:t>
            </a:r>
            <a:r>
              <a:rPr lang="ko-KR" altLang="en-US" dirty="0"/>
              <a:t>된 </a:t>
            </a:r>
            <a:r>
              <a:rPr lang="en-US" altLang="ko-KR" dirty="0"/>
              <a:t>FD</a:t>
            </a:r>
            <a:r>
              <a:rPr lang="ko-KR" altLang="en-US" dirty="0"/>
              <a:t>는 새로 파일을 </a:t>
            </a:r>
            <a:r>
              <a:rPr lang="ko-KR" altLang="en-US" dirty="0" err="1"/>
              <a:t>오픈되면</a:t>
            </a:r>
            <a:r>
              <a:rPr lang="ko-KR" altLang="en-US" dirty="0"/>
              <a:t> </a:t>
            </a:r>
            <a:r>
              <a:rPr lang="ko-KR" altLang="en-US" dirty="0" smtClean="0"/>
              <a:t>재사용된다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69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TCP State Diagram</a:t>
            </a:r>
          </a:p>
        </p:txBody>
      </p:sp>
      <p:pic>
        <p:nvPicPr>
          <p:cNvPr id="5" name="Picture 2" descr="http://upload.wikimedia.org/wikipedia/commons/6/60/TCP_state_diagr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054" y="1484312"/>
            <a:ext cx="7791633" cy="5020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7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Too Many Open Files </a:t>
            </a:r>
            <a:r>
              <a:rPr lang="ko-KR" altLang="en-US" dirty="0"/>
              <a:t>에러가 발생하는 상황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/>
              <a:t>프로그램에서 파일이 </a:t>
            </a:r>
            <a:r>
              <a:rPr lang="en-US" altLang="ko-KR" dirty="0"/>
              <a:t>FD</a:t>
            </a:r>
            <a:r>
              <a:rPr lang="ko-KR" altLang="en-US" dirty="0"/>
              <a:t>를</a:t>
            </a:r>
            <a:r>
              <a:rPr lang="en-US" altLang="ko-KR" dirty="0"/>
              <a:t> release</a:t>
            </a:r>
            <a:r>
              <a:rPr lang="ko-KR" altLang="en-US" dirty="0"/>
              <a:t>하지 않는 경우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TCP </a:t>
            </a:r>
            <a:r>
              <a:rPr lang="ko-KR" altLang="en-US" dirty="0"/>
              <a:t>소켓이 </a:t>
            </a:r>
            <a:r>
              <a:rPr lang="en-US" altLang="ko-KR" dirty="0"/>
              <a:t>TIME_WAIT</a:t>
            </a:r>
            <a:r>
              <a:rPr lang="ko-KR" altLang="en-US" dirty="0"/>
              <a:t>에서 종료되지 않아 </a:t>
            </a:r>
            <a:r>
              <a:rPr lang="en-US" altLang="ko-KR" dirty="0"/>
              <a:t>release</a:t>
            </a:r>
            <a:r>
              <a:rPr lang="ko-KR" altLang="en-US" dirty="0"/>
              <a:t>되지 않는 경우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파일을 연 </a:t>
            </a:r>
            <a:r>
              <a:rPr lang="en-US" altLang="ko-KR" dirty="0"/>
              <a:t>FD</a:t>
            </a:r>
            <a:r>
              <a:rPr lang="ko-KR" altLang="en-US" dirty="0"/>
              <a:t>는 반드시 프로그램에서 명시적으로 </a:t>
            </a:r>
            <a:r>
              <a:rPr lang="en-US" altLang="ko-KR" dirty="0"/>
              <a:t>close</a:t>
            </a:r>
            <a:r>
              <a:rPr lang="ko-KR" altLang="en-US" dirty="0" smtClean="0"/>
              <a:t>해야 하나 하지 않은 경우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902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증상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1116013" y="2276173"/>
            <a:ext cx="7200900" cy="1600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java.io.IOException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: Too many open files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java.lang.UNIXProcess.forkAndExec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(Native Method)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java.lang.UNIXProcess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.(UNIXProcess.java:54)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java.lang.UNIXProcess.forkAndExec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(Native Method)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java.lang.UNIXProcess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.(UNIXProcess.java:54)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java.lang.Runtime.execInternal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(Native Method)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java.lang.Runtime.exec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(Runtime.java:551)</a:t>
            </a:r>
            <a:endParaRPr lang="ko-KR" altLang="en-US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ourier New" pitchFamily="49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16013" y="4866139"/>
            <a:ext cx="7200900" cy="738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AU" sz="1400" b="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java.net.SocketException</a:t>
            </a:r>
            <a: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: Too many open files</a:t>
            </a:r>
          </a:p>
          <a:p>
            <a:pPr algn="l"/>
            <a: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b="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java.net.PlainSocketImpl.accept</a:t>
            </a:r>
            <a: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(Compiled Code) </a:t>
            </a:r>
            <a:b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b="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java.net.ServerSocket.implAccept</a:t>
            </a:r>
            <a: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(Compiled Code) </a:t>
            </a:r>
            <a:endParaRPr lang="ko-KR" altLang="en-US" sz="1400" b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1986044"/>
            <a:ext cx="180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파일이 많이 열린 경우</a:t>
            </a:r>
            <a:endParaRPr lang="ko-KR" altLang="en-US" sz="1400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589140"/>
            <a:ext cx="180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소켓이 많이 열린 경우</a:t>
            </a:r>
            <a:endParaRPr lang="ko-KR" altLang="en-US" sz="1400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로그에 </a:t>
            </a:r>
            <a:r>
              <a:rPr lang="ko-KR" altLang="en-US" dirty="0"/>
              <a:t>아래와 같은 </a:t>
            </a:r>
            <a:r>
              <a:rPr lang="en-US" altLang="ko-KR" dirty="0"/>
              <a:t>Exception</a:t>
            </a:r>
            <a:r>
              <a:rPr lang="ko-KR" altLang="en-US" dirty="0"/>
              <a:t>이 </a:t>
            </a:r>
            <a:r>
              <a:rPr lang="ko-KR" altLang="en-US" dirty="0" smtClean="0"/>
              <a:t>발생함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8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설정 확인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ulimit</a:t>
            </a:r>
            <a:r>
              <a:rPr lang="en-US" altLang="ko-KR" dirty="0" smtClean="0"/>
              <a:t> –a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Linux OS</a:t>
            </a:r>
            <a:r>
              <a:rPr lang="ko-KR" altLang="en-US" dirty="0" smtClean="0"/>
              <a:t>의 출력 내용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sz="700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각</a:t>
            </a:r>
            <a:r>
              <a:rPr lang="en-US" altLang="ko-KR" dirty="0" smtClean="0"/>
              <a:t> </a:t>
            </a:r>
            <a:r>
              <a:rPr lang="en-US" altLang="ko-KR" dirty="0"/>
              <a:t>OS </a:t>
            </a:r>
            <a:r>
              <a:rPr lang="ko-KR" altLang="en-US" dirty="0"/>
              <a:t>별도 출력되는 </a:t>
            </a:r>
            <a:r>
              <a:rPr lang="ko-KR" altLang="en-US" dirty="0" smtClean="0"/>
              <a:t>내용이 </a:t>
            </a:r>
            <a:r>
              <a:rPr lang="ko-KR" altLang="en-US" dirty="0"/>
              <a:t>다를 수 있음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1116013" y="2060848"/>
            <a:ext cx="7200900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[jboss@KVM2 node1]$ 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ulimit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–a</a:t>
            </a:r>
          </a:p>
          <a:p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 file size                     (blocks, -c)              0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data 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seg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size                    (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kbytes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-d)             unlimited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scheduling priority            (-e)                          0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file size                            (blocks, -f)               unlimited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pending signals                (-i)                           62338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max locked memory         (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kbytes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-l)                64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max memory size             (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kbytes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-m)              unlimited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open files                         (-n)                          35565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pipe size                         (512 bytes, -p)           8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POSIX message queues   (bytes, -q)                 819200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real-time priority               (-r)                           0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stack size                        (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kbytes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-s)               10240</a:t>
            </a:r>
          </a:p>
          <a:p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cpu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time                          (seconds, -t)             unlimited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max user processes         (-u)                          1024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virtual memory                 (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kbytes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-v)               unlimited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file locks                          (-x)                          unlimited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36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Linux</a:t>
            </a:r>
            <a:r>
              <a:rPr lang="ko-KR" altLang="en-US" dirty="0"/>
              <a:t>의 </a:t>
            </a:r>
            <a:r>
              <a:rPr lang="en-US" altLang="ko-KR" dirty="0"/>
              <a:t>limit </a:t>
            </a:r>
            <a:r>
              <a:rPr lang="ko-KR" altLang="en-US" dirty="0"/>
              <a:t>설정방법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3864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/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/security/</a:t>
            </a:r>
            <a:r>
              <a:rPr lang="en-US" altLang="ko-KR" dirty="0" err="1" smtClean="0"/>
              <a:t>limits.conf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1115516" y="1988840"/>
            <a:ext cx="7200900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[jboss@KVM2 node1]$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vi 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etc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/security/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limits.conf</a:t>
            </a:r>
            <a:endParaRPr lang="en-US" altLang="ko-KR" sz="14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soft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65536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hard    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65536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soft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nproc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</a:t>
            </a:r>
            <a:r>
              <a:rPr lang="en-US" altLang="ko-KR" sz="8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20680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hard    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nproc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</a:t>
            </a:r>
            <a:r>
              <a:rPr lang="en-US" altLang="ko-KR" sz="5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20680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soft     stack       unlimited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hard    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stack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unlimited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       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65536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       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memlock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10240</a:t>
            </a:r>
          </a:p>
        </p:txBody>
      </p:sp>
    </p:spTree>
    <p:extLst>
      <p:ext uri="{BB962C8B-B14F-4D97-AF65-F5344CB8AC3E}">
        <p14:creationId xmlns:p14="http://schemas.microsoft.com/office/powerpoint/2010/main" val="39036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 분석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err="1"/>
              <a:t>lsof</a:t>
            </a:r>
            <a:r>
              <a:rPr lang="en-US" altLang="ko-KR" dirty="0"/>
              <a:t>  </a:t>
            </a:r>
            <a:endParaRPr lang="en-US" altLang="ko-KR" dirty="0" smtClean="0"/>
          </a:p>
          <a:p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list open files </a:t>
            </a:r>
            <a:r>
              <a:rPr lang="ko-KR" altLang="en-US" dirty="0"/>
              <a:t>명령을 이용한 분석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사용법 </a:t>
            </a:r>
            <a:r>
              <a:rPr lang="en-US" altLang="ko-KR" dirty="0" smtClean="0"/>
              <a:t>: </a:t>
            </a:r>
            <a:r>
              <a:rPr lang="en-US" altLang="ko-KR" dirty="0" err="1"/>
              <a:t>lsof</a:t>
            </a:r>
            <a:r>
              <a:rPr lang="en-US" altLang="ko-KR" dirty="0"/>
              <a:t> –p &lt;PID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1115516" y="2491798"/>
            <a:ext cx="7200900" cy="3647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[jboss@KVM2 /opt/servers/standalone_ha_11/bin]$ </a:t>
            </a:r>
            <a:r>
              <a:rPr lang="en-US" altLang="ko-KR" sz="110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ps</a:t>
            </a:r>
            <a:r>
              <a:rPr lang="en-US" altLang="ko-KR" sz="110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-</a:t>
            </a:r>
            <a:r>
              <a:rPr lang="en-US" altLang="ko-KR" sz="110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ef|grep</a:t>
            </a:r>
            <a:r>
              <a:rPr lang="en-US" altLang="ko-KR" sz="110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java</a:t>
            </a:r>
          </a:p>
          <a:p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</a:t>
            </a:r>
            <a:r>
              <a:rPr lang="en-US" altLang="ko-KR" sz="11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8143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8016  0 20:11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pts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/0    00:00:12 java -D[Standalone] -XX:+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UseCompressedOops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-server -Xms1024m -Xmx1024m -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XX:MaxPermSize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=256m -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Xloggc:log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/gc_20131122201158.log -XX:+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UseParallelGC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-XX:+</a:t>
            </a: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ExplicitGCInvoke</a:t>
            </a:r>
            <a:endParaRPr lang="en-US" altLang="ko-KR" sz="11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[jboss@KVM2 /opt/servers/standalone_ha_11/bin]$ </a:t>
            </a:r>
            <a:r>
              <a:rPr lang="en-US" altLang="ko-KR" sz="110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lsof</a:t>
            </a:r>
            <a:r>
              <a:rPr lang="en-US" altLang="ko-KR" sz="11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-p 8143</a:t>
            </a:r>
          </a:p>
          <a:p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lsof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WARNING: can't stat()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fuse.gvfs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-fuse-daemon file system /root/.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gvfs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Output information may be incomplete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COMMAND  PID  USER   FD   TYPE             DEVICE SIZE/OFF    NODE NAME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cwd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DIR              253,1     4096 2099462 /opt/servers/standalone_ha_11/bin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rtd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DIR              253,1     4096       2 /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txt    REG              253,4     9624  166988 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jvm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/java-1.7.0-openjdk-1.7.0.9.x86_64/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jre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/bin/java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253,1   156872 2490370 /lib64/ld-2.12.so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253,4    55400  146935 /usr/lib/jvm/java-1.7.0-openjdk-1.7.0.9.x86_64/jre/lib/amd64/jli/libjli.so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253,1  1922152 2490375 /lib64/libc-2.12.so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253,1    22536 2490388 /lib64/libdl-2.12.so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253,1   145720 2490382 /lib64/libpthread-2.12.so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253,1    91096 2490386 /lib64/libz.so.1.2.3</a:t>
            </a:r>
          </a:p>
          <a:p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253,4   989840  393419 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/lib64/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libstdc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++.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so.6.0.13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90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 분석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err="1" smtClean="0"/>
              <a:t>lsof</a:t>
            </a:r>
            <a:r>
              <a:rPr lang="en-US" altLang="ko-KR" dirty="0" smtClean="0"/>
              <a:t>  </a:t>
            </a:r>
            <a:r>
              <a:rPr lang="en-US" altLang="ko-KR" dirty="0"/>
              <a:t>-p &lt;PID&gt; | </a:t>
            </a:r>
            <a:r>
              <a:rPr lang="en-US" altLang="ko-KR" dirty="0" err="1"/>
              <a:t>wc</a:t>
            </a:r>
            <a:r>
              <a:rPr lang="en-US" altLang="ko-KR" dirty="0"/>
              <a:t> –</a:t>
            </a:r>
            <a:r>
              <a:rPr lang="en-US" altLang="ko-KR" dirty="0" smtClean="0"/>
              <a:t>l  </a:t>
            </a:r>
            <a:r>
              <a:rPr lang="ko-KR" altLang="en-US" dirty="0" smtClean="0"/>
              <a:t>명령어를 통해 </a:t>
            </a:r>
            <a:r>
              <a:rPr lang="ko-KR" altLang="en-US" dirty="0"/>
              <a:t>과도한 </a:t>
            </a:r>
            <a:r>
              <a:rPr lang="en-US" altLang="ko-KR" dirty="0"/>
              <a:t>File Open</a:t>
            </a:r>
            <a:r>
              <a:rPr lang="ko-KR" altLang="en-US" dirty="0"/>
              <a:t>이 있는지 확인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Windows</a:t>
            </a:r>
            <a:r>
              <a:rPr lang="ko-KR" altLang="en-US" dirty="0"/>
              <a:t>의 경우엔 </a:t>
            </a:r>
            <a:r>
              <a:rPr lang="en-US" altLang="ko-KR" dirty="0" err="1"/>
              <a:t>sysinternal</a:t>
            </a:r>
            <a:r>
              <a:rPr lang="ko-KR" altLang="en-US" dirty="0"/>
              <a:t>의 </a:t>
            </a:r>
            <a:r>
              <a:rPr lang="en-US" altLang="ko-KR" dirty="0"/>
              <a:t>handle </a:t>
            </a:r>
            <a:r>
              <a:rPr lang="ko-KR" altLang="en-US" dirty="0"/>
              <a:t>유틸리티를 이용</a:t>
            </a:r>
            <a:endParaRPr lang="en-US" altLang="ko-KR" dirty="0"/>
          </a:p>
          <a:p>
            <a:pPr lvl="1"/>
            <a:r>
              <a:rPr lang="en-US" altLang="ko-KR" dirty="0"/>
              <a:t>http://technet.microsoft.com/en-us/sysinternals/default.aspx</a:t>
            </a:r>
          </a:p>
          <a:p>
            <a:pPr lvl="1"/>
            <a:r>
              <a:rPr lang="en-US" altLang="ko-KR" dirty="0"/>
              <a:t>handle –p java</a:t>
            </a:r>
          </a:p>
          <a:p>
            <a:pPr lvl="1"/>
            <a:r>
              <a:rPr lang="en-US" altLang="ko-KR" dirty="0" err="1"/>
              <a:t>sysinternal</a:t>
            </a:r>
            <a:r>
              <a:rPr lang="ko-KR" altLang="en-US" dirty="0"/>
              <a:t>의 </a:t>
            </a:r>
            <a:r>
              <a:rPr lang="en-US" altLang="ko-KR" dirty="0"/>
              <a:t>Process Explorer</a:t>
            </a:r>
            <a:r>
              <a:rPr lang="ko-KR" altLang="en-US" dirty="0"/>
              <a:t>를 이용한 </a:t>
            </a:r>
            <a:r>
              <a:rPr lang="en-US" altLang="ko-KR" dirty="0"/>
              <a:t>GUI</a:t>
            </a:r>
            <a:r>
              <a:rPr lang="ko-KR" altLang="en-US" dirty="0"/>
              <a:t>에서 </a:t>
            </a:r>
            <a:r>
              <a:rPr lang="en-US" altLang="ko-KR" dirty="0"/>
              <a:t>handle</a:t>
            </a:r>
            <a:r>
              <a:rPr lang="ko-KR" altLang="en-US" dirty="0"/>
              <a:t>을 볼 수 있음</a:t>
            </a: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1115516" y="1772816"/>
            <a:ext cx="72009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[jboss@KVM2 /opt/servers/standalone_ha_11/bin]$ </a:t>
            </a:r>
            <a:r>
              <a:rPr lang="en-US" altLang="ko-KR" sz="110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lsof</a:t>
            </a:r>
            <a:r>
              <a:rPr lang="en-US" altLang="ko-KR" sz="11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-p 8143 | </a:t>
            </a:r>
            <a:r>
              <a:rPr lang="en-US" altLang="ko-KR" sz="110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wc</a:t>
            </a:r>
            <a:r>
              <a:rPr lang="en-US" altLang="ko-KR" sz="11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-l</a:t>
            </a:r>
          </a:p>
          <a:p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lsof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WARNING: can't stat()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fuse.gvfs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-fuse-daemon file system /root/.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gvfs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Output information may be incomplete.</a:t>
            </a:r>
          </a:p>
          <a:p>
            <a:r>
              <a:rPr lang="en-US" altLang="ko-KR" sz="11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565</a:t>
            </a:r>
            <a:endParaRPr lang="en-US" altLang="ko-KR" sz="1100" b="1" dirty="0">
              <a:solidFill>
                <a:srgbClr val="FFFF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15616" y="3933056"/>
            <a:ext cx="7200900" cy="22929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D:\Jboss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Tunnign_Tool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\Handle&gt;handle -p java</a:t>
            </a:r>
          </a:p>
          <a:p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Handle v3.51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Copyright (C) 1997-2013 Mark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Russinovich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Sysinternals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 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hlinkClick r:id="rId3"/>
              </a:rPr>
              <a:t>www.sysinternals.com</a:t>
            </a:r>
            <a:endParaRPr lang="en-US" altLang="ko-KR" sz="11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------------------------------------------------------------------------------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java.exe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13608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C: File  (RW-)   D:\usr\local\jboss-eap-6.1.0\bin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44: Section       \Sessions\1\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BaseNamedObjects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\mchLLEW2$3528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48: File  (RWD)   D:\Java\jdk1.6.0_37\bin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84: Section       \Sessions\1\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BaseNamedObjects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NamedBuffer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mix, Process $00003528, API $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0000000080000000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100: Section       \Sessions\1\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BaseNamedObjects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windows_shell_global_counters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120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Section  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\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Sessions\1\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BaseNamedObjects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\AutoUnhookMap$00003528$f3430000</a:t>
            </a:r>
          </a:p>
        </p:txBody>
      </p:sp>
    </p:spTree>
    <p:extLst>
      <p:ext uri="{BB962C8B-B14F-4D97-AF65-F5344CB8AC3E}">
        <p14:creationId xmlns:p14="http://schemas.microsoft.com/office/powerpoint/2010/main" val="14327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Web Server </a:t>
            </a:r>
            <a:r>
              <a:rPr lang="ko-KR" altLang="en-US" dirty="0" smtClean="0"/>
              <a:t>설치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827088" y="1484784"/>
            <a:ext cx="7489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압축 해제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Prefix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 이용하여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apache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compile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합니다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.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04601"/>
              </p:ext>
            </p:extLst>
          </p:nvPr>
        </p:nvGraphicFramePr>
        <p:xfrm>
          <a:off x="827584" y="1916832"/>
          <a:ext cx="7489824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 ] tar –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xvf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httpd-2.2.25.tar.gz</a:t>
                      </a:r>
                      <a:endParaRPr lang="en-US" altLang="ko-KR" sz="1400" kern="1200" baseline="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emacs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-style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httpd-2.2.22/httpd.dsp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httpd-2.2.22/libhttpd.dsp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 </a:t>
                      </a:r>
                      <a:r>
                        <a:rPr lang="ko-KR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</a:p>
                    <a:p>
                      <a:pPr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buildconf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httpd-2.2.22/.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gdbinit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latinLnBrk="0"/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 ] </a:t>
                      </a:r>
                      <a:endParaRPr lang="ko-KR" altLang="ko-KR" sz="14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30030"/>
              </p:ext>
            </p:extLst>
          </p:nvPr>
        </p:nvGraphicFramePr>
        <p:xfrm>
          <a:off x="827584" y="4509120"/>
          <a:ext cx="7489824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2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 ] cd</a:t>
                      </a:r>
                      <a:r>
                        <a:rPr lang="ko-KR" altLang="en-US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httpd-2.2.25</a:t>
                      </a:r>
                    </a:p>
                    <a:p>
                      <a:pPr latinLnBrk="0"/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2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web/httpd-2.2.25 ] CFLAGS="-D_LARGEFILE_SOURCE -D_LARGEFILE64_SOURCE 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-D_FILE_OFFSET_BITS=64" </a:t>
                      </a:r>
                    </a:p>
                    <a:p>
                      <a:pPr latinLnBrk="0"/>
                      <a:endParaRPr lang="en-US" altLang="ko-KR" sz="12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/opt/web/httpd-2.2.25]$ ./configure 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--prefix=/opt/web/apache2 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--enable-modules=so --enable-module=shared 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--enable-so \</a:t>
                      </a:r>
                    </a:p>
                    <a:p>
                      <a:pPr marL="0" indent="0" latinLnBrk="0">
                        <a:buFont typeface="Wingdings"/>
                        <a:buNone/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--enable-rule=SHARED_CORE</a:t>
                      </a:r>
                    </a:p>
                    <a:p>
                      <a:pPr marL="0" indent="0" latinLnBrk="0">
                        <a:buFont typeface="Wingdings"/>
                        <a:buNone/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 </a:t>
                      </a:r>
                      <a:r>
                        <a:rPr lang="ko-KR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3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 분석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2772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err="1"/>
              <a:t>netstat</a:t>
            </a:r>
            <a:r>
              <a:rPr lang="ko-KR" altLang="en-US" dirty="0"/>
              <a:t>을 이용한 소켓 모니터링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1115516" y="1772816"/>
            <a:ext cx="720090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netstat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–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na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| 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grep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&lt;</a:t>
            </a:r>
            <a:r>
              <a:rPr lang="ko-KR" altLang="en-US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사용포트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&gt;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15616" y="2492896"/>
            <a:ext cx="720090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netstat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–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na</a:t>
            </a:r>
            <a:endParaRPr lang="en-US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Active Internet connections (servers and established)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Proto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Recv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-Q Send-Q Local Address               Foreign Address             State      </a:t>
            </a:r>
          </a:p>
          <a:p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tcp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0      0 0.0.0.0:4544                0.0.0.0:*                   LISTEN 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5809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 해결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46166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lsof</a:t>
            </a:r>
            <a:r>
              <a:rPr lang="ko-KR" altLang="en-US" dirty="0"/>
              <a:t>를 이용해 어떤 파일이 열러 있는지 주기적으로 분석한다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애플리케이션에서 과도하게 많이 사용되는 </a:t>
            </a:r>
            <a:r>
              <a:rPr lang="en-US" altLang="ko-KR" dirty="0"/>
              <a:t>FD</a:t>
            </a:r>
            <a:r>
              <a:rPr lang="ko-KR" altLang="en-US" dirty="0"/>
              <a:t>가 없는지 체크한다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특정한 종류의 파일이 많이 열렸다면 </a:t>
            </a:r>
            <a:r>
              <a:rPr lang="en-US" altLang="ko-KR" dirty="0"/>
              <a:t>FD</a:t>
            </a:r>
            <a:r>
              <a:rPr lang="ko-KR" altLang="en-US" dirty="0"/>
              <a:t>를 </a:t>
            </a:r>
            <a:r>
              <a:rPr lang="en-US" altLang="ko-KR" dirty="0"/>
              <a:t>close</a:t>
            </a:r>
            <a:r>
              <a:rPr lang="ko-KR" altLang="en-US" dirty="0" err="1"/>
              <a:t>안하는</a:t>
            </a:r>
            <a:r>
              <a:rPr lang="ko-KR" altLang="en-US" dirty="0"/>
              <a:t> 애플리케이션이 있는지 체크한다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필요한 </a:t>
            </a:r>
            <a:r>
              <a:rPr lang="en-US" altLang="ko-KR" dirty="0"/>
              <a:t>FD</a:t>
            </a:r>
            <a:r>
              <a:rPr lang="ko-KR" altLang="en-US" dirty="0"/>
              <a:t>만 열려 있다면</a:t>
            </a:r>
            <a:r>
              <a:rPr lang="en-US" altLang="ko-KR" dirty="0"/>
              <a:t>, OS</a:t>
            </a:r>
            <a:r>
              <a:rPr lang="ko-KR" altLang="en-US" dirty="0"/>
              <a:t>의 </a:t>
            </a:r>
            <a:r>
              <a:rPr lang="en-US" altLang="ko-KR" dirty="0"/>
              <a:t>FD limit</a:t>
            </a:r>
            <a:r>
              <a:rPr lang="ko-KR" altLang="en-US" dirty="0"/>
              <a:t>가 부족하지 않는지 체크한다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부족하면 먼저 </a:t>
            </a:r>
            <a:r>
              <a:rPr lang="en-US" altLang="ko-KR" dirty="0"/>
              <a:t>user limit</a:t>
            </a:r>
            <a:r>
              <a:rPr lang="ko-KR" altLang="en-US" dirty="0"/>
              <a:t>를 늘리고 모니터링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이것도 부족하면 </a:t>
            </a:r>
            <a:r>
              <a:rPr lang="en-US" altLang="ko-KR" dirty="0"/>
              <a:t>OS limit</a:t>
            </a:r>
            <a:r>
              <a:rPr lang="ko-KR" altLang="en-US" dirty="0"/>
              <a:t>를 늘리고 모니터링 </a:t>
            </a:r>
            <a:r>
              <a:rPr lang="ko-KR" altLang="en-US" dirty="0" smtClean="0"/>
              <a:t>한다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계속해서 </a:t>
            </a:r>
            <a:r>
              <a:rPr lang="en-US" altLang="ko-KR" dirty="0"/>
              <a:t>FD</a:t>
            </a:r>
            <a:r>
              <a:rPr lang="ko-KR" altLang="en-US" dirty="0"/>
              <a:t>가 늘어나는 상황이면 다음을 모니터링 한다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애플리케이션에서 파일이 정상적으로 </a:t>
            </a:r>
            <a:r>
              <a:rPr lang="en-US" altLang="ko-KR" dirty="0"/>
              <a:t>close</a:t>
            </a:r>
            <a:r>
              <a:rPr lang="ko-KR" altLang="en-US" dirty="0"/>
              <a:t>되는지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불필요한 파일이 생성되지는 않는지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class </a:t>
            </a:r>
            <a:r>
              <a:rPr lang="ko-KR" altLang="en-US" dirty="0"/>
              <a:t>파일도 하나의 </a:t>
            </a:r>
            <a:r>
              <a:rPr lang="en-US" altLang="ko-KR" dirty="0"/>
              <a:t>FD</a:t>
            </a:r>
            <a:r>
              <a:rPr lang="ko-KR" altLang="en-US" dirty="0"/>
              <a:t>를 점유하기 때문에 </a:t>
            </a:r>
            <a:r>
              <a:rPr lang="en-US" altLang="ko-KR" dirty="0"/>
              <a:t>class </a:t>
            </a:r>
            <a:r>
              <a:rPr lang="ko-KR" altLang="en-US" dirty="0"/>
              <a:t>파일로 사용하면 </a:t>
            </a:r>
            <a:r>
              <a:rPr lang="en-US" altLang="ko-KR" dirty="0"/>
              <a:t>jar</a:t>
            </a:r>
            <a:r>
              <a:rPr lang="ko-KR" altLang="en-US" dirty="0"/>
              <a:t>로 묶어서 배포한다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TIME_WAIT</a:t>
            </a:r>
            <a:r>
              <a:rPr lang="ko-KR" altLang="en-US" dirty="0"/>
              <a:t>가 너무 많은 경우 사용자가 많은 과부하 상황일 수 있음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문제가 되는 애플리케이션을 발견하면 </a:t>
            </a:r>
            <a:r>
              <a:rPr lang="en-US" altLang="ko-KR" dirty="0"/>
              <a:t>Thread dump</a:t>
            </a:r>
            <a:r>
              <a:rPr lang="ko-KR" altLang="en-US" dirty="0"/>
              <a:t>를 받아 분석하는 것도 좋은 방법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TIME_WAIT</a:t>
            </a:r>
            <a:r>
              <a:rPr lang="ko-KR" altLang="en-US" dirty="0"/>
              <a:t>이 많으면 </a:t>
            </a:r>
            <a:r>
              <a:rPr lang="en-US" altLang="ko-KR" dirty="0"/>
              <a:t>OS</a:t>
            </a:r>
            <a:r>
              <a:rPr lang="ko-KR" altLang="en-US" dirty="0"/>
              <a:t>의 </a:t>
            </a:r>
            <a:r>
              <a:rPr lang="en-US" altLang="ko-KR" dirty="0"/>
              <a:t>TCP TIME_WAIT</a:t>
            </a:r>
            <a:r>
              <a:rPr lang="ko-KR" altLang="en-US" dirty="0"/>
              <a:t>값을 줄여서 </a:t>
            </a:r>
            <a:r>
              <a:rPr lang="ko-KR" altLang="en-US" dirty="0" smtClean="0"/>
              <a:t>적용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965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7. JDBC </a:t>
            </a:r>
            <a:r>
              <a:rPr lang="ko-KR" altLang="en-US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문</a:t>
            </a:r>
            <a:r>
              <a:rPr lang="ko-KR" altLang="en-US" sz="3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제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504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란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JDBC Driver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</a:t>
            </a: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Type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Oracle RAC(TAF, CTF)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JDBC Driver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선택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JDBC Connection Pool 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설정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주요 오류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주요 </a:t>
            </a: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Oracle Error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Connection Leak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OutOfMemory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1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444978"/>
            <a:ext cx="3220403" cy="472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3" y="981075"/>
            <a:ext cx="820737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</a:t>
            </a:r>
            <a:r>
              <a:rPr lang="ko-KR" altLang="en-US" dirty="0"/>
              <a:t>란</a:t>
            </a:r>
            <a:endParaRPr lang="en-US" altLang="ko-K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JDBC</a:t>
            </a:r>
            <a:r>
              <a:rPr lang="ko-KR" altLang="en-US" dirty="0" smtClean="0"/>
              <a:t>가 하는 일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Database </a:t>
            </a:r>
            <a:r>
              <a:rPr lang="ko-KR" altLang="en-US" dirty="0" smtClean="0"/>
              <a:t>연결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SQL </a:t>
            </a:r>
            <a:r>
              <a:rPr lang="ko-KR" altLang="en-US" dirty="0" smtClean="0"/>
              <a:t>문장 전송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결과 처리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52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13" y="981075"/>
            <a:ext cx="7837311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 Driver</a:t>
            </a:r>
            <a:r>
              <a:rPr lang="ko-KR" altLang="en-US" dirty="0"/>
              <a:t>의</a:t>
            </a:r>
            <a:r>
              <a:rPr lang="en-US" altLang="ko-KR" dirty="0"/>
              <a:t> Type</a:t>
            </a:r>
          </a:p>
        </p:txBody>
      </p:sp>
      <p:pic>
        <p:nvPicPr>
          <p:cNvPr id="16386" name="Picture 2" descr="http://cfile215.uf.daum.net/original/1569A24F5033401F08DD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8" y="1595880"/>
            <a:ext cx="7036266" cy="42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pic>
        <p:nvPicPr>
          <p:cNvPr id="15364" name="Picture 4" descr="http://cfile215.uf.daum.net/image/1308D53B5033407E16E5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2" y="1988840"/>
            <a:ext cx="6328040" cy="34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8313" y="981075"/>
            <a:ext cx="7837311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 </a:t>
            </a:r>
            <a:r>
              <a:rPr lang="ko-KR" altLang="en-US" dirty="0" smtClean="0"/>
              <a:t>처리 </a:t>
            </a:r>
            <a:r>
              <a:rPr lang="en-US" altLang="ko-KR" dirty="0" smtClean="0"/>
              <a:t>Flow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734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13" y="981075"/>
            <a:ext cx="7837311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 Driver</a:t>
            </a:r>
            <a:r>
              <a:rPr lang="ko-KR" altLang="en-US" dirty="0"/>
              <a:t>의 선택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4293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JDBC </a:t>
            </a:r>
            <a:r>
              <a:rPr lang="en-US" altLang="ko-KR" dirty="0"/>
              <a:t>Driver</a:t>
            </a:r>
            <a:r>
              <a:rPr lang="ko-KR" altLang="en-US" dirty="0"/>
              <a:t>의 </a:t>
            </a:r>
            <a:r>
              <a:rPr lang="ko-KR" altLang="en-US" dirty="0" smtClean="0"/>
              <a:t>선택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/>
              <a:t>데이터베이스 벤더에서 제공하는 최신의 </a:t>
            </a:r>
            <a:r>
              <a:rPr lang="en-US" altLang="ko-KR" dirty="0"/>
              <a:t>JDBC </a:t>
            </a:r>
            <a:r>
              <a:rPr lang="ko-KR" altLang="en-US" dirty="0"/>
              <a:t>드라이버를 사용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/>
              <a:t>MySQL</a:t>
            </a:r>
            <a:r>
              <a:rPr lang="ko-KR" altLang="en-US" dirty="0"/>
              <a:t>의 최신 </a:t>
            </a:r>
            <a:r>
              <a:rPr lang="en-US" altLang="ko-KR" dirty="0"/>
              <a:t>JDBC Driver </a:t>
            </a:r>
            <a:r>
              <a:rPr lang="ko-KR" altLang="en-US" dirty="0"/>
              <a:t>버전 </a:t>
            </a:r>
            <a:r>
              <a:rPr lang="en-US" altLang="ko-KR" dirty="0"/>
              <a:t>– </a:t>
            </a:r>
            <a:r>
              <a:rPr lang="en-US" altLang="ko-KR" dirty="0" smtClean="0"/>
              <a:t>5.1.27  </a:t>
            </a:r>
            <a:r>
              <a:rPr lang="en-US" altLang="ko-KR" dirty="0"/>
              <a:t>( </a:t>
            </a:r>
            <a:r>
              <a:rPr lang="en-US" altLang="ko-KR" dirty="0" smtClean="0"/>
              <a:t>2013.11.22 </a:t>
            </a:r>
            <a:r>
              <a:rPr lang="ko-KR" altLang="en-US" dirty="0" smtClean="0"/>
              <a:t>배포</a:t>
            </a:r>
            <a:r>
              <a:rPr lang="en-US" altLang="ko-KR" dirty="0" smtClean="0"/>
              <a:t> 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Oracle</a:t>
            </a:r>
            <a:r>
              <a:rPr lang="ko-KR" altLang="en-US" dirty="0"/>
              <a:t>의 최신 </a:t>
            </a:r>
            <a:r>
              <a:rPr lang="en-US" altLang="ko-KR" dirty="0"/>
              <a:t>JDBC Driver </a:t>
            </a:r>
            <a:r>
              <a:rPr lang="ko-KR" altLang="en-US" dirty="0"/>
              <a:t>버전 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12.1.0.1 JDBC Drivers [</a:t>
            </a:r>
            <a:r>
              <a:rPr lang="en-US" altLang="ko-KR" dirty="0"/>
              <a:t>Oracle </a:t>
            </a:r>
            <a:r>
              <a:rPr lang="en-US" altLang="ko-KR" dirty="0" smtClean="0"/>
              <a:t>Database 12c </a:t>
            </a:r>
            <a:r>
              <a:rPr lang="en-US" altLang="ko-KR" dirty="0"/>
              <a:t>Release 1</a:t>
            </a:r>
            <a:r>
              <a:rPr lang="en-US" altLang="ko-KR" dirty="0" smtClean="0"/>
              <a:t>]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Oracle</a:t>
            </a:r>
            <a:r>
              <a:rPr lang="ko-KR" altLang="en-US" dirty="0"/>
              <a:t>의 경우 </a:t>
            </a:r>
            <a:r>
              <a:rPr lang="en-US" altLang="ko-KR" dirty="0"/>
              <a:t>RAC TAF</a:t>
            </a:r>
            <a:r>
              <a:rPr lang="ko-KR" altLang="en-US" dirty="0"/>
              <a:t>를 사용하지 않는다면 </a:t>
            </a:r>
            <a:r>
              <a:rPr lang="en-US" altLang="ko-KR" dirty="0"/>
              <a:t>Thin </a:t>
            </a:r>
            <a:r>
              <a:rPr lang="ko-KR" altLang="en-US" dirty="0"/>
              <a:t>드라이버를 </a:t>
            </a:r>
            <a:r>
              <a:rPr lang="ko-KR" altLang="en-US" dirty="0" smtClean="0"/>
              <a:t>사용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Oracle </a:t>
            </a:r>
            <a:r>
              <a:rPr lang="en-US" altLang="ko-KR" dirty="0"/>
              <a:t>Database </a:t>
            </a:r>
            <a:r>
              <a:rPr lang="ko-KR" altLang="en-US" dirty="0"/>
              <a:t>최신 버전은 </a:t>
            </a:r>
            <a:r>
              <a:rPr lang="en-US" altLang="ko-KR" dirty="0" smtClean="0"/>
              <a:t>– 12.1.0.1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ojdbc7.jar </a:t>
            </a:r>
            <a:r>
              <a:rPr lang="en-US" altLang="ko-KR" sz="1400" dirty="0">
                <a:sym typeface="Wingdings" pitchFamily="2" charset="2"/>
              </a:rPr>
              <a:t> JDK </a:t>
            </a:r>
            <a:r>
              <a:rPr lang="en-US" altLang="ko-KR" sz="1400" dirty="0" smtClean="0">
                <a:sym typeface="Wingdings" pitchFamily="2" charset="2"/>
              </a:rPr>
              <a:t>1.7</a:t>
            </a:r>
            <a:r>
              <a:rPr lang="ko-KR" altLang="en-US" sz="1400" dirty="0" smtClean="0">
                <a:sym typeface="Wingdings" pitchFamily="2" charset="2"/>
              </a:rPr>
              <a:t>용</a:t>
            </a:r>
            <a:r>
              <a:rPr lang="en-US" altLang="ko-KR" sz="1400" dirty="0">
                <a:sym typeface="Wingdings" pitchFamily="2" charset="2"/>
              </a:rPr>
              <a:t>, </a:t>
            </a:r>
            <a:r>
              <a:rPr lang="en-US" altLang="ko-KR" sz="1400" dirty="0"/>
              <a:t>ojdbc6.jar </a:t>
            </a:r>
            <a:r>
              <a:rPr lang="en-US" altLang="ko-KR" sz="1400" dirty="0">
                <a:sym typeface="Wingdings" pitchFamily="2" charset="2"/>
              </a:rPr>
              <a:t> JDK 1.6</a:t>
            </a:r>
            <a:r>
              <a:rPr lang="ko-KR" altLang="en-US" sz="1400" dirty="0" smtClean="0">
                <a:sym typeface="Wingdings" pitchFamily="2" charset="2"/>
              </a:rPr>
              <a:t>용</a:t>
            </a:r>
            <a:endParaRPr lang="en-US" altLang="ko-KR" sz="1400" dirty="0"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ojdbc5.jar </a:t>
            </a:r>
            <a:r>
              <a:rPr lang="en-US" altLang="ko-KR" sz="1400" dirty="0">
                <a:sym typeface="Wingdings" pitchFamily="2" charset="2"/>
              </a:rPr>
              <a:t> JDK </a:t>
            </a:r>
            <a:r>
              <a:rPr lang="en-US" altLang="ko-KR" sz="1400" dirty="0" smtClean="0">
                <a:sym typeface="Wingdings" pitchFamily="2" charset="2"/>
              </a:rPr>
              <a:t>1.5, </a:t>
            </a:r>
            <a:r>
              <a:rPr lang="en-US" altLang="ko-KR" sz="1400" dirty="0">
                <a:sym typeface="Wingdings" pitchFamily="2" charset="2"/>
              </a:rPr>
              <a:t>ojdbc14.jar  JDK 1.4</a:t>
            </a:r>
            <a:r>
              <a:rPr lang="ko-KR" altLang="en-US" sz="1400" dirty="0">
                <a:sym typeface="Wingdings" pitchFamily="2" charset="2"/>
              </a:rPr>
              <a:t>용</a:t>
            </a:r>
            <a:endParaRPr lang="en-US" altLang="ko-KR" sz="1400" dirty="0"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ym typeface="Wingdings" pitchFamily="2" charset="2"/>
              </a:rPr>
              <a:t>*_g.jar </a:t>
            </a:r>
            <a:r>
              <a:rPr lang="ko-KR" altLang="en-US" sz="1400" dirty="0">
                <a:sym typeface="Wingdings" pitchFamily="2" charset="2"/>
              </a:rPr>
              <a:t>파일 </a:t>
            </a:r>
            <a:r>
              <a:rPr lang="en-US" altLang="ko-KR" sz="1400" dirty="0">
                <a:sym typeface="Wingdings" pitchFamily="2" charset="2"/>
              </a:rPr>
              <a:t> </a:t>
            </a:r>
            <a:r>
              <a:rPr lang="ko-KR" altLang="en-US" sz="1400" dirty="0">
                <a:sym typeface="Wingdings" pitchFamily="2" charset="2"/>
              </a:rPr>
              <a:t>디버그정보를 포함한 드라이버</a:t>
            </a:r>
            <a:endParaRPr lang="en-US" altLang="ko-KR" sz="1400" dirty="0"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OCI </a:t>
            </a:r>
            <a:r>
              <a:rPr lang="ko-KR" altLang="en-US" sz="1400" dirty="0"/>
              <a:t>드라이버 </a:t>
            </a:r>
            <a:r>
              <a:rPr lang="en-US" altLang="ko-KR" sz="1400" dirty="0">
                <a:sym typeface="Wingdings" pitchFamily="2" charset="2"/>
              </a:rPr>
              <a:t> </a:t>
            </a:r>
            <a:r>
              <a:rPr lang="en-US" altLang="ko-KR" sz="1400" dirty="0" err="1">
                <a:sym typeface="Wingdings" pitchFamily="2" charset="2"/>
              </a:rPr>
              <a:t>libocijdbc</a:t>
            </a:r>
            <a:r>
              <a:rPr lang="en-US" altLang="ko-KR" sz="1400" dirty="0">
                <a:sym typeface="Wingdings" pitchFamily="2" charset="2"/>
              </a:rPr>
              <a:t>&lt;</a:t>
            </a:r>
            <a:r>
              <a:rPr lang="en-US" altLang="ko-KR" sz="1400" dirty="0" err="1">
                <a:sym typeface="Wingdings" pitchFamily="2" charset="2"/>
              </a:rPr>
              <a:t>major_version_id</a:t>
            </a:r>
            <a:r>
              <a:rPr lang="en-US" altLang="ko-KR" sz="1400" dirty="0">
                <a:sym typeface="Wingdings" pitchFamily="2" charset="2"/>
              </a:rPr>
              <a:t>&gt;.so  </a:t>
            </a:r>
            <a:r>
              <a:rPr lang="ko-KR" altLang="en-US" sz="1400" dirty="0">
                <a:sym typeface="Wingdings" pitchFamily="2" charset="2"/>
              </a:rPr>
              <a:t>버전번호가 </a:t>
            </a:r>
            <a:r>
              <a:rPr lang="ko-KR" altLang="en-US" sz="1400" dirty="0" smtClean="0">
                <a:sym typeface="Wingdings" pitchFamily="2" charset="2"/>
              </a:rPr>
              <a:t>표시됨</a:t>
            </a:r>
            <a:endParaRPr lang="en-AU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6914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</a:t>
            </a:r>
            <a:r>
              <a:rPr lang="ko-KR" altLang="en-US" dirty="0"/>
              <a:t>관련 주요 오류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주요 </a:t>
            </a:r>
            <a:r>
              <a:rPr lang="ko-KR" altLang="en-US" dirty="0"/>
              <a:t>오류 메시지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ResourceException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SQLException</a:t>
            </a:r>
            <a:r>
              <a:rPr lang="en-US" altLang="ko-KR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OutOfMemoryError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서버 </a:t>
            </a:r>
            <a:r>
              <a:rPr lang="en-US" altLang="ko-KR" dirty="0"/>
              <a:t>Crash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서버</a:t>
            </a:r>
            <a:r>
              <a:rPr lang="en-US" altLang="ko-KR" dirty="0"/>
              <a:t> crash </a:t>
            </a:r>
            <a:r>
              <a:rPr lang="ko-KR" altLang="en-US" dirty="0"/>
              <a:t>관련 내용 참조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서버 </a:t>
            </a:r>
            <a:r>
              <a:rPr lang="en-US" altLang="ko-KR" dirty="0"/>
              <a:t>Hang, </a:t>
            </a:r>
            <a:r>
              <a:rPr lang="ko-KR" altLang="en-US" dirty="0"/>
              <a:t>애플리케이션 </a:t>
            </a:r>
            <a:r>
              <a:rPr lang="en-US" altLang="ko-KR" dirty="0"/>
              <a:t>Hang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Thread Dump </a:t>
            </a:r>
            <a:r>
              <a:rPr lang="ko-KR" altLang="en-US" dirty="0"/>
              <a:t>분석</a:t>
            </a:r>
            <a:r>
              <a:rPr lang="en-US" altLang="ko-KR" dirty="0"/>
              <a:t>(</a:t>
            </a:r>
            <a:r>
              <a:rPr lang="ko-KR" altLang="en-US" dirty="0"/>
              <a:t>서버 </a:t>
            </a:r>
            <a:r>
              <a:rPr lang="en-US" altLang="ko-KR" dirty="0"/>
              <a:t>Hang </a:t>
            </a:r>
            <a:r>
              <a:rPr lang="ko-KR" altLang="en-US" dirty="0"/>
              <a:t>관련 내용 참조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데이터베이스 </a:t>
            </a:r>
            <a:r>
              <a:rPr lang="en-US" altLang="ko-KR" dirty="0"/>
              <a:t>Restart </a:t>
            </a:r>
            <a:r>
              <a:rPr lang="ko-KR" altLang="en-US" dirty="0"/>
              <a:t>이후 연결 </a:t>
            </a:r>
            <a:r>
              <a:rPr lang="en-US" altLang="ko-KR" dirty="0"/>
              <a:t>Refresh </a:t>
            </a:r>
            <a:r>
              <a:rPr lang="ko-KR" altLang="en-US" dirty="0"/>
              <a:t>문제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endParaRPr lang="en-AU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3205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주요 </a:t>
            </a:r>
            <a:r>
              <a:rPr lang="en-US" altLang="ko-KR" dirty="0"/>
              <a:t>Oracle </a:t>
            </a:r>
            <a:r>
              <a:rPr lang="ko-KR" altLang="en-US" dirty="0"/>
              <a:t>오류 메시지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4293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AU" altLang="ko-KR" dirty="0" smtClean="0"/>
              <a:t>ORA-01017</a:t>
            </a:r>
            <a:r>
              <a:rPr lang="en-AU" altLang="ko-KR" dirty="0"/>
              <a:t>: invalid username/password; logon denied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데이터베이스 사용자 </a:t>
            </a:r>
            <a:r>
              <a:rPr lang="en-US" altLang="ko-KR" dirty="0"/>
              <a:t>ID/</a:t>
            </a:r>
            <a:r>
              <a:rPr lang="ko-KR" altLang="en-US" dirty="0"/>
              <a:t>패스워드를 확인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AU" altLang="ko-KR" dirty="0" err="1"/>
              <a:t>java.sql.SQLException</a:t>
            </a:r>
            <a:r>
              <a:rPr lang="en-AU" altLang="ko-KR" dirty="0"/>
              <a:t>: IO exception: The Network Adapter could not establish the connection</a:t>
            </a:r>
          </a:p>
          <a:p>
            <a:pPr lvl="1">
              <a:lnSpc>
                <a:spcPct val="150000"/>
              </a:lnSpc>
            </a:pPr>
            <a:r>
              <a:rPr lang="en-AU" altLang="ko-KR" dirty="0"/>
              <a:t>DB </a:t>
            </a:r>
            <a:r>
              <a:rPr lang="ko-KR" altLang="en-US" dirty="0"/>
              <a:t>연결이 </a:t>
            </a:r>
            <a:r>
              <a:rPr lang="ko-KR" altLang="en-US" dirty="0" err="1"/>
              <a:t>안되는</a:t>
            </a:r>
            <a:r>
              <a:rPr lang="ko-KR" altLang="en-US" dirty="0"/>
              <a:t> 경우</a:t>
            </a:r>
            <a:r>
              <a:rPr lang="en-US" altLang="ko-KR" dirty="0"/>
              <a:t>(JDBC Connection URL</a:t>
            </a:r>
            <a:r>
              <a:rPr lang="ko-KR" altLang="en-US" dirty="0"/>
              <a:t>설정을 확인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Oracle DB Listener</a:t>
            </a:r>
            <a:r>
              <a:rPr lang="ko-KR" altLang="en-US" dirty="0"/>
              <a:t>를 확인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AU" altLang="ko-KR" dirty="0"/>
              <a:t>ORA-12154: TNS could not resolve service name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TNS </a:t>
            </a:r>
            <a:r>
              <a:rPr lang="ko-KR" altLang="en-US" dirty="0" err="1"/>
              <a:t>리스너의</a:t>
            </a:r>
            <a:r>
              <a:rPr lang="ko-KR" altLang="en-US" dirty="0"/>
              <a:t> 정보와 연결 설정 정보 확인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AU" altLang="ko-KR" dirty="0"/>
              <a:t>ORA-00020 - maximum number of processes (300) exceeded</a:t>
            </a:r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오라클의</a:t>
            </a:r>
            <a:r>
              <a:rPr lang="ko-KR" altLang="en-US" dirty="0"/>
              <a:t> </a:t>
            </a:r>
            <a:r>
              <a:rPr lang="en-US" altLang="ko-KR" dirty="0"/>
              <a:t>MAX Session</a:t>
            </a:r>
            <a:r>
              <a:rPr lang="ko-KR" altLang="en-US" dirty="0"/>
              <a:t>을 초과한 경우</a:t>
            </a:r>
            <a:r>
              <a:rPr lang="en-US" altLang="ko-KR" dirty="0"/>
              <a:t>(</a:t>
            </a:r>
            <a:r>
              <a:rPr lang="en-US" altLang="ko-KR" dirty="0" err="1"/>
              <a:t>init.ora</a:t>
            </a:r>
            <a:r>
              <a:rPr lang="ko-KR" altLang="en-US" dirty="0"/>
              <a:t>에서 설정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JDBC Connection Leak</a:t>
            </a:r>
            <a:r>
              <a:rPr lang="ko-KR" altLang="en-US" dirty="0"/>
              <a:t>이 아닌지 의심해 </a:t>
            </a:r>
            <a:r>
              <a:rPr lang="ko-KR" altLang="en-US" dirty="0" err="1"/>
              <a:t>봐야함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AU" altLang="ko-KR" dirty="0" err="1"/>
              <a:t>java.sql.SQLException</a:t>
            </a:r>
            <a:r>
              <a:rPr lang="en-AU" altLang="ko-KR" dirty="0"/>
              <a:t>: ORA-01000: maximum open cursors exceeded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JDBC Connection Leak</a:t>
            </a:r>
            <a:r>
              <a:rPr lang="ko-KR" altLang="en-US" dirty="0"/>
              <a:t>을 체크해야 함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AU" altLang="ko-KR" dirty="0"/>
              <a:t>DBA</a:t>
            </a:r>
            <a:r>
              <a:rPr lang="ko-KR" altLang="en-US" dirty="0"/>
              <a:t>에게 </a:t>
            </a:r>
            <a:r>
              <a:rPr lang="en-AU" altLang="ko-KR" dirty="0" smtClean="0"/>
              <a:t>DBA_PENDING_TRANSACTIONS</a:t>
            </a:r>
            <a:r>
              <a:rPr lang="ko-KR" altLang="en-US" dirty="0"/>
              <a:t> </a:t>
            </a:r>
            <a:r>
              <a:rPr lang="ko-KR" altLang="en-US" dirty="0" smtClean="0"/>
              <a:t> 확인을 부탁</a:t>
            </a:r>
            <a:endParaRPr lang="en-AU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259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Web Server </a:t>
            </a:r>
            <a:r>
              <a:rPr lang="ko-KR" altLang="en-US" dirty="0" smtClean="0"/>
              <a:t>설치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827088" y="1484784"/>
            <a:ext cx="7489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apache make &amp; make install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Prefix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 이용하여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apache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compile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합니다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.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542211"/>
              </p:ext>
            </p:extLst>
          </p:nvPr>
        </p:nvGraphicFramePr>
        <p:xfrm>
          <a:off x="827584" y="1916832"/>
          <a:ext cx="7489824" cy="405384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/opt/web/httpd-2.2.25]$ 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/opt/web/httpd-2.2.25]$ make &amp; make install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install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Entering directory `/opt/web/httpd-2.2.25/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Entering directory `/opt/web/httpd-2.2.25/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install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pcre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pcre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make[2]: Entering directory `/opt/web/httpd-2.2.25/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pcre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  <a:r>
                        <a:rPr lang="ko-KR" altLang="en-US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Installing man pages and online manual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/opt/web/apache2/man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/opt/web/apache2/man/man1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/opt/web/apache2/man/man8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/opt/web/apache2/manual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Leaving directory `/opt/web/httpd-2.2.25'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[1]+  Exit 2                  make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/opt/web/httpd-2.2.25]$</a:t>
                      </a:r>
                      <a:endParaRPr lang="ko-KR" altLang="ko-KR" sz="14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9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 Connection Leak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49398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JBoss</a:t>
            </a:r>
            <a:r>
              <a:rPr lang="ko-KR" altLang="en-US" dirty="0"/>
              <a:t>에서 </a:t>
            </a:r>
            <a:r>
              <a:rPr lang="en-US" altLang="ko-KR" dirty="0"/>
              <a:t>JDBC Connection Leak </a:t>
            </a:r>
            <a:r>
              <a:rPr lang="ko-KR" altLang="en-US" dirty="0" smtClean="0"/>
              <a:t>디버깅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JBoss</a:t>
            </a:r>
            <a:r>
              <a:rPr lang="en-US" altLang="ko-KR" dirty="0"/>
              <a:t> </a:t>
            </a:r>
            <a:r>
              <a:rPr lang="en-US" altLang="ko-KR" dirty="0" smtClean="0"/>
              <a:t>6.x  </a:t>
            </a:r>
            <a:r>
              <a:rPr lang="en-US" altLang="ko-KR" dirty="0"/>
              <a:t>- </a:t>
            </a:r>
            <a:r>
              <a:rPr lang="en-US" altLang="ko-KR" dirty="0" smtClean="0"/>
              <a:t>configuration/standalone-ha.xml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err="1" smtClean="0"/>
              <a:t>JBoss</a:t>
            </a:r>
            <a:r>
              <a:rPr lang="en-US" altLang="ko-KR" dirty="0" smtClean="0"/>
              <a:t> </a:t>
            </a:r>
            <a:r>
              <a:rPr lang="en-US" altLang="ko-KR" dirty="0"/>
              <a:t>5.x </a:t>
            </a:r>
            <a:r>
              <a:rPr lang="en-US" altLang="ko-KR" dirty="0" smtClean="0"/>
              <a:t> - deploy/jbossjca-service.xml</a:t>
            </a:r>
            <a:endParaRPr lang="en-AU" altLang="ko-KR" dirty="0"/>
          </a:p>
          <a:p>
            <a:pPr>
              <a:lnSpc>
                <a:spcPct val="150000"/>
              </a:lnSpc>
            </a:pPr>
            <a:endParaRPr lang="en-AU" altLang="ko-KR" dirty="0"/>
          </a:p>
          <a:p>
            <a:pPr>
              <a:lnSpc>
                <a:spcPct val="150000"/>
              </a:lnSpc>
            </a:pPr>
            <a:endParaRPr lang="en-AU" altLang="ko-KR" dirty="0"/>
          </a:p>
          <a:p>
            <a:pPr>
              <a:lnSpc>
                <a:spcPct val="150000"/>
              </a:lnSpc>
            </a:pPr>
            <a:endParaRPr lang="en-AU" altLang="ko-KR" dirty="0"/>
          </a:p>
          <a:p>
            <a:pPr>
              <a:lnSpc>
                <a:spcPct val="150000"/>
              </a:lnSpc>
            </a:pPr>
            <a:endParaRPr lang="en-AU" altLang="ko-KR" dirty="0"/>
          </a:p>
          <a:p>
            <a:pPr>
              <a:lnSpc>
                <a:spcPct val="150000"/>
              </a:lnSpc>
            </a:pPr>
            <a:r>
              <a:rPr lang="en-AU" altLang="ko-KR" dirty="0"/>
              <a:t>WLS</a:t>
            </a:r>
            <a:r>
              <a:rPr lang="ko-KR" altLang="en-US" dirty="0"/>
              <a:t>에서는 </a:t>
            </a:r>
            <a:r>
              <a:rPr lang="en-AU" altLang="ko-KR" dirty="0" err="1"/>
              <a:t>ConnLeakProfilingEnabled</a:t>
            </a:r>
            <a:r>
              <a:rPr lang="en-AU" altLang="ko-KR" dirty="0"/>
              <a:t>=true</a:t>
            </a:r>
            <a:r>
              <a:rPr lang="ko-KR" altLang="en-US" dirty="0"/>
              <a:t>로 </a:t>
            </a:r>
            <a:r>
              <a:rPr lang="ko-KR" altLang="en-US" dirty="0" smtClean="0"/>
              <a:t>설정</a:t>
            </a:r>
            <a:endParaRPr lang="en-AU" altLang="ko-KR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1116012" y="2492896"/>
            <a:ext cx="7200901" cy="15696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&lt;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datasource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jta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="false"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jndi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-name="java:/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jdbc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/TST_MYDB" pool-name="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TST_Datasource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" enabled="true" use-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ccm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="false" </a:t>
            </a:r>
            <a:r>
              <a:rPr lang="en-US" altLang="ko-KR" sz="1200" b="1" dirty="0">
                <a:solidFill>
                  <a:srgbClr val="FF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spy="true"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&gt; </a:t>
            </a:r>
            <a:endParaRPr lang="en-US" altLang="ko-KR" sz="1200" dirty="0" smtClean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>
              <a:buFont typeface="Times New Roman" pitchFamily="16" charset="0"/>
              <a:buNone/>
              <a:defRPr/>
            </a:pPr>
            <a:endParaRPr lang="en-US" altLang="ko-KR" sz="1200" dirty="0" smtClean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>
              <a:buFont typeface="Times New Roman" pitchFamily="16" charset="0"/>
              <a:buNone/>
              <a:defRPr/>
            </a:pPr>
            <a:endParaRPr lang="en-US" altLang="ko-KR" sz="1200" dirty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&lt;logger category="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jboss.jdbc.spy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"&gt; 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&lt;level name="TRACE"/&gt;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&lt;/logger&gt;</a:t>
            </a:r>
          </a:p>
          <a:p>
            <a:pPr>
              <a:buFont typeface="Times New Roman" pitchFamily="16" charset="0"/>
              <a:buNone/>
              <a:defRPr/>
            </a:pPr>
            <a:endParaRPr lang="en-US" altLang="ko-KR" sz="1200" dirty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115616" y="4653136"/>
            <a:ext cx="7200901" cy="830997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&lt;!-- Enable connection close debug monitoring --&gt;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&lt;attribute name="Debug"&gt;</a:t>
            </a:r>
            <a:r>
              <a:rPr lang="en-US" altLang="ko-KR" sz="1200" b="1" dirty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true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&lt;/attribute&gt;</a:t>
            </a:r>
          </a:p>
          <a:p>
            <a:pPr>
              <a:buFont typeface="Times New Roman" pitchFamily="16" charset="0"/>
              <a:buNone/>
              <a:defRPr/>
            </a:pPr>
            <a:endParaRPr lang="en-US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&lt;/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mbean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4157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23254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JDBC</a:t>
            </a:r>
            <a:r>
              <a:rPr lang="ko-KR" altLang="en-US" dirty="0"/>
              <a:t>관련 </a:t>
            </a:r>
            <a:r>
              <a:rPr lang="en-US" altLang="ko-KR" dirty="0" err="1"/>
              <a:t>OutOfMemory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주로 대용량 쿼리를 수행할 때 발생되는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애플리케이션에서 </a:t>
            </a:r>
            <a:r>
              <a:rPr lang="ko-KR" altLang="en-US" dirty="0" err="1"/>
              <a:t>페이징</a:t>
            </a:r>
            <a:r>
              <a:rPr lang="ko-KR" altLang="en-US" dirty="0"/>
              <a:t> 처리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레포팅을</a:t>
            </a:r>
            <a:r>
              <a:rPr lang="ko-KR" altLang="en-US" dirty="0"/>
              <a:t> 위해 모든 데이터를 한꺼번에 </a:t>
            </a:r>
            <a:r>
              <a:rPr lang="ko-KR" altLang="en-US" dirty="0" err="1"/>
              <a:t>쿼리하는</a:t>
            </a:r>
            <a:r>
              <a:rPr lang="ko-KR" altLang="en-US" dirty="0"/>
              <a:t>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검색등에서</a:t>
            </a:r>
            <a:r>
              <a:rPr lang="ko-KR" altLang="en-US" dirty="0"/>
              <a:t> </a:t>
            </a:r>
            <a:r>
              <a:rPr lang="ko-KR" altLang="en-US" dirty="0" err="1"/>
              <a:t>페이지내</a:t>
            </a:r>
            <a:r>
              <a:rPr lang="ko-KR" altLang="en-US" dirty="0"/>
              <a:t> </a:t>
            </a:r>
            <a:r>
              <a:rPr lang="en-US" altLang="ko-KR" dirty="0"/>
              <a:t>Row</a:t>
            </a:r>
            <a:r>
              <a:rPr lang="ko-KR" altLang="en-US" dirty="0"/>
              <a:t> 개수를 누락한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Heap Dump</a:t>
            </a:r>
            <a:r>
              <a:rPr lang="ko-KR" altLang="en-US" dirty="0"/>
              <a:t>를 통해 분석가능</a:t>
            </a:r>
          </a:p>
          <a:p>
            <a:pPr>
              <a:lnSpc>
                <a:spcPct val="150000"/>
              </a:lnSpc>
            </a:pPr>
            <a:endParaRPr lang="en-AU" altLang="ko-KR" dirty="0"/>
          </a:p>
        </p:txBody>
      </p:sp>
      <p:pic>
        <p:nvPicPr>
          <p:cNvPr id="7" name="그림 6" descr="du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180" y="3571876"/>
            <a:ext cx="4053840" cy="2729230"/>
          </a:xfrm>
          <a:prstGeom prst="rect">
            <a:avLst/>
          </a:prstGeom>
        </p:spPr>
      </p:pic>
      <p:pic>
        <p:nvPicPr>
          <p:cNvPr id="8" name="그림 7" descr="dump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91" y="3554946"/>
            <a:ext cx="4581525" cy="26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5216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JDBC Driver Type4</a:t>
            </a:r>
            <a:r>
              <a:rPr lang="ko-KR" altLang="en-US" dirty="0"/>
              <a:t>는 소켓을 사용하여 </a:t>
            </a:r>
            <a:r>
              <a:rPr lang="en-US" altLang="ko-KR" dirty="0"/>
              <a:t>DBMS</a:t>
            </a:r>
            <a:r>
              <a:rPr lang="ko-KR" altLang="en-US" dirty="0"/>
              <a:t>에 연결하는 </a:t>
            </a:r>
            <a:r>
              <a:rPr lang="ko-KR" altLang="en-US" dirty="0" smtClean="0"/>
              <a:t>방식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err="1" smtClean="0"/>
              <a:t>QueryTimeout</a:t>
            </a:r>
            <a:r>
              <a:rPr lang="ko-KR" altLang="en-US" dirty="0"/>
              <a:t>은 정상적으로 소켓 연결을 맺고 있을 때에만 </a:t>
            </a:r>
            <a:r>
              <a:rPr lang="ko-KR" altLang="en-US" dirty="0" smtClean="0"/>
              <a:t>유효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/>
              <a:t>네트워크 장애 상황을 대비하려면 </a:t>
            </a:r>
            <a:r>
              <a:rPr lang="en-US" altLang="ko-KR" dirty="0"/>
              <a:t>JDBC </a:t>
            </a:r>
            <a:r>
              <a:rPr lang="ko-KR" altLang="en-US" dirty="0"/>
              <a:t>드라이버에 있는 </a:t>
            </a:r>
            <a:r>
              <a:rPr lang="en-US" altLang="ko-KR" dirty="0" err="1"/>
              <a:t>SocketTimeout</a:t>
            </a:r>
            <a:r>
              <a:rPr lang="ko-KR" altLang="en-US" dirty="0"/>
              <a:t>을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OS Level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KeepAlive</a:t>
            </a:r>
            <a:r>
              <a:rPr lang="ko-KR" altLang="en-US" dirty="0" smtClean="0"/>
              <a:t>등을 튜닝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이미지 참조 </a:t>
            </a:r>
            <a:r>
              <a:rPr lang="en-US" altLang="ko-KR" sz="1200" dirty="0" smtClean="0"/>
              <a:t>– NHN </a:t>
            </a:r>
            <a:r>
              <a:rPr lang="ko-KR" altLang="en-US" sz="1200" dirty="0" smtClean="0"/>
              <a:t>개발자 </a:t>
            </a:r>
            <a:r>
              <a:rPr lang="ko-KR" altLang="en-US" sz="1200" dirty="0" err="1" smtClean="0"/>
              <a:t>블로그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– [JDBC Internal – </a:t>
            </a:r>
            <a:r>
              <a:rPr lang="ko-KR" altLang="en-US" sz="1200" dirty="0" smtClean="0"/>
              <a:t>타임아웃의 이해</a:t>
            </a:r>
            <a:r>
              <a:rPr lang="en-US" altLang="ko-KR" sz="1200" dirty="0" smtClean="0"/>
              <a:t>]</a:t>
            </a:r>
            <a:endParaRPr lang="ko-KR" altLang="en-US" sz="1200" dirty="0"/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WAS</a:t>
            </a:r>
            <a:r>
              <a:rPr lang="ko-KR" altLang="en-US" dirty="0"/>
              <a:t>와 </a:t>
            </a:r>
            <a:r>
              <a:rPr lang="en-US" altLang="ko-KR" dirty="0"/>
              <a:t>DBMS</a:t>
            </a:r>
            <a:r>
              <a:rPr lang="ko-KR" altLang="en-US" dirty="0"/>
              <a:t>의 통신 시 타임아웃 계층</a:t>
            </a:r>
            <a:endParaRPr lang="en-US" altLang="ko-KR" dirty="0"/>
          </a:p>
        </p:txBody>
      </p:sp>
      <p:pic>
        <p:nvPicPr>
          <p:cNvPr id="19458" name="Picture 2" descr="122111_0935_JDBCIntern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22" y="2765778"/>
            <a:ext cx="5844140" cy="34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JBoss</a:t>
            </a:r>
            <a:r>
              <a:rPr lang="en-US" altLang="ko-KR" dirty="0"/>
              <a:t> valid-connection-check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23544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 marL="177800" lvl="1" indent="-177800">
              <a:lnSpc>
                <a:spcPct val="150000"/>
              </a:lnSpc>
              <a:buSzTx/>
              <a:buFont typeface="Arial" pitchFamily="34" charset="0"/>
              <a:buChar char="•"/>
            </a:pPr>
            <a:r>
              <a:rPr lang="en-US" altLang="ko-KR" dirty="0" err="1" smtClean="0"/>
              <a:t>JBoss</a:t>
            </a:r>
            <a:r>
              <a:rPr lang="ko-KR" altLang="en-US" dirty="0"/>
              <a:t>에서는 </a:t>
            </a:r>
            <a:r>
              <a:rPr lang="en-US" altLang="ko-KR" dirty="0"/>
              <a:t>JDBC Driver</a:t>
            </a:r>
            <a:r>
              <a:rPr lang="ko-KR" altLang="en-US" dirty="0"/>
              <a:t>에서 제공하는 </a:t>
            </a:r>
            <a:r>
              <a:rPr lang="en-US" altLang="ko-KR" dirty="0" err="1"/>
              <a:t>pingDatabase</a:t>
            </a:r>
            <a:r>
              <a:rPr lang="en-US" altLang="ko-KR" dirty="0"/>
              <a:t> </a:t>
            </a:r>
            <a:r>
              <a:rPr lang="ko-KR" altLang="en-US" dirty="0" err="1"/>
              <a:t>메소드를</a:t>
            </a:r>
            <a:r>
              <a:rPr lang="ko-KR" altLang="en-US" dirty="0"/>
              <a:t> 이용하여 </a:t>
            </a:r>
            <a:r>
              <a:rPr lang="en-US" altLang="ko-KR" dirty="0"/>
              <a:t>JDBC Connection</a:t>
            </a:r>
            <a:r>
              <a:rPr lang="ko-KR" altLang="en-US" dirty="0"/>
              <a:t>의 상태를 체크함</a:t>
            </a:r>
            <a:endParaRPr lang="en-US" altLang="ko-KR" dirty="0"/>
          </a:p>
          <a:p>
            <a:pPr marL="177800" lvl="1" indent="-177800">
              <a:lnSpc>
                <a:spcPct val="150000"/>
              </a:lnSpc>
              <a:buSzTx/>
              <a:buFont typeface="Arial" pitchFamily="34" charset="0"/>
              <a:buChar char="•"/>
            </a:pPr>
            <a:r>
              <a:rPr lang="ko-KR" altLang="en-US" dirty="0" err="1"/>
              <a:t>오라클의</a:t>
            </a:r>
            <a:r>
              <a:rPr lang="ko-KR" altLang="en-US" dirty="0"/>
              <a:t> 경우엔 아래와 같이 </a:t>
            </a:r>
            <a:r>
              <a:rPr lang="en-US" altLang="ko-KR" dirty="0" err="1"/>
              <a:t>OracleConnection</a:t>
            </a:r>
            <a:r>
              <a:rPr lang="ko-KR" altLang="en-US" dirty="0"/>
              <a:t>의 </a:t>
            </a:r>
            <a:r>
              <a:rPr lang="en-US" altLang="ko-KR" dirty="0" err="1"/>
              <a:t>pingDatabase</a:t>
            </a:r>
            <a:r>
              <a:rPr lang="en-US" altLang="ko-KR" dirty="0"/>
              <a:t>(</a:t>
            </a:r>
            <a:r>
              <a:rPr lang="en-US" altLang="ko-KR" dirty="0" err="1"/>
              <a:t>int</a:t>
            </a:r>
            <a:r>
              <a:rPr lang="en-US" altLang="ko-KR" dirty="0"/>
              <a:t>) </a:t>
            </a:r>
            <a:r>
              <a:rPr lang="ko-KR" altLang="en-US" dirty="0"/>
              <a:t>함수를 이용하여 체크함</a:t>
            </a:r>
            <a:endParaRPr lang="en-US" altLang="ko-KR" dirty="0"/>
          </a:p>
          <a:p>
            <a:pPr marL="177800" lvl="1" indent="-177800">
              <a:lnSpc>
                <a:spcPct val="150000"/>
              </a:lnSpc>
              <a:buSzTx/>
              <a:buFont typeface="Arial" pitchFamily="34" charset="0"/>
              <a:buChar char="•"/>
            </a:pPr>
            <a:r>
              <a:rPr lang="ko-KR" altLang="en-US" dirty="0"/>
              <a:t>참고 </a:t>
            </a:r>
            <a:r>
              <a:rPr lang="en-US" altLang="ko-KR" dirty="0"/>
              <a:t>:</a:t>
            </a:r>
            <a:r>
              <a:rPr lang="ko-KR" altLang="en-US" dirty="0" err="1"/>
              <a:t>오라클</a:t>
            </a:r>
            <a:r>
              <a:rPr lang="ko-KR" altLang="en-US" dirty="0"/>
              <a:t> </a:t>
            </a:r>
            <a:r>
              <a:rPr lang="en-US" altLang="ko-KR" dirty="0"/>
              <a:t>JDBC Driver API</a:t>
            </a:r>
            <a:br>
              <a:rPr lang="en-US" altLang="ko-KR" dirty="0"/>
            </a:br>
            <a:r>
              <a:rPr lang="en-US" altLang="ko-KR" dirty="0"/>
              <a:t>http://docs.oracle.com/cd/E11882_01/appdev.112/e13995/oracle/jdbc/OracleConnection.html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AU" altLang="ko-KR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1116012" y="3107101"/>
            <a:ext cx="7200901" cy="3046988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public class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OracleValidConnectionChecker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implements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ValidConnectionChecker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Serializable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{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public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OracleValidConnectionChecker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()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{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try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{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Class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oracleConnection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=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Thread.currentThread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().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getContextClassLoader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().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loadClass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("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oracle.jdbc.driver.OracleConnection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");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ping =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oracleConnection.getMethod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("</a:t>
            </a:r>
            <a:r>
              <a:rPr lang="en-US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pingDatabase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", new Class[] {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Integer.TYPE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});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}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…</a:t>
            </a:r>
            <a:r>
              <a:rPr lang="ko-KR" altLang="en-US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생략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public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SQLException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isValidConnection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(Connection c)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{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try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{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</a:t>
            </a:r>
            <a:r>
              <a:rPr lang="en-US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Integer status = (Integer) </a:t>
            </a:r>
            <a:r>
              <a:rPr lang="en-US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ping.invoke</a:t>
            </a:r>
            <a:r>
              <a:rPr lang="en-US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(c, </a:t>
            </a:r>
            <a:r>
              <a:rPr lang="en-US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params</a:t>
            </a:r>
            <a:r>
              <a:rPr lang="en-US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);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476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1462" y="1196753"/>
            <a:ext cx="51568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O</a:t>
            </a:r>
            <a:r>
              <a:rPr lang="en-US" altLang="ko-KR" sz="6000" b="1" cap="small" dirty="0">
                <a:latin typeface="Arial Black" pitchFamily="34" charset="0"/>
                <a:ea typeface="산돌고딕 M" pitchFamily="18" charset="-127"/>
              </a:rPr>
              <a:t>pen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S</a:t>
            </a:r>
            <a:r>
              <a:rPr lang="en-US" altLang="ko-KR" sz="6000" b="1" cap="small" dirty="0">
                <a:latin typeface="Arial Black" pitchFamily="34" charset="0"/>
                <a:ea typeface="산돌고딕 M" pitchFamily="18" charset="-127"/>
              </a:rPr>
              <a:t>hare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C</a:t>
            </a:r>
            <a:r>
              <a:rPr lang="en-US" altLang="ko-KR" sz="6000" b="1" cap="small" dirty="0">
                <a:latin typeface="Arial Black" pitchFamily="34" charset="0"/>
                <a:ea typeface="산돌고딕 M" pitchFamily="18" charset="-127"/>
              </a:rPr>
              <a:t>ontribute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A</a:t>
            </a:r>
            <a:r>
              <a:rPr lang="en-US" altLang="ko-KR" sz="6000" b="1" cap="small" dirty="0">
                <a:latin typeface="Arial Black" pitchFamily="34" charset="0"/>
                <a:ea typeface="산돌고딕 M" pitchFamily="18" charset="-127"/>
              </a:rPr>
              <a:t>dopt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R</a:t>
            </a:r>
            <a:r>
              <a:rPr lang="en-US" altLang="ko-KR" sz="6000" b="1" cap="small" dirty="0">
                <a:latin typeface="Arial Black" pitchFamily="34" charset="0"/>
                <a:ea typeface="산돌고딕 M" pitchFamily="18" charset="-127"/>
              </a:rPr>
              <a:t>euse</a:t>
            </a:r>
            <a:endParaRPr lang="ko-KR" altLang="en-US" sz="6000" cap="small" dirty="0">
              <a:latin typeface="Arial Black" pitchFamily="34" charset="0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33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/>
              <a:t>Apache Web Server </a:t>
            </a:r>
            <a:r>
              <a:rPr lang="ko-KR" altLang="en-US" dirty="0" smtClean="0"/>
              <a:t>확인</a:t>
            </a:r>
            <a:endParaRPr lang="en-US" altLang="ko-KR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683568" y="1724254"/>
            <a:ext cx="7776864" cy="3433534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395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$APACHE_HOME/bin/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httpd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–V </a:t>
            </a:r>
          </a:p>
          <a:p>
            <a:pPr lvl="1"/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상세 컴파일 정보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표시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$APACHE_HOME/bin/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httpd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–v</a:t>
            </a:r>
          </a:p>
          <a:p>
            <a:pPr lvl="1"/>
            <a:r>
              <a:rPr lang="ko-KR" altLang="en-US" sz="1600" dirty="0" err="1">
                <a:latin typeface="산돌고딕 M" pitchFamily="18" charset="-127"/>
                <a:ea typeface="산돌고딕 M" pitchFamily="18" charset="-127"/>
              </a:rPr>
              <a:t>간략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 버전 정보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표시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$APACHE_HOME/bin/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httpd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–l</a:t>
            </a:r>
          </a:p>
          <a:p>
            <a:pPr lvl="1"/>
            <a:r>
              <a:rPr lang="ko-KR" altLang="en-US" sz="1600" dirty="0" err="1">
                <a:latin typeface="산돌고딕 M" pitchFamily="18" charset="-127"/>
                <a:ea typeface="산돌고딕 M" pitchFamily="18" charset="-127"/>
              </a:rPr>
              <a:t>컴파일된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 모듈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표시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$APACHE_HOME/bin/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httpd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–t</a:t>
            </a:r>
          </a:p>
          <a:p>
            <a:pPr lvl="1"/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config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파일의 문법 체크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03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/>
              <a:t>apache tomcat Connector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</a:t>
            </a:r>
            <a:endParaRPr lang="en-US" altLang="ko-KR" dirty="0"/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Apache tomcat-connector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다운로드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apache + 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연동을 위해 </a:t>
            </a:r>
            <a:r>
              <a:rPr lang="ko-KR" altLang="ko-KR" sz="1600" dirty="0" smtClean="0">
                <a:latin typeface="산돌고딕 M" pitchFamily="18" charset="-127"/>
                <a:ea typeface="산돌고딕 M" pitchFamily="18" charset="-127"/>
              </a:rPr>
              <a:t>다음의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URL </a:t>
            </a:r>
            <a:r>
              <a:rPr lang="ko-KR" altLang="ko-KR" sz="1600" dirty="0">
                <a:latin typeface="산돌고딕 M" pitchFamily="18" charset="-127"/>
                <a:ea typeface="산돌고딕 M" pitchFamily="18" charset="-127"/>
              </a:rPr>
              <a:t>에서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tomcat Connector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</a:t>
            </a:r>
            <a:r>
              <a:rPr lang="ko-KR" altLang="ko-KR" sz="1600" dirty="0" smtClean="0">
                <a:latin typeface="산돌고딕 M" pitchFamily="18" charset="-127"/>
                <a:ea typeface="산돌고딕 M" pitchFamily="18" charset="-127"/>
              </a:rPr>
              <a:t> 다운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로드 합니다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.</a:t>
            </a:r>
            <a:endParaRPr lang="ko-KR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  <a:hlinkClick r:id="rId3"/>
              </a:rPr>
              <a:t>http://tomcat.apache.org/download-connectors.cgi</a:t>
            </a:r>
            <a:endParaRPr lang="ko-KR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8" y="3061873"/>
            <a:ext cx="4612078" cy="31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9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/>
              <a:t>apache tomcat Connector </a:t>
            </a:r>
            <a:r>
              <a:rPr lang="ko-KR" altLang="en-US" dirty="0"/>
              <a:t>설치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827088" y="1473495"/>
            <a:ext cx="7489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tomcat-connector </a:t>
            </a:r>
            <a:r>
              <a:rPr lang="ko-KR" altLang="ko-KR" sz="1600" dirty="0">
                <a:latin typeface="산돌고딕 M" pitchFamily="18" charset="-127"/>
                <a:ea typeface="산돌고딕 M" pitchFamily="18" charset="-127"/>
              </a:rPr>
              <a:t>압축 해제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tomcat-connector compile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tomcat-connector make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04407"/>
              </p:ext>
            </p:extLst>
          </p:nvPr>
        </p:nvGraphicFramePr>
        <p:xfrm>
          <a:off x="827584" y="1916832"/>
          <a:ext cx="7489824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/opt/web]$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ls</a:t>
                      </a:r>
                      <a:r>
                        <a:rPr lang="en-US" altLang="ko-KR" sz="1400" kern="1200" baseline="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–al </a:t>
                      </a:r>
                      <a:endParaRPr lang="en-AU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total 1500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drwxr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xr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-x 14 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   4096 Nov  2 21:55 apache2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-r--r--  1 root  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root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 1528647 Nov  2 22:03 tomcat-connectors-1.2.37-src.tar.gz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/opt/web]$ tar -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xvf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tomcat-connectors-1.2.37-src.tar.gz </a:t>
                      </a:r>
                      <a:endParaRPr lang="ko-KR" altLang="ko-KR" sz="14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5899"/>
              </p:ext>
            </p:extLst>
          </p:nvPr>
        </p:nvGraphicFramePr>
        <p:xfrm>
          <a:off x="824679" y="3793108"/>
          <a:ext cx="7489824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/opt/web]$ 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cd</a:t>
                      </a:r>
                      <a:r>
                        <a:rPr lang="en-US" altLang="ko-KR" sz="1400" kern="1200" baseline="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./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tomcat-connectors-1.2.37-src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/opt/web/tomcat-connectors-1.2.37-src]$ 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latinLnBrk="0"/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[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/opt/web/tomcat-connectors-1.2.37-src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$  ./configure \</a:t>
                      </a:r>
                    </a:p>
                    <a:p>
                      <a:pPr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--with-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apxs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=/opt/web/apache2/bin/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apxs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30943"/>
              </p:ext>
            </p:extLst>
          </p:nvPr>
        </p:nvGraphicFramePr>
        <p:xfrm>
          <a:off x="827584" y="5445224"/>
          <a:ext cx="7489824" cy="21336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/opt/web/tomcat-connectors-1.2.37-src]$  make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7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/>
              <a:t>apache tomcat Connector </a:t>
            </a:r>
            <a:r>
              <a:rPr lang="ko-KR" altLang="en-US" dirty="0" smtClean="0"/>
              <a:t>설치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827088" y="1484784"/>
            <a:ext cx="74898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tomcat-connector make install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tomcat-connector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생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성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확인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044385"/>
              </p:ext>
            </p:extLst>
          </p:nvPr>
        </p:nvGraphicFramePr>
        <p:xfrm>
          <a:off x="827089" y="1927437"/>
          <a:ext cx="7489824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/opt/web/tomcat-connectors-1.2.37-src]$  make install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install in common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Entering directory `/opt/web/tomcat-connectors-1.2.37-src/native/common'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Nothing to be done for `install'.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Leaving directory `/opt/web/tomcat-connectors-1.2.37-src/native/common'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install in apache-2.0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Entering directory `/opt/web/tomcat-connectors-1.2.37-src/native/apache-2.0‘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  <a:r>
                        <a:rPr lang="ko-KR" altLang="en-US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make[2]: Leaving directory `/opt/web/tomcat-connectors-1.2.37-src/native'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Leaving directory `/opt/web/tomcat-connectors-1.2.37-src/native‘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85891"/>
              </p:ext>
            </p:extLst>
          </p:nvPr>
        </p:nvGraphicFramePr>
        <p:xfrm>
          <a:off x="845345" y="4885144"/>
          <a:ext cx="7489824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100751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[jboss@KVM2 /opt/web/tomcat-connectors-1.2.37-src/native]$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ls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-la /opt/web/apache2/modules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total 500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drwxr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xr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-x  2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4096 Nov  3 20:46 .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drwxr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xr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-x 14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4096 Nov  2 21:55 ..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rw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rw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-r--  1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9201 Nov  2 21:55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httpd.exp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rwxr</a:t>
                      </a:r>
                      <a:r>
                        <a:rPr lang="en-US" altLang="ko-KR" sz="14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xr</a:t>
                      </a:r>
                      <a:r>
                        <a:rPr lang="en-US" altLang="ko-KR" sz="14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-x  1 </a:t>
                      </a:r>
                      <a:r>
                        <a:rPr lang="en-US" altLang="ko-KR" sz="14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489456 Nov  3 20:46 mod_jk.so</a:t>
                      </a:r>
                      <a:endParaRPr lang="ko-KR" altLang="ko-KR" sz="1400" kern="1200" dirty="0" smtClean="0">
                        <a:solidFill>
                          <a:srgbClr val="FFFF00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3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mod_jk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916112"/>
            <a:ext cx="7776864" cy="4537076"/>
          </a:xfrm>
          <a:prstGeom prst="roundRect">
            <a:avLst>
              <a:gd name="adj" fmla="val 8468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1484784"/>
            <a:ext cx="7848104" cy="495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conf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/mod-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jk.conf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# Load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mod_jk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module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LoadModule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jk_module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modules/mod_jk.so </a:t>
            </a:r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1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# Where to find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workers.properties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JkWorkersFile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100" dirty="0" err="1" smtClean="0">
                <a:latin typeface="산돌고딕 M" pitchFamily="18" charset="-127"/>
                <a:ea typeface="산돌고딕 M" pitchFamily="18" charset="-127"/>
              </a:rPr>
              <a:t>conf</a:t>
            </a:r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100" dirty="0" err="1" smtClean="0">
                <a:latin typeface="산돌고딕 M" pitchFamily="18" charset="-127"/>
                <a:ea typeface="산돌고딕 M" pitchFamily="18" charset="-127"/>
              </a:rPr>
              <a:t>workers.properties</a:t>
            </a:r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 </a:t>
            </a:r>
          </a:p>
          <a:p>
            <a:endParaRPr lang="en-US" altLang="ko-KR" sz="11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# Where to put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logs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JkLogFile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logs/mod_jk.log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JkShmFile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logs/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mod_jk.shm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1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# Set the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log level [debug/error/info]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JkLogLevel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info </a:t>
            </a:r>
          </a:p>
          <a:p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Select the log format </a:t>
            </a:r>
          </a:p>
          <a:p>
            <a:r>
              <a:rPr lang="pt-BR" altLang="ko-KR" sz="1100" dirty="0">
                <a:latin typeface="산돌고딕 M" pitchFamily="18" charset="-127"/>
                <a:ea typeface="산돌고딕 M" pitchFamily="18" charset="-127"/>
              </a:rPr>
              <a:t>JkLogStampFormat "[%a %b %d %H:%M:%S %Y] " </a:t>
            </a:r>
          </a:p>
          <a:p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JkOptions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indicate to send SSL KEY SIZE,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JkOptions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+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ForwardKeySize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+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ForwardURICompat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-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ForwardDirectories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+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ForwardURICompatUnparsed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</a:p>
          <a:p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JkRequestLogFormat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set the request format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JkRequestLogFormat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"%w %V %T“ </a:t>
            </a:r>
          </a:p>
          <a:p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Send everything for context /examples to worker named worker1 (ajp13)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JkMount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/*.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jsp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loadbalancer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JkMount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/*.do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loadbalancer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JkMount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/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jkstatus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*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jkstatus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  <a:endParaRPr lang="en-US" altLang="ko-KR" sz="12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6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workers.properties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916112"/>
            <a:ext cx="7776864" cy="4537076"/>
          </a:xfrm>
          <a:prstGeom prst="roundRect">
            <a:avLst>
              <a:gd name="adj" fmla="val 8468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1484784"/>
            <a:ext cx="7848104" cy="498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conf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workers.properties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# for the 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mod_jk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 version 1.2.37 and later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worker.list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loadbalancer,jkstatus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err="1" smtClean="0">
                <a:latin typeface="산돌고딕 M" pitchFamily="18" charset="-127"/>
                <a:ea typeface="산돌고딕 M" pitchFamily="18" charset="-127"/>
              </a:rPr>
              <a:t>worker.jkstatus.type</a:t>
            </a:r>
            <a:r>
              <a:rPr lang="en-US" altLang="ko-KR" sz="1150" dirty="0" smtClean="0">
                <a:latin typeface="산돌고딕 M" pitchFamily="18" charset="-127"/>
                <a:ea typeface="산돌고딕 M" pitchFamily="18" charset="-127"/>
              </a:rPr>
              <a:t>=status</a:t>
            </a:r>
          </a:p>
          <a:p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default configuration template #</a:t>
            </a:r>
          </a:p>
          <a:p>
            <a:r>
              <a:rPr lang="en-US" altLang="ko-KR" sz="1150" dirty="0" err="1" smtClean="0">
                <a:latin typeface="산돌고딕 M" pitchFamily="18" charset="-127"/>
                <a:ea typeface="산돌고딕 M" pitchFamily="18" charset="-127"/>
              </a:rPr>
              <a:t>worker.template.type</a:t>
            </a:r>
            <a:r>
              <a:rPr lang="en-US" altLang="ko-KR" sz="1150" dirty="0" smtClean="0">
                <a:latin typeface="산돌고딕 M" pitchFamily="18" charset="-127"/>
                <a:ea typeface="산돌고딕 M" pitchFamily="18" charset="-127"/>
              </a:rPr>
              <a:t>=ajp13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worker.template.lbfactor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=1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worker.template.maintain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=30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worker.template.socket_keepalive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=true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worker.template.socket_connect_timeout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=5000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worker.template.connection_pool_timeout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=60</a:t>
            </a:r>
          </a:p>
          <a:p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Define sample6_01</a:t>
            </a: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worker.standalone_ha_11.reference=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smtClean="0">
                <a:latin typeface="산돌고딕 M" pitchFamily="18" charset="-127"/>
                <a:ea typeface="산돌고딕 M" pitchFamily="18" charset="-127"/>
              </a:rPr>
              <a:t>worker.standalone_ha_11.host=192.168.0.172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worker.standalone_ha_11.port=8109</a:t>
            </a:r>
          </a:p>
          <a:p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worker.standalone_ha_21.reference=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worker.standalone_ha_21.host=192.168.0.24</a:t>
            </a: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worker.standalone_ha_21.port=8109</a:t>
            </a:r>
          </a:p>
          <a:p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# Load-balancing 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behaviour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worker.loadbalancer.type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lb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worker.loadbalancer.balance_workers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=standalone_ha_11,standalone_ha_21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worker.loadbalancer.sticky_session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=1</a:t>
            </a:r>
            <a:endParaRPr lang="en-US" altLang="ko-KR" sz="115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7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교육 내용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2</a:t>
            </a:r>
            <a:r>
              <a:rPr lang="ko-KR" altLang="en-US" dirty="0" smtClean="0"/>
              <a:t>일차</a:t>
            </a:r>
            <a:endParaRPr lang="en-US" altLang="ko-K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6571" y="1373026"/>
            <a:ext cx="7480342" cy="26445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sz="1600" dirty="0"/>
              <a:t>1. </a:t>
            </a:r>
            <a:r>
              <a:rPr lang="en-US" altLang="ko-KR" sz="1600" dirty="0" err="1"/>
              <a:t>JBoss</a:t>
            </a:r>
            <a:r>
              <a:rPr lang="en-US" altLang="ko-KR" sz="1600" dirty="0"/>
              <a:t> + Apache </a:t>
            </a:r>
            <a:r>
              <a:rPr lang="ko-KR" altLang="en-US" sz="1600" dirty="0"/>
              <a:t>연동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2. Trouble Shooting </a:t>
            </a:r>
            <a:r>
              <a:rPr lang="ko-KR" altLang="en-US" sz="1600" dirty="0"/>
              <a:t>개요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3. Server Hang &amp; Slowdown </a:t>
            </a:r>
            <a:r>
              <a:rPr lang="ko-KR" altLang="en-US" sz="1600" dirty="0"/>
              <a:t>문제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4. </a:t>
            </a:r>
            <a:r>
              <a:rPr lang="en-US" altLang="ko-KR" sz="1600" dirty="0" err="1"/>
              <a:t>OutOfMemory</a:t>
            </a:r>
            <a:r>
              <a:rPr lang="en-US" altLang="ko-KR" sz="1600" dirty="0"/>
              <a:t> </a:t>
            </a:r>
            <a:r>
              <a:rPr lang="ko-KR" altLang="en-US" sz="1600" dirty="0"/>
              <a:t>문제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5. Server Crash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6. Too Many Open Files </a:t>
            </a:r>
            <a:r>
              <a:rPr lang="ko-KR" altLang="en-US" sz="1600" dirty="0"/>
              <a:t>문제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7. </a:t>
            </a:r>
            <a:r>
              <a:rPr lang="en-US" altLang="ko-KR" sz="1600" dirty="0" err="1"/>
              <a:t>QnA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4925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httpd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2060848"/>
            <a:ext cx="7776864" cy="2495627"/>
          </a:xfrm>
          <a:prstGeom prst="roundRect">
            <a:avLst>
              <a:gd name="adj" fmla="val 18916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1484784"/>
            <a:ext cx="7848104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conf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httpd.conf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4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 err="1" smtClean="0">
                <a:latin typeface="산돌고딕 M" pitchFamily="18" charset="-127"/>
                <a:ea typeface="산돌고딕 M" pitchFamily="18" charset="-127"/>
              </a:rPr>
              <a:t>ServerRoot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 "/opt/web/apache2</a:t>
            </a:r>
          </a:p>
          <a:p>
            <a:endParaRPr lang="en-US" altLang="ko-KR" sz="14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…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중략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…</a:t>
            </a:r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&lt;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IfModule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ssl_module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&gt;</a:t>
            </a:r>
          </a:p>
          <a:p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SSLRandomSeed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startup 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builtin</a:t>
            </a:r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SSLRandomSeed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connect 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builtin</a:t>
            </a:r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&lt;/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IfModule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&gt;</a:t>
            </a:r>
          </a:p>
          <a:p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b="1" dirty="0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Include </a:t>
            </a:r>
            <a:r>
              <a:rPr lang="en-US" altLang="ko-KR" sz="1400" b="1" dirty="0" err="1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conf</a:t>
            </a:r>
            <a:r>
              <a:rPr lang="en-US" altLang="ko-KR" sz="1400" b="1" dirty="0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/mod-</a:t>
            </a:r>
            <a:r>
              <a:rPr lang="en-US" altLang="ko-KR" sz="1400" b="1" dirty="0" err="1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jk.conf</a:t>
            </a:r>
            <a:endParaRPr lang="en-US" altLang="ko-KR" sz="1400" b="1" dirty="0">
              <a:solidFill>
                <a:srgbClr val="C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8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JBoss</a:t>
            </a:r>
            <a:r>
              <a:rPr lang="en-US" altLang="ko-KR" dirty="0" smtClean="0"/>
              <a:t> Tomcat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2060128"/>
            <a:ext cx="7776864" cy="2232968"/>
          </a:xfrm>
          <a:prstGeom prst="roundRect">
            <a:avLst>
              <a:gd name="adj" fmla="val 24324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5" y="1473495"/>
            <a:ext cx="7489328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standalone-XX.xml or domain.xml</a:t>
            </a:r>
          </a:p>
          <a:p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4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  &lt;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subsystem 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xmlns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="urn:jboss:domain:web:1.4" default-virtual-server="default-host" 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                               </a:t>
            </a:r>
            <a:r>
              <a:rPr lang="en-US" altLang="ko-KR" sz="1400" b="1" dirty="0" smtClean="0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instance-id</a:t>
            </a:r>
            <a:r>
              <a:rPr lang="en-US" altLang="ko-KR" sz="1400" b="1" dirty="0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="${jboss.node.name}"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native="false"&gt;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&lt;connector name="http" protocol="HTTP/1.1" scheme="http" socket-binding="http"/&gt;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&lt;connector name="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ajp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" protocol="AJP/1.3" scheme="http" socket-binding="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ajp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"/&gt;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&lt;virtual-server name="default-host" enable-welcome-root="false"&gt;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    &lt;alias name="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localhost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"/&gt;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    &lt;alias name="example.com"/&gt;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&lt;/virtual-server&gt;</a:t>
            </a:r>
          </a:p>
          <a:p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  &lt;/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subsystem&gt;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1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JBoss</a:t>
            </a:r>
            <a:r>
              <a:rPr lang="ko-KR" altLang="en-US" dirty="0"/>
              <a:t>의 </a:t>
            </a:r>
            <a:r>
              <a:rPr lang="en-US" altLang="ko-KR" dirty="0" err="1"/>
              <a:t>WebApp</a:t>
            </a:r>
            <a:r>
              <a:rPr lang="en-US" altLang="ko-KR" dirty="0"/>
              <a:t> </a:t>
            </a:r>
            <a:r>
              <a:rPr lang="ko-KR" altLang="en-US" dirty="0"/>
              <a:t>세션 복제 설정 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916112"/>
            <a:ext cx="7776864" cy="2305051"/>
          </a:xfrm>
          <a:prstGeom prst="roundRect">
            <a:avLst>
              <a:gd name="adj" fmla="val 17283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1484784"/>
            <a:ext cx="7848104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web.xml</a:t>
            </a:r>
          </a:p>
          <a:p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&lt;?xml version="1.0" encoding="UTF-8"?&gt;</a:t>
            </a:r>
          </a:p>
          <a:p>
            <a:pPr lvl="1"/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&lt;web-app version="2.4"</a:t>
            </a:r>
          </a:p>
          <a:p>
            <a:pPr lvl="2"/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xmlns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="http://java.sun.com/xml/ns/j2ee"</a:t>
            </a:r>
          </a:p>
          <a:p>
            <a:pPr lvl="2"/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xmlns:xsi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="http://www.w3.org/2001/XMLSchema-instance"</a:t>
            </a:r>
          </a:p>
          <a:p>
            <a:pPr lvl="2"/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xsi:schemaLocation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="http://java.sun.com/xml/ns/j2ee</a:t>
            </a:r>
          </a:p>
          <a:p>
            <a:pPr lvl="2"/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http://java.sun.com/xml/ns/j2ee/web-app_2_4.xsd"&gt;</a:t>
            </a:r>
          </a:p>
          <a:p>
            <a:pPr lvl="1"/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   &lt;distributable/&gt;</a:t>
            </a:r>
          </a:p>
          <a:p>
            <a:pPr lvl="1"/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&lt;/web-app&gt;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2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spcBef>
                <a:spcPts val="0"/>
              </a:spcBef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  <a:endParaRPr lang="ko-KR" altLang="en-US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 smtClean="0"/>
              <a:t>세션 </a:t>
            </a:r>
            <a:r>
              <a:rPr lang="ko-KR" altLang="en-US" dirty="0"/>
              <a:t>복제 테스트 </a:t>
            </a:r>
            <a:r>
              <a:rPr lang="en-US" altLang="ko-KR" dirty="0"/>
              <a:t>Application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32980" y="1488371"/>
            <a:ext cx="7483933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counter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를 증가시키는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JSP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파일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– </a:t>
            </a: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session_test.jsp</a:t>
            </a:r>
            <a:endParaRPr lang="en-US" altLang="ko-KR" sz="13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6321"/>
              </p:ext>
            </p:extLst>
          </p:nvPr>
        </p:nvGraphicFramePr>
        <p:xfrm>
          <a:off x="827014" y="1916832"/>
          <a:ext cx="7489402" cy="435864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2736304"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&lt;%!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private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totalHits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0;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%&gt;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&lt;%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session =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request.getSession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(true);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Integer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(Integer)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session.getAttribute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simplesession.counter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if (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== null) 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new Integer(1);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else 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new Integer(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ival.intValue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() + 1);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session.setAttribute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simplesession.counter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",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System.out.println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("[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SessionTest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] count = " +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%&gt;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&lt;%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Integer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(Integer)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application.getAttribute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simplesession.hitcount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if (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== null)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new Integer(1);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else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new Integer(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cnt.intValue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() + 1);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application.setAttribute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simplesession.hitcount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",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//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System.out.println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("[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SessionTest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] count = " +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%&gt;</a:t>
                      </a:r>
                      <a:endParaRPr lang="ko-KR" sz="13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8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spcBef>
                <a:spcPts val="0"/>
              </a:spcBef>
            </a:pPr>
            <a:r>
              <a:rPr lang="en-US" altLang="ko-KR" kern="0" dirty="0">
                <a:solidFill>
                  <a:srgbClr val="FFFFFF"/>
                </a:solidFill>
              </a:rPr>
              <a:t>Apache Server </a:t>
            </a:r>
            <a:r>
              <a:rPr lang="en-US" altLang="ko-KR" kern="0" dirty="0" smtClean="0">
                <a:solidFill>
                  <a:srgbClr val="FFFFFF"/>
                </a:solidFill>
              </a:rPr>
              <a:t>Setup</a:t>
            </a:r>
            <a:endParaRPr lang="ko-KR" altLang="en-US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 smtClean="0"/>
              <a:t>세션 </a:t>
            </a:r>
            <a:r>
              <a:rPr lang="ko-KR" altLang="en-US" dirty="0"/>
              <a:t>복제 </a:t>
            </a:r>
            <a:r>
              <a:rPr lang="ko-KR" altLang="en-US" dirty="0" smtClean="0"/>
              <a:t>테스트</a:t>
            </a:r>
            <a:endParaRPr lang="en-US" altLang="ko-KR" dirty="0"/>
          </a:p>
        </p:txBody>
      </p:sp>
      <p:sp>
        <p:nvSpPr>
          <p:cNvPr id="14" name="직사각형 13"/>
          <p:cNvSpPr/>
          <p:nvPr/>
        </p:nvSpPr>
        <p:spPr>
          <a:xfrm>
            <a:off x="832980" y="1488371"/>
            <a:ext cx="74839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브라우저를 통해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웹서버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 호출  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ex) </a:t>
            </a:r>
            <a:r>
              <a:rPr lang="en-US" altLang="ko-KR" sz="16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  <a:hlinkClick r:id="rId3"/>
              </a:rPr>
              <a:t>http://192.168.0.172/test/session_test.jsp</a:t>
            </a:r>
            <a:endParaRPr lang="en-US" altLang="ko-KR" sz="1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0" y="2622316"/>
            <a:ext cx="7579965" cy="354353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9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Apache Server Setup</a:t>
            </a:r>
            <a:endParaRPr lang="en-US" altLang="ko-KR" kern="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/>
              <a:t>limits </a:t>
            </a:r>
            <a:r>
              <a:rPr lang="ko-KR" altLang="en-US" dirty="0"/>
              <a:t>튜닝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827585" y="1493865"/>
            <a:ext cx="74893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산돌고딕 M" pitchFamily="18" charset="-127"/>
                <a:ea typeface="산돌고딕 M" pitchFamily="18" charset="-127"/>
              </a:rPr>
              <a:t>Linux OS</a:t>
            </a:r>
            <a:r>
              <a:rPr lang="ko-KR" altLang="en-US" dirty="0">
                <a:latin typeface="산돌고딕 M" pitchFamily="18" charset="-127"/>
                <a:ea typeface="산돌고딕 M" pitchFamily="18" charset="-127"/>
              </a:rPr>
              <a:t>인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</a:rPr>
              <a:t>경우</a:t>
            </a:r>
            <a:endParaRPr lang="en-US" altLang="ko-KR" dirty="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dirty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dirty="0" smtClean="0">
              <a:latin typeface="산돌고딕 M" pitchFamily="18" charset="-127"/>
              <a:ea typeface="산돌고딕 M" pitchFamily="18" charset="-127"/>
            </a:endParaRPr>
          </a:p>
          <a:p>
            <a:pPr lvl="1">
              <a:defRPr/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etc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/security/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limits.conf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defRPr/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		soft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	65536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           	hard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	65536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           	soft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nproc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 	20680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           	hard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nproc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 	20680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           	soft    	stack   	unlimited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           	hard    	stack   	unlimited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        	-   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	65536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        	-   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memlock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	10240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@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realtime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  	-   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rtprio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	99</a:t>
            </a: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83568" y="2204864"/>
            <a:ext cx="7776864" cy="3096344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63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kernel parameter </a:t>
            </a:r>
            <a:r>
              <a:rPr lang="ko-KR" altLang="en-US" dirty="0" smtClean="0"/>
              <a:t>튜닝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827585" y="1493865"/>
            <a:ext cx="748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산돌고딕 M" pitchFamily="18" charset="-127"/>
                <a:ea typeface="산돌고딕 M" pitchFamily="18" charset="-127"/>
              </a:rPr>
              <a:t>Linux OS</a:t>
            </a:r>
            <a:r>
              <a:rPr lang="ko-KR" altLang="en-US" dirty="0">
                <a:latin typeface="산돌고딕 M" pitchFamily="18" charset="-127"/>
                <a:ea typeface="산돌고딕 M" pitchFamily="18" charset="-127"/>
              </a:rPr>
              <a:t>인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</a:rPr>
              <a:t>경우</a:t>
            </a:r>
            <a:endParaRPr lang="en-US" altLang="ko-KR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048999"/>
              </p:ext>
            </p:extLst>
          </p:nvPr>
        </p:nvGraphicFramePr>
        <p:xfrm>
          <a:off x="827089" y="1897036"/>
          <a:ext cx="7848598" cy="4404360"/>
        </p:xfrm>
        <a:graphic>
          <a:graphicData uri="http://schemas.openxmlformats.org/drawingml/2006/table">
            <a:tbl>
              <a:tblPr/>
              <a:tblGrid>
                <a:gridCol w="2088727"/>
                <a:gridCol w="1008112"/>
                <a:gridCol w="1008112"/>
                <a:gridCol w="3743647"/>
              </a:tblGrid>
              <a:tr h="258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파라미터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기본값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변경값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내용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net.ipv4.neigh.default.unres_qlen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Increase TCP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net.ipv4.tcp_keepalive_time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7200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30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Drop keep-alive time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net.ipv4.tcp_fin_timeout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60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Drop it so lack of FIN times out quicker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net.core.netdev_max_backlog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1000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2500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Increase number of incoming connections backlog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net.ipv4.tcp_retries1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2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How many times to retry killing an alive TCP connection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net.ipv4.tcp_retries2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15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How many times to retry killing an alive TCP connection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net.ipv4.ip_local_port_range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32768 61000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1024 65000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Increase Local port range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net.core.rmem_max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131071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16777216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Max TCP  Receive Buffer 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net.core.rmem_default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109568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16777216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Default TCP  Receive Buffer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net.core.wmem_max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131071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16777216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Max TCP  Send Buffer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net.core.wmem_default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109568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16777216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Default TCP  Send Buffer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net.ipv4.tcp_window_scaling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Enable really big(&gt;65kb) TCP window scaling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net.ipv4.tcp_timestamps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Turn off timestamp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net.ipv4.tcp_sack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Turn off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tcp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sack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net.ipv4.tcp_orphan_retries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7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유저 파일 핸들에 할당되지 않은 연결에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몇번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재시도 할지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vm.swappiness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Swap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사용량 결정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8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02. Trouble Shooting </a:t>
            </a:r>
            <a:r>
              <a:rPr lang="ko-KR" altLang="en-US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개요</a:t>
            </a:r>
            <a:endParaRPr lang="en-US" altLang="ko-KR" sz="3600" b="1" kern="0" dirty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문제해결 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과정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시스템 모니터링 도구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JVM 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모니터링 도구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Error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와 </a:t>
            </a: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Exception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에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대하여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29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Trouble Shooting </a:t>
            </a:r>
            <a:r>
              <a:rPr lang="ko-KR" altLang="en-US" dirty="0"/>
              <a:t>개요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 해결 과정</a:t>
            </a:r>
            <a:endParaRPr lang="en-US" altLang="ko-KR" dirty="0"/>
          </a:p>
        </p:txBody>
      </p:sp>
      <p:grpSp>
        <p:nvGrpSpPr>
          <p:cNvPr id="2" name="그룹 1"/>
          <p:cNvGrpSpPr/>
          <p:nvPr/>
        </p:nvGrpSpPr>
        <p:grpSpPr>
          <a:xfrm>
            <a:off x="468313" y="1948181"/>
            <a:ext cx="8116298" cy="3929091"/>
            <a:chOff x="0" y="1428736"/>
            <a:chExt cx="8143900" cy="4429156"/>
          </a:xfrm>
        </p:grpSpPr>
        <p:pic>
          <p:nvPicPr>
            <p:cNvPr id="5" name="Picture 2" descr="http://www.compsults.com/img/ComputerCrash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28736"/>
              <a:ext cx="2072464" cy="1643074"/>
            </a:xfrm>
            <a:prstGeom prst="rect">
              <a:avLst/>
            </a:prstGeom>
            <a:noFill/>
          </p:spPr>
        </p:pic>
        <p:sp>
          <p:nvSpPr>
            <p:cNvPr id="6" name="모서리가 둥근 직사각형 5"/>
            <p:cNvSpPr/>
            <p:nvPr/>
          </p:nvSpPr>
          <p:spPr>
            <a:xfrm>
              <a:off x="1142976" y="2428868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오류발생</a:t>
              </a:r>
              <a:endParaRPr lang="ko-KR" altLang="en-US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3786182" y="1714488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조치</a:t>
              </a:r>
              <a:endParaRPr lang="en-US" altLang="ko-KR" dirty="0" smtClean="0">
                <a:latin typeface="산돌고딕 M" pitchFamily="18" charset="-127"/>
                <a:ea typeface="산돌고딕 M" pitchFamily="18" charset="-127"/>
              </a:endParaRPr>
            </a:p>
            <a:p>
              <a:pPr algn="ctr"/>
              <a:r>
                <a:rPr lang="en-US" altLang="ko-KR" sz="1400" dirty="0" smtClean="0">
                  <a:latin typeface="산돌고딕 M" pitchFamily="18" charset="-127"/>
                  <a:ea typeface="산돌고딕 M" pitchFamily="18" charset="-127"/>
                </a:rPr>
                <a:t>(</a:t>
              </a:r>
              <a:r>
                <a:rPr lang="ko-KR" altLang="en-US" sz="1400" dirty="0" smtClean="0">
                  <a:latin typeface="산돌고딕 M" pitchFamily="18" charset="-127"/>
                  <a:ea typeface="산돌고딕 M" pitchFamily="18" charset="-127"/>
                </a:rPr>
                <a:t>상황 수집</a:t>
              </a:r>
              <a:r>
                <a:rPr lang="en-US" altLang="ko-KR" sz="1400" dirty="0" smtClean="0">
                  <a:latin typeface="산돌고딕 M" pitchFamily="18" charset="-127"/>
                  <a:ea typeface="산돌고딕 M" pitchFamily="18" charset="-127"/>
                </a:rPr>
                <a:t>, </a:t>
              </a:r>
              <a:r>
                <a:rPr lang="ko-KR" altLang="en-US" sz="1400" dirty="0" smtClean="0">
                  <a:latin typeface="산돌고딕 M" pitchFamily="18" charset="-127"/>
                  <a:ea typeface="산돌고딕 M" pitchFamily="18" charset="-127"/>
                </a:rPr>
                <a:t>로그설정</a:t>
              </a:r>
              <a:r>
                <a:rPr lang="en-US" altLang="ko-KR" sz="1400" dirty="0" smtClean="0">
                  <a:latin typeface="산돌고딕 M" pitchFamily="18" charset="-127"/>
                  <a:ea typeface="산돌고딕 M" pitchFamily="18" charset="-127"/>
                </a:rPr>
                <a:t>)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6357950" y="2357430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진단 </a:t>
              </a:r>
              <a:r>
                <a:rPr lang="en-US" altLang="ko-KR" dirty="0" smtClean="0">
                  <a:latin typeface="산돌고딕 M" pitchFamily="18" charset="-127"/>
                  <a:ea typeface="산돌고딕 M" pitchFamily="18" charset="-127"/>
                </a:rPr>
                <a:t>&amp; </a:t>
              </a:r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모니터링</a:t>
              </a:r>
              <a:endParaRPr lang="ko-KR" altLang="en-US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6357950" y="4214818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자료수집 </a:t>
              </a:r>
              <a:r>
                <a:rPr lang="en-US" altLang="ko-KR" dirty="0" smtClean="0">
                  <a:latin typeface="산돌고딕 M" pitchFamily="18" charset="-127"/>
                  <a:ea typeface="산돌고딕 M" pitchFamily="18" charset="-127"/>
                </a:rPr>
                <a:t/>
              </a:r>
              <a:br>
                <a:rPr lang="en-US" altLang="ko-KR" dirty="0" smtClean="0">
                  <a:latin typeface="산돌고딕 M" pitchFamily="18" charset="-127"/>
                  <a:ea typeface="산돌고딕 M" pitchFamily="18" charset="-127"/>
                </a:rPr>
              </a:br>
              <a:r>
                <a:rPr lang="en-US" altLang="ko-KR" dirty="0" smtClean="0">
                  <a:latin typeface="산돌고딕 M" pitchFamily="18" charset="-127"/>
                  <a:ea typeface="산돌고딕 M" pitchFamily="18" charset="-127"/>
                </a:rPr>
                <a:t>&amp; </a:t>
              </a:r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재현</a:t>
              </a:r>
              <a:endParaRPr lang="ko-KR" altLang="en-US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3857620" y="4857760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latin typeface="산돌고딕 M" pitchFamily="18" charset="-127"/>
                  <a:ea typeface="산돌고딕 M" pitchFamily="18" charset="-127"/>
                </a:rPr>
                <a:t>원인분석</a:t>
              </a:r>
              <a:endParaRPr lang="ko-KR" altLang="en-US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214414" y="4143380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원인제거</a:t>
              </a:r>
              <a:endParaRPr lang="en-US" altLang="ko-KR" dirty="0" smtClean="0">
                <a:latin typeface="산돌고딕 M" pitchFamily="18" charset="-127"/>
                <a:ea typeface="산돌고딕 M" pitchFamily="18" charset="-127"/>
              </a:endParaRPr>
            </a:p>
            <a:p>
              <a:pPr algn="ctr"/>
              <a:r>
                <a:rPr lang="en-US" altLang="ko-KR" dirty="0" smtClean="0">
                  <a:latin typeface="산돌고딕 M" pitchFamily="18" charset="-127"/>
                  <a:ea typeface="산돌고딕 M" pitchFamily="18" charset="-127"/>
                </a:rPr>
                <a:t>(Work Around)</a:t>
              </a:r>
              <a:endParaRPr lang="ko-KR" altLang="en-US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3" name="AutoShape 467"/>
            <p:cNvSpPr>
              <a:spLocks noChangeArrowheads="1"/>
            </p:cNvSpPr>
            <p:nvPr/>
          </p:nvSpPr>
          <p:spPr bwMode="auto">
            <a:xfrm rot="20241372">
              <a:off x="2841508" y="2084024"/>
              <a:ext cx="900112" cy="468312"/>
            </a:xfrm>
            <a:prstGeom prst="rightArrow">
              <a:avLst>
                <a:gd name="adj1" fmla="val 50000"/>
                <a:gd name="adj2" fmla="val 48051"/>
              </a:avLst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4" name="AutoShape 467"/>
            <p:cNvSpPr>
              <a:spLocks noChangeArrowheads="1"/>
            </p:cNvSpPr>
            <p:nvPr/>
          </p:nvSpPr>
          <p:spPr bwMode="auto">
            <a:xfrm rot="1246270">
              <a:off x="5483046" y="2073189"/>
              <a:ext cx="900112" cy="468312"/>
            </a:xfrm>
            <a:prstGeom prst="rightArrow">
              <a:avLst>
                <a:gd name="adj1" fmla="val 50000"/>
                <a:gd name="adj2" fmla="val 48051"/>
              </a:avLst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5" name="AutoShape 467"/>
            <p:cNvSpPr>
              <a:spLocks noChangeArrowheads="1"/>
            </p:cNvSpPr>
            <p:nvPr/>
          </p:nvSpPr>
          <p:spPr bwMode="auto">
            <a:xfrm rot="5400000">
              <a:off x="6784992" y="3502024"/>
              <a:ext cx="900112" cy="468312"/>
            </a:xfrm>
            <a:prstGeom prst="rightArrow">
              <a:avLst>
                <a:gd name="adj1" fmla="val 50000"/>
                <a:gd name="adj2" fmla="val 48051"/>
              </a:avLst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6" name="AutoShape 467"/>
            <p:cNvSpPr>
              <a:spLocks noChangeArrowheads="1"/>
            </p:cNvSpPr>
            <p:nvPr/>
          </p:nvSpPr>
          <p:spPr bwMode="auto">
            <a:xfrm rot="8815605">
              <a:off x="5608806" y="4889992"/>
              <a:ext cx="900112" cy="468312"/>
            </a:xfrm>
            <a:prstGeom prst="rightArrow">
              <a:avLst>
                <a:gd name="adj1" fmla="val 50000"/>
                <a:gd name="adj2" fmla="val 48051"/>
              </a:avLst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7" name="AutoShape 467"/>
            <p:cNvSpPr>
              <a:spLocks noChangeArrowheads="1"/>
            </p:cNvSpPr>
            <p:nvPr/>
          </p:nvSpPr>
          <p:spPr bwMode="auto">
            <a:xfrm rot="12240024">
              <a:off x="2985257" y="5092011"/>
              <a:ext cx="900112" cy="468312"/>
            </a:xfrm>
            <a:prstGeom prst="rightArrow">
              <a:avLst>
                <a:gd name="adj1" fmla="val 50000"/>
                <a:gd name="adj2" fmla="val 48051"/>
              </a:avLst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2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01. </a:t>
            </a:r>
            <a:r>
              <a:rPr lang="en-US" altLang="ko-KR" sz="3600" b="1" kern="0" dirty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JBoss</a:t>
            </a: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+ Apache </a:t>
            </a:r>
            <a:r>
              <a:rPr lang="ko-KR" altLang="en-US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연동</a:t>
            </a:r>
            <a:endParaRPr lang="en-US" altLang="ko-KR" sz="3600" b="1" kern="0" dirty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Trouble Shooting </a:t>
            </a:r>
            <a:r>
              <a:rPr lang="ko-KR" altLang="en-US" dirty="0"/>
              <a:t>개요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수집 자료는</a:t>
            </a:r>
            <a:r>
              <a:rPr lang="en-US" altLang="ko-KR" dirty="0"/>
              <a:t>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45876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/>
              <a:t>기본 수집 자료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로그</a:t>
            </a:r>
            <a:r>
              <a:rPr lang="en-US" altLang="ko-KR" dirty="0"/>
              <a:t>!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Thread dump!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기본 환경 설정 정보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관련된 상황은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언제 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어떤 서버</a:t>
            </a:r>
            <a:r>
              <a:rPr lang="en-US" altLang="ko-KR" dirty="0"/>
              <a:t>, </a:t>
            </a:r>
            <a:r>
              <a:rPr lang="ko-KR" altLang="en-US" dirty="0"/>
              <a:t>어느 </a:t>
            </a:r>
            <a:r>
              <a:rPr lang="ko-KR" altLang="en-US" dirty="0" err="1"/>
              <a:t>인스턴스에서</a:t>
            </a:r>
            <a:r>
              <a:rPr lang="ko-KR" altLang="en-US" dirty="0"/>
              <a:t> 정확한 </a:t>
            </a:r>
            <a:r>
              <a:rPr lang="en-US" altLang="ko-KR" dirty="0"/>
              <a:t>OS, JVM, WAS </a:t>
            </a:r>
            <a:r>
              <a:rPr lang="ko-KR" altLang="en-US" dirty="0"/>
              <a:t>버전은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발생 주기는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재현은 되는지</a:t>
            </a:r>
            <a:r>
              <a:rPr lang="en-US" altLang="ko-KR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어떤 영향을 미치는지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Business </a:t>
            </a:r>
            <a:r>
              <a:rPr lang="ko-KR" altLang="en-US" dirty="0"/>
              <a:t>부서의 영향은</a:t>
            </a:r>
            <a:r>
              <a:rPr lang="en-US" altLang="ko-KR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관련된 </a:t>
            </a:r>
            <a:r>
              <a:rPr lang="ko-KR" altLang="en-US" dirty="0" err="1"/>
              <a:t>네트웍</a:t>
            </a:r>
            <a:r>
              <a:rPr lang="en-US" altLang="ko-KR" dirty="0"/>
              <a:t>, H/W </a:t>
            </a:r>
            <a:r>
              <a:rPr lang="ko-KR" altLang="en-US" dirty="0"/>
              <a:t>및 </a:t>
            </a:r>
            <a:r>
              <a:rPr lang="en-US" altLang="ko-KR" dirty="0"/>
              <a:t>S/W</a:t>
            </a:r>
            <a:r>
              <a:rPr lang="ko-KR" altLang="en-US" dirty="0"/>
              <a:t>는 어떤 것인지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대상 시스템에 로그나 상황은 어떤지 체크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737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Trouble Shooting </a:t>
            </a:r>
            <a:r>
              <a:rPr lang="ko-KR" altLang="en-US" dirty="0"/>
              <a:t>개요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시스템 모니터링 도구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시스템 </a:t>
            </a:r>
            <a:r>
              <a:rPr lang="ko-KR" altLang="en-US" dirty="0"/>
              <a:t>모니터링 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vmstat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iostat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netstat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top (HP-UX: glance, AIX: </a:t>
            </a:r>
            <a:r>
              <a:rPr lang="en-US" altLang="ko-KR" dirty="0" err="1"/>
              <a:t>topas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gdb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sar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network packet sniffer(</a:t>
            </a:r>
            <a:r>
              <a:rPr lang="en-US" altLang="ko-KR" dirty="0" err="1"/>
              <a:t>tcpdump</a:t>
            </a:r>
            <a:r>
              <a:rPr lang="en-US" altLang="ko-KR" dirty="0"/>
              <a:t>, </a:t>
            </a:r>
            <a:r>
              <a:rPr lang="en-US" altLang="ko-KR" dirty="0" err="1"/>
              <a:t>Wireshark</a:t>
            </a:r>
            <a:r>
              <a:rPr lang="en-US" altLang="ko-KR" dirty="0"/>
              <a:t> Network Analyzer</a:t>
            </a:r>
            <a:r>
              <a:rPr lang="en-US" altLang="ko-KR" dirty="0" smtClean="0"/>
              <a:t>)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JVM </a:t>
            </a:r>
            <a:r>
              <a:rPr lang="ko-KR" altLang="en-US" dirty="0"/>
              <a:t>모니터링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log </a:t>
            </a:r>
            <a:r>
              <a:rPr lang="ko-KR" altLang="en-US" dirty="0"/>
              <a:t>파일</a:t>
            </a:r>
            <a:r>
              <a:rPr lang="en-US" altLang="ko-KR" dirty="0"/>
              <a:t>, </a:t>
            </a:r>
            <a:r>
              <a:rPr lang="en-US" altLang="ko-KR" dirty="0" err="1"/>
              <a:t>gc</a:t>
            </a:r>
            <a:r>
              <a:rPr lang="en-US" altLang="ko-KR" dirty="0"/>
              <a:t> log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Thread dump (kill -3 &lt;PID&gt;)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Heap dump (JVM </a:t>
            </a:r>
            <a:r>
              <a:rPr lang="ko-KR" altLang="en-US" dirty="0"/>
              <a:t>옵션 설정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endParaRPr lang="ko-KR" alt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35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lang="en-US" altLang="ko-KR" dirty="0"/>
              <a:t>Trouble Shooting </a:t>
            </a:r>
            <a:r>
              <a:rPr lang="ko-KR" altLang="en-US" dirty="0"/>
              <a:t>개요</a:t>
            </a:r>
            <a:endParaRPr kumimoji="1"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827584" y="1374708"/>
            <a:ext cx="8208144" cy="49398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java.lang.Throwable</a:t>
            </a:r>
            <a:r>
              <a:rPr lang="ko-KR" altLang="en-US" dirty="0" smtClean="0"/>
              <a:t>을 상속한 </a:t>
            </a:r>
            <a:r>
              <a:rPr lang="en-US" altLang="ko-KR" dirty="0" smtClean="0"/>
              <a:t>Java Object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Exception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Error</a:t>
            </a:r>
            <a:r>
              <a:rPr lang="ko-KR" altLang="en-US" dirty="0" smtClean="0"/>
              <a:t>가 있다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Error</a:t>
            </a:r>
            <a:r>
              <a:rPr lang="ko-KR" altLang="en-US" dirty="0"/>
              <a:t>는 중대한 에러가 발생할 때 </a:t>
            </a:r>
            <a:r>
              <a:rPr lang="en-US" altLang="ko-KR" dirty="0"/>
              <a:t>JVM</a:t>
            </a:r>
            <a:r>
              <a:rPr lang="ko-KR" altLang="en-US" dirty="0"/>
              <a:t>에서 발생</a:t>
            </a:r>
            <a:endParaRPr lang="en-US" altLang="ko-KR" dirty="0"/>
          </a:p>
          <a:p>
            <a:pPr lvl="1"/>
            <a:r>
              <a:rPr lang="en-US" altLang="ko-KR" dirty="0" err="1"/>
              <a:t>NoClassDefFoundError</a:t>
            </a:r>
            <a:r>
              <a:rPr lang="en-US" altLang="ko-KR" dirty="0"/>
              <a:t>, </a:t>
            </a:r>
            <a:r>
              <a:rPr lang="en-US" altLang="ko-KR" dirty="0" err="1"/>
              <a:t>OutOfMemoryError</a:t>
            </a:r>
            <a:r>
              <a:rPr lang="en-US" altLang="ko-KR" dirty="0"/>
              <a:t>, </a:t>
            </a:r>
            <a:r>
              <a:rPr lang="en-US" altLang="ko-KR" dirty="0" err="1"/>
              <a:t>StackOverflowError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Exception</a:t>
            </a:r>
            <a:r>
              <a:rPr lang="ko-KR" altLang="en-US" dirty="0"/>
              <a:t>을 다시 </a:t>
            </a:r>
            <a:r>
              <a:rPr lang="en-US" altLang="ko-KR" dirty="0"/>
              <a:t>Throw </a:t>
            </a:r>
            <a:r>
              <a:rPr lang="ko-KR" altLang="en-US" dirty="0" err="1"/>
              <a:t>할때는</a:t>
            </a:r>
            <a:endParaRPr lang="en-US" altLang="ko-KR" dirty="0"/>
          </a:p>
          <a:p>
            <a:pPr lvl="1"/>
            <a:r>
              <a:rPr lang="en-US" altLang="ko-KR" dirty="0"/>
              <a:t>catch(Exception e){</a:t>
            </a:r>
            <a:br>
              <a:rPr lang="en-US" altLang="ko-KR" dirty="0"/>
            </a:br>
            <a:r>
              <a:rPr lang="en-US" altLang="ko-KR" dirty="0"/>
              <a:t>    throw e;</a:t>
            </a:r>
            <a:br>
              <a:rPr lang="en-US" altLang="ko-KR" dirty="0"/>
            </a:br>
            <a:r>
              <a:rPr lang="en-US" altLang="ko-KR" dirty="0"/>
              <a:t>}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Exception</a:t>
            </a:r>
            <a:r>
              <a:rPr lang="ko-KR" altLang="en-US" dirty="0"/>
              <a:t>을 </a:t>
            </a:r>
            <a:r>
              <a:rPr lang="en-US" altLang="ko-KR" dirty="0" err="1"/>
              <a:t>stdout</a:t>
            </a:r>
            <a:r>
              <a:rPr lang="ko-KR" altLang="en-US" dirty="0"/>
              <a:t>에 출력하려면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e.printStackTrace</a:t>
            </a:r>
            <a:r>
              <a:rPr lang="en-US" altLang="ko-KR" dirty="0"/>
              <a:t>()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Exception</a:t>
            </a:r>
            <a:r>
              <a:rPr lang="ko-KR" altLang="en-US" dirty="0"/>
              <a:t>을 </a:t>
            </a:r>
            <a:r>
              <a:rPr lang="ko-KR" altLang="en-US" dirty="0" err="1"/>
              <a:t>던질때</a:t>
            </a:r>
            <a:r>
              <a:rPr lang="ko-KR" altLang="en-US" dirty="0"/>
              <a:t> </a:t>
            </a:r>
            <a:r>
              <a:rPr lang="en-US" altLang="ko-KR" dirty="0"/>
              <a:t>stack </a:t>
            </a:r>
            <a:r>
              <a:rPr lang="ko-KR" altLang="en-US" dirty="0"/>
              <a:t>정보를 넣으려면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throw </a:t>
            </a:r>
            <a:r>
              <a:rPr lang="en-US" altLang="ko-KR" dirty="0" err="1" smtClean="0"/>
              <a:t>e.fillInStackTrace</a:t>
            </a:r>
            <a:r>
              <a:rPr lang="en-US" altLang="ko-KR" dirty="0" smtClean="0"/>
              <a:t>();</a:t>
            </a:r>
          </a:p>
          <a:p>
            <a:pPr>
              <a:lnSpc>
                <a:spcPct val="150000"/>
              </a:lnSpc>
            </a:pPr>
            <a:r>
              <a:rPr lang="en-US" altLang="ko-KR" dirty="0" err="1" smtClean="0"/>
              <a:t>Thread.currentThread</a:t>
            </a:r>
            <a:r>
              <a:rPr lang="en-US" altLang="ko-KR" dirty="0"/>
              <a:t>().</a:t>
            </a:r>
            <a:r>
              <a:rPr lang="en-US" altLang="ko-KR" dirty="0" err="1"/>
              <a:t>dumpStack</a:t>
            </a:r>
            <a:r>
              <a:rPr lang="en-US" altLang="ko-KR" dirty="0"/>
              <a:t>();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코드를 삽입하여 현재 코드가 어디서부터 호출되었는지 체크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복잡한 시스템에서 문제가 발생하는 부분부터 시작하는 호출관계를 파악할 수 있기 때문에 유용한 디버깅 </a:t>
            </a:r>
            <a:r>
              <a:rPr lang="ko-KR" altLang="en-US" dirty="0" smtClean="0"/>
              <a:t>방법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Exception</a:t>
            </a:r>
            <a:r>
              <a:rPr lang="ko-KR" altLang="en-US" dirty="0"/>
              <a:t>과 </a:t>
            </a:r>
            <a:r>
              <a:rPr lang="en-US" altLang="ko-KR" dirty="0"/>
              <a:t>Error</a:t>
            </a:r>
            <a:r>
              <a:rPr lang="ko-KR" altLang="en-US" dirty="0"/>
              <a:t>는 </a:t>
            </a:r>
            <a:r>
              <a:rPr lang="ko-KR" altLang="en-US" dirty="0" smtClean="0"/>
              <a:t>다르다</a:t>
            </a:r>
            <a:endParaRPr lang="en-US" altLang="ko-KR" dirty="0"/>
          </a:p>
        </p:txBody>
      </p:sp>
      <p:grpSp>
        <p:nvGrpSpPr>
          <p:cNvPr id="5" name="그룹 4"/>
          <p:cNvGrpSpPr/>
          <p:nvPr/>
        </p:nvGrpSpPr>
        <p:grpSpPr>
          <a:xfrm>
            <a:off x="5364088" y="2420888"/>
            <a:ext cx="3600400" cy="1307768"/>
            <a:chOff x="1000100" y="3500438"/>
            <a:chExt cx="6865571" cy="2714644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3643306" y="3500438"/>
              <a:ext cx="2000264" cy="4286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err="1" smtClean="0">
                  <a:latin typeface="산돌고딕 M" pitchFamily="18" charset="-127"/>
                  <a:ea typeface="산돌고딕 M" pitchFamily="18" charset="-127"/>
                </a:rPr>
                <a:t>Throwable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2357422" y="4214818"/>
              <a:ext cx="2000264" cy="4286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Exception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4929190" y="4214818"/>
              <a:ext cx="2000264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Error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3428992" y="5072074"/>
              <a:ext cx="2000264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err="1" smtClean="0">
                  <a:latin typeface="산돌고딕 M" pitchFamily="18" charset="-127"/>
                  <a:ea typeface="산돌고딕 M" pitchFamily="18" charset="-127"/>
                </a:rPr>
                <a:t>RuntimeException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3428992" y="5786454"/>
              <a:ext cx="2000264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Sub classes…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000100" y="5072074"/>
              <a:ext cx="2000264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Other Exception...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cxnSp>
          <p:nvCxnSpPr>
            <p:cNvPr id="13" name="직선 화살표 연결선 12"/>
            <p:cNvCxnSpPr>
              <a:stCxn id="6" idx="2"/>
              <a:endCxn id="7" idx="0"/>
            </p:cNvCxnSpPr>
            <p:nvPr/>
          </p:nvCxnSpPr>
          <p:spPr>
            <a:xfrm rot="5400000">
              <a:off x="3857620" y="3429000"/>
              <a:ext cx="285752" cy="1285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>
              <a:stCxn id="6" idx="2"/>
              <a:endCxn id="8" idx="0"/>
            </p:cNvCxnSpPr>
            <p:nvPr/>
          </p:nvCxnSpPr>
          <p:spPr>
            <a:xfrm rot="16200000" flipH="1">
              <a:off x="5143504" y="3429000"/>
              <a:ext cx="285752" cy="1285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stCxn id="7" idx="2"/>
              <a:endCxn id="9" idx="0"/>
            </p:cNvCxnSpPr>
            <p:nvPr/>
          </p:nvCxnSpPr>
          <p:spPr>
            <a:xfrm rot="16200000" flipH="1">
              <a:off x="3679025" y="4321975"/>
              <a:ext cx="428628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7" idx="2"/>
              <a:endCxn id="11" idx="0"/>
            </p:cNvCxnSpPr>
            <p:nvPr/>
          </p:nvCxnSpPr>
          <p:spPr>
            <a:xfrm rot="5400000">
              <a:off x="2464579" y="4179099"/>
              <a:ext cx="428628" cy="13573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9" idx="2"/>
              <a:endCxn id="10" idx="0"/>
            </p:cNvCxnSpPr>
            <p:nvPr/>
          </p:nvCxnSpPr>
          <p:spPr>
            <a:xfrm rot="5400000">
              <a:off x="4286248" y="564357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모서리가 둥근 직사각형 17"/>
            <p:cNvSpPr/>
            <p:nvPr/>
          </p:nvSpPr>
          <p:spPr>
            <a:xfrm>
              <a:off x="5865407" y="5021556"/>
              <a:ext cx="2000264" cy="47914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Unchecked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000100" y="5787249"/>
              <a:ext cx="2000264" cy="42783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Checked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36953"/>
              </p:ext>
            </p:extLst>
          </p:nvPr>
        </p:nvGraphicFramePr>
        <p:xfrm>
          <a:off x="5364088" y="3933825"/>
          <a:ext cx="367164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437"/>
                <a:gridCol w="1261867"/>
                <a:gridCol w="1170336"/>
              </a:tblGrid>
              <a:tr h="1585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구분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Checked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Unchecked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</a:tr>
              <a:tr h="1585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처리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프로그램에서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JVM</a:t>
                      </a:r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에서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</a:tr>
              <a:tr h="158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try catch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반드시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사용가능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</a:tr>
              <a:tr h="1585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체크시간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컴파일시</a:t>
                      </a:r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,  JVM</a:t>
                      </a:r>
                      <a:r>
                        <a:rPr lang="ko-KR" altLang="en-US" sz="90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체크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Runtime</a:t>
                      </a:r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시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</a:tr>
              <a:tr h="1585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발생하는 경우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원할때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버그 발생시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8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Trouble Shooting </a:t>
            </a:r>
            <a:r>
              <a:rPr lang="ko-KR" altLang="en-US" dirty="0"/>
              <a:t>개요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문제해결을 위해서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/>
              <a:t>로그 등 관련 자료는 충분히 확보해야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로그는 첫 번째 문제부터 살펴봐야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섣부른 추측은 금물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전해들은 말을 </a:t>
            </a:r>
            <a:r>
              <a:rPr lang="en-US" altLang="ko-KR" dirty="0"/>
              <a:t>100% </a:t>
            </a:r>
            <a:r>
              <a:rPr lang="ko-KR" altLang="en-US" dirty="0"/>
              <a:t>믿지 말라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증거에 의존하여 분석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문서를 </a:t>
            </a:r>
            <a:r>
              <a:rPr lang="en-US" altLang="ko-KR" dirty="0"/>
              <a:t>100% </a:t>
            </a:r>
            <a:r>
              <a:rPr lang="ko-KR" altLang="en-US" dirty="0"/>
              <a:t>믿지 말라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문제분석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문제를 분리하는 방법</a:t>
            </a:r>
            <a:r>
              <a:rPr lang="en-US" altLang="ko-KR" dirty="0"/>
              <a:t>(Divide &amp; </a:t>
            </a:r>
            <a:r>
              <a:rPr lang="en-US" altLang="ko-KR" dirty="0" err="1"/>
              <a:t>Conquor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코드 샘플링을 통한 분리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테스트 </a:t>
            </a:r>
            <a:r>
              <a:rPr lang="en-US" altLang="ko-KR" dirty="0"/>
              <a:t>&amp; </a:t>
            </a:r>
            <a:r>
              <a:rPr lang="ko-KR" altLang="en-US" dirty="0" smtClean="0"/>
              <a:t>테스트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7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03. Server Hang &amp; Slowdown </a:t>
            </a:r>
            <a:r>
              <a:rPr lang="ko-KR" altLang="en-US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문제</a:t>
            </a:r>
            <a:endParaRPr lang="en-US" altLang="ko-KR" sz="3600" b="1" kern="0" dirty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Server Hang &amp; Slowdown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Process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와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Thread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Server Hang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원인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Thread Dump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란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높은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CPU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사용률 문제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높은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CPU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사용률 문제 분석 방법</a:t>
            </a:r>
          </a:p>
        </p:txBody>
      </p:sp>
    </p:spTree>
    <p:extLst>
      <p:ext uri="{BB962C8B-B14F-4D97-AF65-F5344CB8AC3E}">
        <p14:creationId xmlns:p14="http://schemas.microsoft.com/office/powerpoint/2010/main" val="26424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Server Hang 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4449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sym typeface="Wingdings" pitchFamily="2" charset="2"/>
              </a:rPr>
              <a:t>서버가 전혀 </a:t>
            </a:r>
            <a:r>
              <a:rPr lang="en-US" altLang="ko-KR" sz="1600" dirty="0">
                <a:sym typeface="Wingdings" pitchFamily="2" charset="2"/>
              </a:rPr>
              <a:t>Response</a:t>
            </a:r>
            <a:r>
              <a:rPr lang="ko-KR" altLang="en-US" sz="1600" dirty="0">
                <a:sym typeface="Wingdings" pitchFamily="2" charset="2"/>
              </a:rPr>
              <a:t>를 주지 못함 </a:t>
            </a:r>
            <a:r>
              <a:rPr lang="en-US" altLang="ko-KR" sz="1600" dirty="0">
                <a:sym typeface="Wingdings" pitchFamily="2" charset="2"/>
              </a:rPr>
              <a:t> </a:t>
            </a:r>
            <a:r>
              <a:rPr lang="ko-KR" altLang="en-US" sz="1600" dirty="0"/>
              <a:t>서버 </a:t>
            </a:r>
            <a:r>
              <a:rPr lang="en-US" altLang="ko-KR" sz="1600" dirty="0"/>
              <a:t>Hang</a:t>
            </a:r>
            <a:endParaRPr lang="en-US" altLang="ko-KR" sz="16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ym typeface="Wingdings" pitchFamily="2" charset="2"/>
              </a:rPr>
              <a:t>느리더라도 </a:t>
            </a:r>
            <a:r>
              <a:rPr lang="en-US" altLang="ko-KR" sz="1600" dirty="0">
                <a:sym typeface="Wingdings" pitchFamily="2" charset="2"/>
              </a:rPr>
              <a:t>Response</a:t>
            </a:r>
            <a:r>
              <a:rPr lang="ko-KR" altLang="en-US" sz="1600" dirty="0">
                <a:sym typeface="Wingdings" pitchFamily="2" charset="2"/>
              </a:rPr>
              <a:t>를 준다 </a:t>
            </a:r>
            <a:r>
              <a:rPr lang="en-US" altLang="ko-KR" sz="1600" dirty="0">
                <a:sym typeface="Wingdings" pitchFamily="2" charset="2"/>
              </a:rPr>
              <a:t> </a:t>
            </a:r>
            <a:r>
              <a:rPr lang="ko-KR" altLang="en-US" sz="1600" dirty="0">
                <a:sym typeface="Wingdings" pitchFamily="2" charset="2"/>
              </a:rPr>
              <a:t>서버 </a:t>
            </a:r>
            <a:r>
              <a:rPr lang="en-US" altLang="ko-KR" sz="1600" dirty="0" smtClean="0">
                <a:sym typeface="Wingdings" pitchFamily="2" charset="2"/>
              </a:rPr>
              <a:t>Slowdown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서버 </a:t>
            </a:r>
            <a:r>
              <a:rPr lang="en-US" altLang="ko-KR" sz="1600" dirty="0"/>
              <a:t>Hang</a:t>
            </a:r>
            <a:r>
              <a:rPr lang="ko-KR" altLang="en-US" sz="1600" dirty="0"/>
              <a:t>의 증상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Request</a:t>
            </a:r>
            <a:r>
              <a:rPr lang="ko-KR" altLang="en-US" dirty="0"/>
              <a:t>가 처리되지 않는다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새로운 </a:t>
            </a:r>
            <a:r>
              <a:rPr lang="en-US" altLang="ko-KR" dirty="0"/>
              <a:t>Request</a:t>
            </a:r>
            <a:r>
              <a:rPr lang="ko-KR" altLang="en-US" dirty="0"/>
              <a:t>를 받지 못하고 기존 </a:t>
            </a:r>
            <a:r>
              <a:rPr lang="en-US" altLang="ko-KR" dirty="0"/>
              <a:t>Request</a:t>
            </a:r>
            <a:r>
              <a:rPr lang="ko-KR" altLang="en-US" dirty="0"/>
              <a:t>가 </a:t>
            </a:r>
            <a:r>
              <a:rPr lang="en-US" altLang="ko-KR" dirty="0"/>
              <a:t>Timeout</a:t>
            </a:r>
            <a:r>
              <a:rPr lang="ko-KR" altLang="en-US" dirty="0"/>
              <a:t>되거나 응답이 없는 상황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서버가 아무 작업도 하지 않는 것 같다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서버의 증상</a:t>
            </a:r>
            <a:r>
              <a:rPr lang="en-US" altLang="ko-KR" dirty="0"/>
              <a:t>: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Hang</a:t>
            </a:r>
            <a:r>
              <a:rPr lang="ko-KR" altLang="en-US" sz="1400" dirty="0"/>
              <a:t>이 오래 지속되면 </a:t>
            </a:r>
            <a:r>
              <a:rPr lang="en-US" altLang="ko-KR" sz="1400" dirty="0"/>
              <a:t>JVM Crash</a:t>
            </a:r>
            <a:r>
              <a:rPr lang="ko-KR" altLang="en-US" sz="1400" dirty="0"/>
              <a:t>될 수도 있다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항상은</a:t>
            </a:r>
            <a:r>
              <a:rPr lang="ko-KR" altLang="en-US" sz="1400" dirty="0"/>
              <a:t> 아님</a:t>
            </a:r>
            <a:r>
              <a:rPr lang="en-US" altLang="ko-KR" sz="1400" dirty="0"/>
              <a:t>)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그냥 두면 </a:t>
            </a:r>
            <a:r>
              <a:rPr lang="en-US" altLang="ko-KR" sz="1400" dirty="0"/>
              <a:t>Hang</a:t>
            </a:r>
            <a:r>
              <a:rPr lang="ko-KR" altLang="en-US" sz="1400" dirty="0"/>
              <a:t>이 풀리는 경우도 </a:t>
            </a:r>
            <a:r>
              <a:rPr lang="ko-KR" altLang="en-US" sz="1400" dirty="0" smtClean="0"/>
              <a:t>있다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/>
              <a:t>리소스 경합이 발생하여 </a:t>
            </a:r>
            <a:r>
              <a:rPr lang="en-US" altLang="ko-KR" sz="1400" dirty="0"/>
              <a:t>Hang</a:t>
            </a:r>
            <a:r>
              <a:rPr lang="ko-KR" altLang="en-US" sz="1400" dirty="0"/>
              <a:t>이 발생한 경우에는 </a:t>
            </a:r>
            <a:r>
              <a:rPr lang="en-US" altLang="ko-KR" sz="1400" dirty="0"/>
              <a:t>Resource</a:t>
            </a:r>
            <a:r>
              <a:rPr lang="ko-KR" altLang="en-US" sz="1400" dirty="0"/>
              <a:t>가 풀리면 </a:t>
            </a:r>
            <a:r>
              <a:rPr lang="en-US" altLang="ko-KR" sz="1400" dirty="0" smtClean="0"/>
              <a:t>Hang</a:t>
            </a:r>
            <a:r>
              <a:rPr lang="ko-KR" altLang="en-US" sz="1400" dirty="0"/>
              <a:t>이 풀린다</a:t>
            </a:r>
            <a:r>
              <a:rPr lang="en-US" altLang="ko-KR" sz="1400" dirty="0"/>
              <a:t>) 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대부분 </a:t>
            </a:r>
            <a:r>
              <a:rPr lang="en-US" altLang="ko-KR" sz="1400" dirty="0"/>
              <a:t>Hang</a:t>
            </a:r>
            <a:r>
              <a:rPr lang="ko-KR" altLang="en-US" sz="1400" dirty="0"/>
              <a:t>이 발생된 후에는 관리자의 조치가 없으면 </a:t>
            </a:r>
            <a:r>
              <a:rPr lang="en-US" altLang="ko-KR" sz="1400" dirty="0"/>
              <a:t>Hang </a:t>
            </a:r>
            <a:r>
              <a:rPr lang="ko-KR" altLang="en-US" sz="1400" dirty="0"/>
              <a:t>상태로 무한이 남아있게 </a:t>
            </a:r>
            <a:r>
              <a:rPr lang="ko-KR" altLang="en-US" sz="1400" dirty="0" smtClean="0"/>
              <a:t>된다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389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Process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Thread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ko-KR" altLang="en-US" sz="1600" dirty="0" smtClean="0"/>
              <a:t>프로세스</a:t>
            </a:r>
            <a:r>
              <a:rPr lang="en-US" altLang="ko-KR" sz="1600" dirty="0"/>
              <a:t>:</a:t>
            </a:r>
          </a:p>
          <a:p>
            <a:pPr lvl="1"/>
            <a:r>
              <a:rPr lang="ko-KR" altLang="en-US" sz="1600" dirty="0"/>
              <a:t>운영체제에서 </a:t>
            </a:r>
            <a:r>
              <a:rPr lang="en-US" altLang="ko-KR" sz="1600" dirty="0"/>
              <a:t>process ID(PID)</a:t>
            </a:r>
            <a:r>
              <a:rPr lang="ko-KR" altLang="en-US" sz="1600" dirty="0"/>
              <a:t>로 인식됨</a:t>
            </a:r>
            <a:endParaRPr lang="en-US" altLang="ko-KR" sz="1600" dirty="0"/>
          </a:p>
          <a:p>
            <a:pPr lvl="1"/>
            <a:r>
              <a:rPr lang="ko-KR" altLang="en-US" sz="1600" dirty="0"/>
              <a:t>단일 </a:t>
            </a:r>
            <a:r>
              <a:rPr lang="ko-KR" altLang="en-US" sz="1600" dirty="0" err="1"/>
              <a:t>스레드나</a:t>
            </a:r>
            <a:r>
              <a:rPr lang="ko-KR" altLang="en-US" sz="1600" dirty="0"/>
              <a:t> 멀티 </a:t>
            </a:r>
            <a:r>
              <a:rPr lang="ko-KR" altLang="en-US" sz="1600" dirty="0" err="1"/>
              <a:t>스레드로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동작</a:t>
            </a:r>
            <a:endParaRPr lang="en-US" altLang="ko-KR" sz="1600" dirty="0" smtClean="0"/>
          </a:p>
          <a:p>
            <a:pPr marL="457200" lvl="1" indent="0">
              <a:buNone/>
            </a:pPr>
            <a:endParaRPr lang="en-US" altLang="ko-KR" sz="700" dirty="0"/>
          </a:p>
          <a:p>
            <a:r>
              <a:rPr lang="ko-KR" altLang="en-US" sz="1600" dirty="0" err="1"/>
              <a:t>스레드</a:t>
            </a:r>
            <a:r>
              <a:rPr lang="en-US" altLang="ko-KR" sz="1600" dirty="0"/>
              <a:t>:</a:t>
            </a:r>
          </a:p>
          <a:p>
            <a:pPr lvl="1"/>
            <a:r>
              <a:rPr lang="ko-KR" altLang="en-US" sz="1600" dirty="0"/>
              <a:t>프로세스의 </a:t>
            </a:r>
            <a:r>
              <a:rPr lang="en-US" altLang="ko-KR" sz="1600" dirty="0"/>
              <a:t>sub-task</a:t>
            </a:r>
          </a:p>
          <a:p>
            <a:pPr lvl="1"/>
            <a:r>
              <a:rPr lang="ko-KR" altLang="en-US" sz="1600" dirty="0"/>
              <a:t>다른 </a:t>
            </a:r>
            <a:r>
              <a:rPr lang="en-US" altLang="ko-KR" sz="1600" dirty="0"/>
              <a:t>Thread</a:t>
            </a:r>
            <a:r>
              <a:rPr lang="ko-KR" altLang="en-US" sz="1600" dirty="0"/>
              <a:t>와 독립적으로 </a:t>
            </a:r>
            <a:r>
              <a:rPr lang="en-US" altLang="ko-KR" sz="1600" dirty="0"/>
              <a:t>CPU</a:t>
            </a:r>
            <a:r>
              <a:rPr lang="ko-KR" altLang="en-US" sz="1600" dirty="0"/>
              <a:t>등의 리소스를 사용</a:t>
            </a:r>
            <a:endParaRPr lang="en-US" altLang="ko-KR" sz="1600" dirty="0"/>
          </a:p>
          <a:p>
            <a:pPr lvl="1"/>
            <a:r>
              <a:rPr lang="ko-KR" altLang="en-US" sz="1600" dirty="0"/>
              <a:t>어떤 </a:t>
            </a:r>
            <a:r>
              <a:rPr lang="en-US" altLang="ko-KR" sz="1600" dirty="0"/>
              <a:t>OS</a:t>
            </a:r>
            <a:r>
              <a:rPr lang="ko-KR" altLang="en-US" sz="1600" dirty="0"/>
              <a:t>에서는 </a:t>
            </a:r>
            <a:r>
              <a:rPr lang="en-US" altLang="ko-KR" sz="1600" dirty="0"/>
              <a:t>PID</a:t>
            </a:r>
            <a:r>
              <a:rPr lang="ko-KR" altLang="en-US" sz="1600" dirty="0"/>
              <a:t>에 </a:t>
            </a:r>
            <a:r>
              <a:rPr lang="ko-KR" altLang="en-US" sz="1600" dirty="0" err="1"/>
              <a:t>매핑되기도</a:t>
            </a:r>
            <a:r>
              <a:rPr lang="ko-KR" altLang="en-US" sz="1600" dirty="0"/>
              <a:t> 함</a:t>
            </a:r>
            <a:r>
              <a:rPr lang="en-US" altLang="ko-KR" sz="1600" dirty="0"/>
              <a:t>(</a:t>
            </a:r>
            <a:r>
              <a:rPr lang="ko-KR" altLang="en-US" sz="1600" dirty="0"/>
              <a:t>구 버전 </a:t>
            </a:r>
            <a:r>
              <a:rPr lang="en-US" altLang="ko-KR" sz="1600" dirty="0"/>
              <a:t>Linux</a:t>
            </a:r>
            <a:r>
              <a:rPr lang="ko-KR" altLang="en-US" sz="1600" dirty="0"/>
              <a:t>의 </a:t>
            </a:r>
            <a:r>
              <a:rPr lang="en-US" altLang="ko-KR" sz="1600" dirty="0"/>
              <a:t>green thread)</a:t>
            </a:r>
          </a:p>
          <a:p>
            <a:pPr lvl="1"/>
            <a:r>
              <a:rPr lang="ko-KR" altLang="en-US" sz="1600" dirty="0"/>
              <a:t>부모 프로세스의 </a:t>
            </a:r>
            <a:r>
              <a:rPr lang="en-US" altLang="ko-KR" sz="1600" dirty="0"/>
              <a:t>LWPID(Light Weight Process ID)</a:t>
            </a:r>
            <a:r>
              <a:rPr lang="ko-KR" altLang="en-US" sz="1600" dirty="0"/>
              <a:t>로 구분되기도 </a:t>
            </a:r>
            <a:r>
              <a:rPr lang="ko-KR" altLang="en-US" sz="1600" dirty="0" smtClean="0"/>
              <a:t>함</a:t>
            </a:r>
            <a:endParaRPr lang="en-US" altLang="ko-KR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138"/>
            <a:ext cx="3577247" cy="18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52" y="4055203"/>
            <a:ext cx="4143128" cy="182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ThreadPooling</a:t>
            </a:r>
            <a:endParaRPr lang="en-US" altLang="ko-KR" dirty="0"/>
          </a:p>
        </p:txBody>
      </p:sp>
      <p:grpSp>
        <p:nvGrpSpPr>
          <p:cNvPr id="4" name="그룹 3"/>
          <p:cNvGrpSpPr/>
          <p:nvPr/>
        </p:nvGrpSpPr>
        <p:grpSpPr>
          <a:xfrm>
            <a:off x="467544" y="1572982"/>
            <a:ext cx="8208144" cy="4714590"/>
            <a:chOff x="611560" y="1595560"/>
            <a:chExt cx="7910088" cy="4714590"/>
          </a:xfrm>
        </p:grpSpPr>
        <p:grpSp>
          <p:nvGrpSpPr>
            <p:cNvPr id="3" name="그룹 2"/>
            <p:cNvGrpSpPr/>
            <p:nvPr/>
          </p:nvGrpSpPr>
          <p:grpSpPr>
            <a:xfrm>
              <a:off x="611560" y="1916832"/>
              <a:ext cx="7910088" cy="4393318"/>
              <a:chOff x="611560" y="1916832"/>
              <a:chExt cx="7910088" cy="4393318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1560" y="1916832"/>
                <a:ext cx="7910088" cy="4393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3419872" y="6021288"/>
                <a:ext cx="2664296" cy="288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26191" y="1595560"/>
              <a:ext cx="2017617" cy="4285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268288" indent="-268288" fontAlgn="auto" latinLnBrk="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0" sz="1600" b="0" ker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defRPr>
              </a:lvl1pPr>
            </a:lstStyle>
            <a:p>
              <a:pPr marL="252000">
                <a:lnSpc>
                  <a:spcPct val="150000"/>
                </a:lnSpc>
                <a:spcBef>
                  <a:spcPts val="0"/>
                </a:spcBef>
                <a:buBlip>
                  <a:blip r:embed="rId4"/>
                </a:buBlip>
              </a:pPr>
              <a:r>
                <a:rPr lang="en-US" altLang="ko-KR" dirty="0" smtClean="0"/>
                <a:t>WLS</a:t>
              </a:r>
              <a:endParaRPr lang="en-US" altLang="ko-KR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92045" y="1601042"/>
              <a:ext cx="2017617" cy="4285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268288" indent="-268288" fontAlgn="auto" latinLnBrk="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buFontTx/>
                <a:buBlip>
                  <a:blip r:embed="rId4"/>
                </a:buBlip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0" sz="1600" b="0" ker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defRPr>
              </a:lvl1pPr>
            </a:lstStyle>
            <a:p>
              <a:pPr marL="252000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ko-KR" dirty="0" err="1"/>
                <a:t>JBoss</a:t>
              </a:r>
              <a:endParaRPr lang="en-US" altLang="ko-KR" dirty="0"/>
            </a:p>
          </p:txBody>
        </p:sp>
      </p:grpSp>
    </p:spTree>
    <p:extLst>
      <p:ext uri="{BB962C8B-B14F-4D97-AF65-F5344CB8AC3E}">
        <p14:creationId xmlns:p14="http://schemas.microsoft.com/office/powerpoint/2010/main" val="30665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>
                <a:latin typeface="Arial" charset="0"/>
              </a:rPr>
              <a:t>ServerHang</a:t>
            </a:r>
            <a:r>
              <a:rPr lang="ko-KR" altLang="en-US" dirty="0" smtClean="0">
                <a:latin typeface="Arial" charset="0"/>
              </a:rPr>
              <a:t>의 주요 원인</a:t>
            </a:r>
            <a:endParaRPr lang="en-US" altLang="ko-KR" dirty="0"/>
          </a:p>
        </p:txBody>
      </p:sp>
      <p:sp>
        <p:nvSpPr>
          <p:cNvPr id="3" name="직사각형 2"/>
          <p:cNvSpPr/>
          <p:nvPr/>
        </p:nvSpPr>
        <p:spPr>
          <a:xfrm>
            <a:off x="827087" y="1374635"/>
            <a:ext cx="7489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 latinLnBrk="0">
              <a:spcBef>
                <a:spcPct val="50000"/>
              </a:spcBef>
              <a:spcAft>
                <a:spcPct val="0"/>
              </a:spcAft>
            </a:pPr>
            <a:endParaRPr lang="en-US" altLang="ko-KR" sz="1200" b="1" dirty="0">
              <a:solidFill>
                <a:srgbClr val="000000"/>
              </a:solidFill>
              <a:latin typeface="Optima" pitchFamily="2" charset="2"/>
              <a:ea typeface="가는각진제목체" pitchFamily="18" charset="-127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36571" y="1373026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sz="1600" dirty="0"/>
              <a:t>리소스 부족 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스레드나</a:t>
            </a:r>
            <a:r>
              <a:rPr lang="ko-KR" altLang="en-US" dirty="0"/>
              <a:t> 메모리 부족</a:t>
            </a:r>
            <a:r>
              <a:rPr lang="en-US" altLang="ko-KR" dirty="0"/>
              <a:t>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en-US" altLang="ko-KR" dirty="0"/>
              <a:t>CPU</a:t>
            </a:r>
            <a:r>
              <a:rPr lang="ko-KR" altLang="en-US" dirty="0"/>
              <a:t> </a:t>
            </a:r>
            <a:r>
              <a:rPr lang="ko-KR" altLang="en-US" dirty="0" err="1"/>
              <a:t>과점유나</a:t>
            </a:r>
            <a:r>
              <a:rPr lang="ko-KR" altLang="en-US" dirty="0"/>
              <a:t> </a:t>
            </a: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에러발생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파일 핸들이 부족한 경우 </a:t>
            </a:r>
            <a:r>
              <a:rPr lang="en-US" altLang="ko-KR" dirty="0">
                <a:sym typeface="Wingdings" pitchFamily="2" charset="2"/>
              </a:rPr>
              <a:t> Too many Open Files </a:t>
            </a:r>
            <a:r>
              <a:rPr lang="ko-KR" altLang="en-US" dirty="0">
                <a:sym typeface="Wingdings" pitchFamily="2" charset="2"/>
              </a:rPr>
              <a:t>에러가 발생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리소스 경합이나 </a:t>
            </a:r>
            <a:r>
              <a:rPr lang="en-US" altLang="ko-KR" dirty="0" smtClean="0"/>
              <a:t>Dead Lock</a:t>
            </a:r>
            <a:r>
              <a:rPr lang="ko-KR" altLang="en-US" dirty="0"/>
              <a:t>이 발생하는 경우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JDBC Dead Lock</a:t>
            </a:r>
            <a:r>
              <a:rPr lang="ko-KR" altLang="en-US" sz="1400" dirty="0"/>
              <a:t>이 발생하는 경우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JNDI Lookup</a:t>
            </a:r>
            <a:r>
              <a:rPr lang="ko-KR" altLang="en-US" sz="1400" dirty="0"/>
              <a:t>에서 경합이 발생하는 경우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Application Dead </a:t>
            </a:r>
            <a:r>
              <a:rPr lang="en-US" altLang="ko-KR" sz="1400" dirty="0" smtClean="0"/>
              <a:t>Lock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JSP </a:t>
            </a:r>
            <a:r>
              <a:rPr lang="ko-KR" altLang="en-US" dirty="0"/>
              <a:t>컴파일 주기가 짧아서 발생하는 </a:t>
            </a:r>
            <a:r>
              <a:rPr lang="en-US" altLang="ko-KR" dirty="0" smtClean="0"/>
              <a:t>Hang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Hang </a:t>
            </a:r>
            <a:r>
              <a:rPr lang="ko-KR" altLang="en-US" sz="1600" dirty="0"/>
              <a:t>처럼 보이는 경우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리소스 경합의 경우 리소스가 가용해지면 조금씩 풀리는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Full GC </a:t>
            </a:r>
            <a:r>
              <a:rPr lang="ko-KR" altLang="en-US" dirty="0"/>
              <a:t>시간이 오래 걸리는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</a:t>
            </a:r>
            <a:r>
              <a:rPr lang="ko-KR" altLang="en-US" dirty="0"/>
              <a:t>에서 </a:t>
            </a:r>
            <a:r>
              <a:rPr lang="en-US" altLang="ko-KR" dirty="0"/>
              <a:t>Code Optimization</a:t>
            </a:r>
            <a:r>
              <a:rPr lang="ko-KR" altLang="en-US" dirty="0"/>
              <a:t>시 </a:t>
            </a:r>
            <a:r>
              <a:rPr lang="en-US" altLang="ko-KR" dirty="0"/>
              <a:t>Hang</a:t>
            </a:r>
            <a:r>
              <a:rPr lang="ko-KR" altLang="en-US" dirty="0"/>
              <a:t>이 걸리는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521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Apache Overview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Apache Tomcat Connector</a:t>
            </a:r>
            <a:endParaRPr lang="en-US" altLang="ko-KR" sz="8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Apache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설치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Apache Tomcat Connector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설치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Apache + </a:t>
            </a:r>
            <a:r>
              <a:rPr lang="en-US" altLang="ko-KR" sz="2000" b="0" dirty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연동 설정</a:t>
            </a:r>
          </a:p>
        </p:txBody>
      </p:sp>
    </p:spTree>
    <p:extLst>
      <p:ext uri="{BB962C8B-B14F-4D97-AF65-F5344CB8AC3E}">
        <p14:creationId xmlns:p14="http://schemas.microsoft.com/office/powerpoint/2010/main" val="41232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>
                <a:latin typeface="Arial" charset="0"/>
              </a:rPr>
              <a:t>Thread Dump </a:t>
            </a:r>
            <a:r>
              <a:rPr lang="ko-KR" altLang="en-US" dirty="0" smtClean="0">
                <a:latin typeface="Arial" charset="0"/>
              </a:rPr>
              <a:t>의 정의</a:t>
            </a:r>
            <a:endParaRPr lang="en-US" altLang="ko-KR" dirty="0"/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80998"/>
              </p:ext>
            </p:extLst>
          </p:nvPr>
        </p:nvGraphicFramePr>
        <p:xfrm>
          <a:off x="827088" y="3744670"/>
          <a:ext cx="7489402" cy="220980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1842037">
                <a:tc>
                  <a:txBody>
                    <a:bodyPr/>
                    <a:lstStyle/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ajp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-/192.168.0.172:8109-Poller"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=0x00007f582407b000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=0x2d3c in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Object.wait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() [0x00007f5861219000]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java.lang.Thread.State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TIMED_WAITING (on object monitor)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java.lang.Object.wait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(Native Method)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waiting on &lt;0x00000000fe31e848&gt;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org.apache.tomcat.util.net.JIoEndpoint$Poller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org.apache.tomcat.util.net.JIoEndpoint$Poller.run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(JIoEndpoint.java:732)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locked &lt;0x00000000fe31e848&gt;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org.apache.tomcat.util.net.JIoEndpoint$Poller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java.lang.Thread.run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(Thread.java:722)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endParaRPr lang="ko-KR" sz="13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827088" y="1374635"/>
            <a:ext cx="74980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Java Thread Dump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는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Java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Process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에서 수행되는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thread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들이 무엇을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하고 있는지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snapshot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을 텍스트 형태로 화면에 출력해 준다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endParaRPr lang="en-US" altLang="ko-KR" sz="1100" dirty="0">
              <a:latin typeface="산돌고딕 M" pitchFamily="18" charset="-127"/>
              <a:ea typeface="산돌고딕 M" pitchFamily="18" charset="-127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서버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Hang,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서버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Slowdown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등 서버에서 발생하는 문제를 해결하는 가장 유용한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도구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약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3~5</a:t>
            </a:r>
            <a:r>
              <a:rPr lang="ko-KR" altLang="en-US" sz="1400" dirty="0" err="1">
                <a:latin typeface="산돌고딕 M" pitchFamily="18" charset="-127"/>
                <a:ea typeface="산돌고딕 M" pitchFamily="18" charset="-127"/>
              </a:rPr>
              <a:t>초간격으로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3~5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회 연속해서 </a:t>
            </a:r>
            <a:r>
              <a:rPr lang="ko-KR" altLang="en-US" sz="1400" dirty="0" err="1">
                <a:latin typeface="산돌고딕 M" pitchFamily="18" charset="-127"/>
                <a:ea typeface="산돌고딕 M" pitchFamily="18" charset="-127"/>
              </a:rPr>
              <a:t>스레드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 덤프를 받아야 분석이 가능하다</a:t>
            </a:r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언제 받아야 하나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?</a:t>
            </a:r>
          </a:p>
          <a:p>
            <a:endParaRPr lang="en-AU" altLang="ko-KR" sz="400" dirty="0">
              <a:latin typeface="산돌고딕 M" pitchFamily="18" charset="-127"/>
              <a:ea typeface="산돌고딕 M" pitchFamily="18" charset="-127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서버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Hang, Slowdown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시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,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 서버가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Crash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되거나 </a:t>
            </a:r>
            <a:r>
              <a:rPr lang="en-US" altLang="ko-KR" sz="1400" dirty="0" err="1" smtClean="0">
                <a:latin typeface="산돌고딕 M" pitchFamily="18" charset="-127"/>
                <a:ea typeface="산돌고딕 M" pitchFamily="18" charset="-127"/>
              </a:rPr>
              <a:t>OutOfMemory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 발생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직후에 받는 것이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좋음</a:t>
            </a:r>
            <a:endParaRPr lang="en-AU" altLang="ko-KR" sz="1400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863600" y="4012148"/>
            <a:ext cx="7364933" cy="490446"/>
          </a:xfrm>
          <a:prstGeom prst="rect">
            <a:avLst/>
          </a:prstGeom>
          <a:noFill/>
          <a:ln w="190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" name="설명선 2 3"/>
          <p:cNvSpPr/>
          <p:nvPr/>
        </p:nvSpPr>
        <p:spPr>
          <a:xfrm>
            <a:off x="6951288" y="3280221"/>
            <a:ext cx="1365624" cy="354279"/>
          </a:xfrm>
          <a:prstGeom prst="borderCallout2">
            <a:avLst>
              <a:gd name="adj1" fmla="val 50105"/>
              <a:gd name="adj2" fmla="val -641"/>
              <a:gd name="adj3" fmla="val 50105"/>
              <a:gd name="adj4" fmla="val -37294"/>
              <a:gd name="adj5" fmla="val 206980"/>
              <a:gd name="adj6" fmla="val -70779"/>
            </a:avLst>
          </a:prstGeom>
          <a:noFill/>
          <a:ln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Thread </a:t>
            </a:r>
            <a:r>
              <a:rPr lang="ko-KR" altLang="en-US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정보</a:t>
            </a:r>
            <a:endParaRPr lang="ko-KR" altLang="en-US" sz="14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0" name="직사각형 39"/>
          <p:cNvSpPr/>
          <p:nvPr/>
        </p:nvSpPr>
        <p:spPr bwMode="auto">
          <a:xfrm>
            <a:off x="1116013" y="4680773"/>
            <a:ext cx="5761037" cy="1080195"/>
          </a:xfrm>
          <a:prstGeom prst="rect">
            <a:avLst/>
          </a:prstGeom>
          <a:noFill/>
          <a:ln w="190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1" name="설명선 2 40"/>
          <p:cNvSpPr/>
          <p:nvPr/>
        </p:nvSpPr>
        <p:spPr>
          <a:xfrm>
            <a:off x="6660232" y="6016057"/>
            <a:ext cx="1664945" cy="365271"/>
          </a:xfrm>
          <a:prstGeom prst="borderCallout2">
            <a:avLst>
              <a:gd name="adj1" fmla="val 50105"/>
              <a:gd name="adj2" fmla="val -641"/>
              <a:gd name="adj3" fmla="val 50105"/>
              <a:gd name="adj4" fmla="val -37294"/>
              <a:gd name="adj5" fmla="val -70528"/>
              <a:gd name="adj6" fmla="val -58147"/>
            </a:avLst>
          </a:prstGeom>
          <a:noFill/>
          <a:ln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Thread Stack </a:t>
            </a:r>
            <a:r>
              <a:rPr lang="ko-KR" altLang="en-US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정보</a:t>
            </a:r>
            <a:endParaRPr lang="ko-KR" altLang="en-US" sz="14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19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023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>
                <a:latin typeface="Arial" charset="0"/>
              </a:rPr>
              <a:t>Thread Dump </a:t>
            </a:r>
            <a:r>
              <a:rPr lang="ko-KR" altLang="en-US" dirty="0">
                <a:latin typeface="Arial" charset="0"/>
              </a:rPr>
              <a:t>추출 방법은</a:t>
            </a:r>
            <a:r>
              <a:rPr lang="en-US" altLang="ko-KR" dirty="0">
                <a:latin typeface="Arial" charset="0"/>
              </a:rPr>
              <a:t>?</a:t>
            </a:r>
            <a:endParaRPr lang="en-US" altLang="ko-KR" dirty="0"/>
          </a:p>
        </p:txBody>
      </p:sp>
      <p:sp>
        <p:nvSpPr>
          <p:cNvPr id="22" name="직사각형 21"/>
          <p:cNvSpPr/>
          <p:nvPr/>
        </p:nvSpPr>
        <p:spPr>
          <a:xfrm>
            <a:off x="832980" y="1380786"/>
            <a:ext cx="7483933" cy="386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Java Thread Dump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를 추출하기 위해서는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Java Process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에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SIGQUIT signal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을 보내면 추출된다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.</a:t>
            </a:r>
            <a:endParaRPr lang="en-US" altLang="ko-KR" sz="12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graphicFrame>
        <p:nvGraphicFramePr>
          <p:cNvPr id="23" name="Group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32615"/>
              </p:ext>
            </p:extLst>
          </p:nvPr>
        </p:nvGraphicFramePr>
        <p:xfrm>
          <a:off x="827088" y="1808528"/>
          <a:ext cx="7489825" cy="1548464"/>
        </p:xfrm>
        <a:graphic>
          <a:graphicData uri="http://schemas.openxmlformats.org/drawingml/2006/table">
            <a:tbl>
              <a:tblPr/>
              <a:tblGrid>
                <a:gridCol w="1193141"/>
                <a:gridCol w="6296684"/>
              </a:tblGrid>
              <a:tr h="259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타입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Thread Dump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추출 방법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Unix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계열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Foreground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일 경우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:  CTRL+\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Background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일 경우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:  kill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명령어로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SIGQUIT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보냄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; kill –SIGQUIT PID  |  kill –QUIT PID  |  kill –3 PID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MS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계열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Foreground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일 경우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:  CTRL+BREAK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Window Service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로 수행된 경우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: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SendSignal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pid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SendSignal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은 별도 유틸리티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: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  <a:hlinkClick r:id="rId3"/>
                        </a:rPr>
                        <a:t>http://www.latenighthacking.com/projects/2003/sendSignal/SendSignal.exe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827088" y="3645024"/>
            <a:ext cx="7489825" cy="2736304"/>
            <a:chOff x="205230" y="3611564"/>
            <a:chExt cx="8711758" cy="2860681"/>
          </a:xfrm>
        </p:grpSpPr>
        <p:sp>
          <p:nvSpPr>
            <p:cNvPr id="24" name="모서리가 둥근 직사각형 26"/>
            <p:cNvSpPr>
              <a:spLocks noChangeArrowheads="1"/>
            </p:cNvSpPr>
            <p:nvPr/>
          </p:nvSpPr>
          <p:spPr bwMode="auto">
            <a:xfrm>
              <a:off x="3513139" y="3611564"/>
              <a:ext cx="2555876" cy="2860680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19063" indent="-119063" algn="ctr"/>
              <a:r>
                <a:rPr lang="en-US" altLang="ko-KR" sz="1400" dirty="0" smtClean="0">
                  <a:latin typeface="산돌고딕 M" pitchFamily="18" charset="-127"/>
                  <a:ea typeface="산돌고딕 M" pitchFamily="18" charset="-127"/>
                </a:rPr>
                <a:t>Java </a:t>
              </a:r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Process  - PID 12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30" y="3612030"/>
              <a:ext cx="2766047" cy="2826398"/>
            </a:xfrm>
            <a:prstGeom prst="rect">
              <a:avLst/>
            </a:prstGeom>
            <a:noFill/>
            <a:ln w="9525" algn="ctr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4086225"/>
              <a:ext cx="2154238" cy="31591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VM Thread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7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4438650"/>
              <a:ext cx="2154238" cy="31591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Signal Dispatcher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8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4778375"/>
              <a:ext cx="2154238" cy="31591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Finalizer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9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5119688"/>
              <a:ext cx="2154238" cy="31591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Low Memory Detector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0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5461000"/>
              <a:ext cx="2154238" cy="18245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 b="1" dirty="0">
                  <a:latin typeface="산돌고딕 M" pitchFamily="18" charset="-127"/>
                  <a:ea typeface="산돌고딕 M" pitchFamily="18" charset="-127"/>
                </a:rPr>
                <a:t>…</a:t>
              </a:r>
              <a:endParaRPr lang="ko-KR" altLang="en-US" sz="1400" b="1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1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5674415"/>
              <a:ext cx="2154238" cy="31591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GC Thread  #n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2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6015729"/>
              <a:ext cx="2154238" cy="31591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User Thread  #n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3" name="모서리가 둥근 직사각형 26"/>
            <p:cNvSpPr>
              <a:spLocks noChangeArrowheads="1"/>
            </p:cNvSpPr>
            <p:nvPr/>
          </p:nvSpPr>
          <p:spPr bwMode="auto">
            <a:xfrm>
              <a:off x="6361112" y="3611564"/>
              <a:ext cx="2555876" cy="2860681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19063" indent="-119063" algn="ctr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Terminal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4" name="모서리가 둥근 직사각형 10"/>
            <p:cNvSpPr>
              <a:spLocks noChangeArrowheads="1"/>
            </p:cNvSpPr>
            <p:nvPr/>
          </p:nvSpPr>
          <p:spPr bwMode="auto">
            <a:xfrm>
              <a:off x="6481763" y="4086225"/>
              <a:ext cx="2336800" cy="2236027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kill  –SIGQUIT  12</a:t>
              </a:r>
            </a:p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	or</a:t>
              </a:r>
            </a:p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kill  –QUIT  12</a:t>
              </a:r>
            </a:p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	or</a:t>
              </a:r>
            </a:p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kill  -3  12</a:t>
              </a:r>
            </a:p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	or</a:t>
              </a:r>
            </a:p>
            <a:p>
              <a:pPr marL="119063" indent="152400"/>
              <a:r>
                <a:rPr lang="en-US" altLang="ko-KR" sz="1400" dirty="0" err="1">
                  <a:latin typeface="산돌고딕 M" pitchFamily="18" charset="-127"/>
                  <a:ea typeface="산돌고딕 M" pitchFamily="18" charset="-127"/>
                </a:rPr>
                <a:t>jstack</a:t>
              </a:r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  12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cxnSp>
          <p:nvCxnSpPr>
            <p:cNvPr id="35" name="꺾인 연결선 34"/>
            <p:cNvCxnSpPr>
              <a:cxnSpLocks noChangeShapeType="1"/>
              <a:stCxn id="34" idx="1"/>
              <a:endCxn id="27" idx="3"/>
            </p:cNvCxnSpPr>
            <p:nvPr/>
          </p:nvCxnSpPr>
          <p:spPr bwMode="auto">
            <a:xfrm rot="10800000">
              <a:off x="5862639" y="4596607"/>
              <a:ext cx="619125" cy="607633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꺾인 연결선 35"/>
            <p:cNvCxnSpPr>
              <a:cxnSpLocks noChangeShapeType="1"/>
            </p:cNvCxnSpPr>
            <p:nvPr/>
          </p:nvCxnSpPr>
          <p:spPr bwMode="auto">
            <a:xfrm rot="10800000">
              <a:off x="2971278" y="5203643"/>
              <a:ext cx="541861" cy="59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모서리가 둥근 직사각형 10"/>
            <p:cNvSpPr>
              <a:spLocks noChangeArrowheads="1"/>
            </p:cNvSpPr>
            <p:nvPr/>
          </p:nvSpPr>
          <p:spPr bwMode="auto">
            <a:xfrm>
              <a:off x="3695700" y="4451350"/>
              <a:ext cx="2154238" cy="31591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 b="1">
                  <a:solidFill>
                    <a:srgbClr val="FF0000"/>
                  </a:solidFill>
                  <a:latin typeface="산돌고딕 M" pitchFamily="18" charset="-127"/>
                  <a:ea typeface="산돌고딕 M" pitchFamily="18" charset="-127"/>
                </a:rPr>
                <a:t>Signal Dispatcher</a:t>
              </a:r>
              <a:endParaRPr lang="ko-KR" altLang="en-US" sz="1400" b="1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9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>
          <a:xfrm>
            <a:off x="822842" y="1374635"/>
            <a:ext cx="7494071" cy="1944216"/>
          </a:xfrm>
          <a:prstGeom prst="rect">
            <a:avLst/>
          </a:prstGeom>
        </p:spPr>
        <p:txBody>
          <a:bodyPr lIns="36000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ko-KR" sz="1300" dirty="0" smtClean="0">
                <a:solidFill>
                  <a:srgbClr val="FF0000"/>
                </a:solidFill>
              </a:rPr>
              <a:t>Signal</a:t>
            </a:r>
            <a:r>
              <a:rPr lang="ko-KR" altLang="en-US" sz="1300" dirty="0" smtClean="0"/>
              <a:t>은 유닉스 시스템에서 프로세스간 통신에 많이 사용되었던 전통적인 방법 중의 하나로 </a:t>
            </a:r>
            <a:endParaRPr lang="en-US" altLang="ko-KR" sz="1300" dirty="0" smtClean="0"/>
          </a:p>
          <a:p>
            <a:pPr marL="0" indent="0"/>
            <a:r>
              <a:rPr lang="ko-KR" altLang="en-US" sz="1300" dirty="0" smtClean="0">
                <a:solidFill>
                  <a:srgbClr val="FF0000"/>
                </a:solidFill>
              </a:rPr>
              <a:t>프로세스들 간 혹은 </a:t>
            </a:r>
            <a:r>
              <a:rPr lang="ko-KR" altLang="en-US" sz="1300" dirty="0" err="1" smtClean="0">
                <a:solidFill>
                  <a:srgbClr val="FF0000"/>
                </a:solidFill>
              </a:rPr>
              <a:t>커널과</a:t>
            </a:r>
            <a:r>
              <a:rPr lang="ko-KR" altLang="en-US" sz="1300" dirty="0" smtClean="0">
                <a:solidFill>
                  <a:srgbClr val="FF0000"/>
                </a:solidFill>
              </a:rPr>
              <a:t> 프로세스 간의 비동기적으로 이벤트를 알리기 위해서 사용</a:t>
            </a:r>
            <a:r>
              <a:rPr lang="ko-KR" altLang="en-US" sz="1300" dirty="0"/>
              <a:t> </a:t>
            </a:r>
            <a:r>
              <a:rPr lang="ko-KR" altLang="en-US" sz="1300" dirty="0" smtClean="0"/>
              <a:t>이 됨</a:t>
            </a:r>
            <a:r>
              <a:rPr lang="en-US" altLang="ko-KR" sz="1300" dirty="0" smtClean="0"/>
              <a:t>.</a:t>
            </a:r>
          </a:p>
          <a:p>
            <a:pPr marL="0" indent="0"/>
            <a:r>
              <a:rPr lang="ko-KR" altLang="en-US" sz="1300" dirty="0" smtClean="0"/>
              <a:t>유닉스 </a:t>
            </a:r>
            <a:r>
              <a:rPr lang="en-US" altLang="ko-KR" sz="1300" dirty="0" smtClean="0"/>
              <a:t>signal</a:t>
            </a:r>
            <a:r>
              <a:rPr lang="ko-KR" altLang="en-US" sz="1300" dirty="0" smtClean="0"/>
              <a:t>은 유닉스 계열마다 조금씩 차이가 있으나 다행히도 기본적으로 </a:t>
            </a:r>
            <a:r>
              <a:rPr lang="en-US" altLang="ko-KR" sz="1300" dirty="0" smtClean="0"/>
              <a:t>POSIX</a:t>
            </a:r>
            <a:r>
              <a:rPr lang="ko-KR" altLang="en-US" sz="1300" dirty="0" smtClean="0"/>
              <a:t>의 표준을 준수함</a:t>
            </a:r>
            <a:r>
              <a:rPr lang="en-US" altLang="ko-KR" sz="1300" dirty="0" smtClean="0"/>
              <a:t>.</a:t>
            </a:r>
          </a:p>
          <a:p>
            <a:pPr marL="0" indent="0"/>
            <a:endParaRPr lang="en-US" altLang="ko-KR" sz="1300" dirty="0" smtClean="0"/>
          </a:p>
          <a:p>
            <a:pPr marL="0" indent="0"/>
            <a:r>
              <a:rPr lang="en-US" altLang="ko-KR" sz="1300" dirty="0" smtClean="0"/>
              <a:t>Java Virtual Machine</a:t>
            </a:r>
            <a:r>
              <a:rPr lang="ko-KR" altLang="en-US" sz="1300" dirty="0" smtClean="0"/>
              <a:t>도 해당 </a:t>
            </a:r>
            <a:r>
              <a:rPr lang="en-US" altLang="ko-KR" sz="1300" dirty="0" smtClean="0"/>
              <a:t>Unix </a:t>
            </a:r>
            <a:r>
              <a:rPr lang="ko-KR" altLang="en-US" sz="1300" dirty="0" smtClean="0"/>
              <a:t>기반 하에 올라가는 응용 프로그램으로 </a:t>
            </a:r>
            <a:r>
              <a:rPr lang="en-US" altLang="ko-KR" sz="1300" dirty="0" smtClean="0"/>
              <a:t>Signal</a:t>
            </a:r>
            <a:r>
              <a:rPr lang="ko-KR" altLang="en-US" sz="1300" dirty="0" smtClean="0"/>
              <a:t>에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따라서 동작하는데 대표적인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예를 들어 보면 다음과 같음</a:t>
            </a:r>
            <a:r>
              <a:rPr lang="en-US" altLang="ko-KR" sz="1300" dirty="0" smtClean="0"/>
              <a:t>.</a:t>
            </a:r>
          </a:p>
          <a:p>
            <a:pPr lvl="1"/>
            <a:r>
              <a:rPr lang="ko-KR" altLang="en-US" sz="1300" dirty="0" smtClean="0"/>
              <a:t>사용자가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임의로 </a:t>
            </a:r>
            <a:r>
              <a:rPr lang="en-US" altLang="ko-KR" sz="1300" dirty="0" smtClean="0"/>
              <a:t>Thread Dump</a:t>
            </a:r>
            <a:r>
              <a:rPr lang="ko-KR" altLang="en-US" sz="1300" dirty="0" smtClean="0"/>
              <a:t>를 추출하기 위해서 </a:t>
            </a:r>
            <a:r>
              <a:rPr lang="en-US" altLang="ko-KR" sz="1300" dirty="0" smtClean="0"/>
              <a:t>JVM </a:t>
            </a:r>
            <a:r>
              <a:rPr lang="ko-KR" altLang="en-US" sz="1300" dirty="0" smtClean="0"/>
              <a:t>프로세스에 </a:t>
            </a:r>
            <a:r>
              <a:rPr lang="en-US" altLang="ko-KR" sz="1300" dirty="0" smtClean="0"/>
              <a:t>Signal</a:t>
            </a:r>
            <a:r>
              <a:rPr lang="ko-KR" altLang="en-US" sz="1300" dirty="0" smtClean="0"/>
              <a:t>를 보내는 경우</a:t>
            </a:r>
            <a:endParaRPr lang="en-US" altLang="ko-KR" sz="1300" dirty="0" smtClean="0"/>
          </a:p>
          <a:p>
            <a:pPr lvl="1"/>
            <a:r>
              <a:rPr lang="en-US" altLang="ko-KR" sz="1300" dirty="0" smtClean="0"/>
              <a:t>JVM</a:t>
            </a:r>
            <a:r>
              <a:rPr lang="ko-KR" altLang="en-US" sz="1300" dirty="0" smtClean="0"/>
              <a:t>이 자기 소유가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아닌 </a:t>
            </a:r>
            <a:r>
              <a:rPr lang="en-US" altLang="ko-KR" sz="1300" dirty="0" smtClean="0"/>
              <a:t>Memory Access</a:t>
            </a:r>
            <a:r>
              <a:rPr lang="ko-KR" altLang="en-US" sz="1300" dirty="0" smtClean="0"/>
              <a:t>를 하여 </a:t>
            </a:r>
            <a:r>
              <a:rPr lang="en-US" altLang="ko-KR" sz="1300" dirty="0" err="1" smtClean="0"/>
              <a:t>Kernal</a:t>
            </a:r>
            <a:r>
              <a:rPr lang="ko-KR" altLang="en-US" sz="1300" dirty="0" smtClean="0"/>
              <a:t>이 </a:t>
            </a:r>
            <a:r>
              <a:rPr lang="en-US" altLang="ko-KR" sz="1300" dirty="0" smtClean="0"/>
              <a:t>Signal</a:t>
            </a:r>
            <a:r>
              <a:rPr lang="ko-KR" altLang="en-US" sz="1300" dirty="0" smtClean="0"/>
              <a:t>를 보내 </a:t>
            </a:r>
            <a:r>
              <a:rPr lang="en-US" altLang="ko-KR" sz="1300" dirty="0" smtClean="0"/>
              <a:t>Core Dump </a:t>
            </a:r>
            <a:r>
              <a:rPr lang="ko-KR" altLang="en-US" sz="1300" dirty="0" smtClean="0"/>
              <a:t>발생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68313" y="980728"/>
            <a:ext cx="8207375" cy="37023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Arial" charset="0"/>
                <a:ea typeface="산돌고딕 M" pitchFamily="18" charset="-127"/>
              </a:defRPr>
            </a:lvl1pPr>
          </a:lstStyle>
          <a:p>
            <a:r>
              <a:rPr lang="en-US" altLang="ko-KR" dirty="0"/>
              <a:t>Signal 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4727305" y="3656313"/>
            <a:ext cx="3491879" cy="2044700"/>
            <a:chOff x="4608513" y="3976688"/>
            <a:chExt cx="4125912" cy="2044700"/>
          </a:xfrm>
        </p:grpSpPr>
        <p:sp>
          <p:nvSpPr>
            <p:cNvPr id="40" name="모서리가 둥근 직사각형 9"/>
            <p:cNvSpPr>
              <a:spLocks noChangeArrowheads="1"/>
            </p:cNvSpPr>
            <p:nvPr/>
          </p:nvSpPr>
          <p:spPr bwMode="auto">
            <a:xfrm>
              <a:off x="4608513" y="4451350"/>
              <a:ext cx="1387475" cy="43815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200">
                  <a:latin typeface="산돌고딕 M" pitchFamily="18" charset="-127"/>
                  <a:ea typeface="산돌고딕 M" pitchFamily="18" charset="-127"/>
                </a:rPr>
                <a:t>User Process</a:t>
              </a:r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1" name="모서리가 둥근 직사각형 10"/>
            <p:cNvSpPr>
              <a:spLocks noChangeArrowheads="1"/>
            </p:cNvSpPr>
            <p:nvPr/>
          </p:nvSpPr>
          <p:spPr bwMode="auto">
            <a:xfrm>
              <a:off x="7273925" y="4451350"/>
              <a:ext cx="1387475" cy="43815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200">
                  <a:latin typeface="산돌고딕 M" pitchFamily="18" charset="-127"/>
                  <a:ea typeface="산돌고딕 M" pitchFamily="18" charset="-127"/>
                </a:rPr>
                <a:t>User Process</a:t>
              </a:r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2" name="모서리가 둥근 직사각형 11"/>
            <p:cNvSpPr>
              <a:spLocks noChangeArrowheads="1"/>
            </p:cNvSpPr>
            <p:nvPr/>
          </p:nvSpPr>
          <p:spPr bwMode="auto">
            <a:xfrm>
              <a:off x="5886450" y="4341813"/>
              <a:ext cx="1387475" cy="43815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200">
                  <a:latin typeface="산돌고딕 M" pitchFamily="18" charset="-127"/>
                  <a:ea typeface="산돌고딕 M" pitchFamily="18" charset="-127"/>
                </a:rPr>
                <a:t>…</a:t>
              </a:r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cxnSp>
          <p:nvCxnSpPr>
            <p:cNvPr id="43" name="구부러진 연결선 13"/>
            <p:cNvCxnSpPr>
              <a:cxnSpLocks noChangeShapeType="1"/>
              <a:stCxn id="45" idx="0"/>
              <a:endCxn id="40" idx="2"/>
            </p:cNvCxnSpPr>
            <p:nvPr/>
          </p:nvCxnSpPr>
          <p:spPr bwMode="auto">
            <a:xfrm rot="16200000" flipV="1">
              <a:off x="5183981" y="5007769"/>
              <a:ext cx="547688" cy="311150"/>
            </a:xfrm>
            <a:prstGeom prst="curved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구부러진 연결선 14"/>
            <p:cNvCxnSpPr>
              <a:cxnSpLocks noChangeShapeType="1"/>
              <a:stCxn id="46" idx="0"/>
              <a:endCxn id="41" idx="2"/>
            </p:cNvCxnSpPr>
            <p:nvPr/>
          </p:nvCxnSpPr>
          <p:spPr bwMode="auto">
            <a:xfrm rot="5400000" flipH="1" flipV="1">
              <a:off x="7630319" y="5099844"/>
              <a:ext cx="547688" cy="127000"/>
            </a:xfrm>
            <a:prstGeom prst="curved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모서리가 둥근 직사각형 26"/>
            <p:cNvSpPr>
              <a:spLocks noChangeArrowheads="1"/>
            </p:cNvSpPr>
            <p:nvPr/>
          </p:nvSpPr>
          <p:spPr bwMode="auto">
            <a:xfrm>
              <a:off x="4754563" y="5437188"/>
              <a:ext cx="1716087" cy="584200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6" name="모서리가 둥근 직사각형 27"/>
            <p:cNvSpPr>
              <a:spLocks noChangeArrowheads="1"/>
            </p:cNvSpPr>
            <p:nvPr/>
          </p:nvSpPr>
          <p:spPr bwMode="auto">
            <a:xfrm>
              <a:off x="6981825" y="5437188"/>
              <a:ext cx="1716088" cy="584200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7" name="모서리가 둥근 직사각형 36"/>
            <p:cNvSpPr>
              <a:spLocks noChangeArrowheads="1"/>
            </p:cNvSpPr>
            <p:nvPr/>
          </p:nvSpPr>
          <p:spPr bwMode="auto">
            <a:xfrm>
              <a:off x="4645025" y="5437188"/>
              <a:ext cx="4089400" cy="584200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200">
                  <a:latin typeface="산돌고딕 M" pitchFamily="18" charset="-127"/>
                  <a:ea typeface="산돌고딕 M" pitchFamily="18" charset="-127"/>
                </a:rPr>
                <a:t>Kernel</a:t>
              </a:r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cxnSp>
          <p:nvCxnSpPr>
            <p:cNvPr id="48" name="구부러진 연결선 37"/>
            <p:cNvCxnSpPr>
              <a:cxnSpLocks noChangeShapeType="1"/>
              <a:stCxn id="40" idx="0"/>
              <a:endCxn id="41" idx="0"/>
            </p:cNvCxnSpPr>
            <p:nvPr/>
          </p:nvCxnSpPr>
          <p:spPr bwMode="auto">
            <a:xfrm rot="5400000" flipH="1" flipV="1">
              <a:off x="6635750" y="3119438"/>
              <a:ext cx="1588" cy="2665412"/>
            </a:xfrm>
            <a:prstGeom prst="curvedConnector3">
              <a:avLst>
                <a:gd name="adj1" fmla="val 14395468"/>
              </a:avLst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직사각형 42"/>
            <p:cNvSpPr>
              <a:spLocks noChangeArrowheads="1"/>
            </p:cNvSpPr>
            <p:nvPr/>
          </p:nvSpPr>
          <p:spPr bwMode="auto">
            <a:xfrm>
              <a:off x="5513388" y="5014913"/>
              <a:ext cx="8477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200" b="1">
                  <a:solidFill>
                    <a:srgbClr val="7030A0"/>
                  </a:solidFill>
                  <a:latin typeface="산돌고딕 M" pitchFamily="18" charset="-127"/>
                  <a:ea typeface="산돌고딕 M" pitchFamily="18" charset="-127"/>
                </a:rPr>
                <a:t>Signals</a:t>
              </a:r>
              <a:endParaRPr lang="ko-KR" altLang="en-US" sz="1200">
                <a:solidFill>
                  <a:srgbClr val="7030A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50" name="직사각형 43"/>
            <p:cNvSpPr>
              <a:spLocks noChangeArrowheads="1"/>
            </p:cNvSpPr>
            <p:nvPr/>
          </p:nvSpPr>
          <p:spPr bwMode="auto">
            <a:xfrm>
              <a:off x="7200900" y="5010150"/>
              <a:ext cx="847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200" b="1">
                  <a:solidFill>
                    <a:srgbClr val="7030A0"/>
                  </a:solidFill>
                  <a:latin typeface="산돌고딕 M" pitchFamily="18" charset="-127"/>
                  <a:ea typeface="산돌고딕 M" pitchFamily="18" charset="-127"/>
                </a:rPr>
                <a:t>Signals</a:t>
              </a:r>
              <a:endParaRPr lang="ko-KR" altLang="en-US" sz="1200">
                <a:solidFill>
                  <a:srgbClr val="7030A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51" name="직사각형 44"/>
            <p:cNvSpPr>
              <a:spLocks noChangeArrowheads="1"/>
            </p:cNvSpPr>
            <p:nvPr/>
          </p:nvSpPr>
          <p:spPr bwMode="auto">
            <a:xfrm>
              <a:off x="6207125" y="3976688"/>
              <a:ext cx="8477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200" b="1">
                  <a:solidFill>
                    <a:srgbClr val="7030A0"/>
                  </a:solidFill>
                  <a:latin typeface="산돌고딕 M" pitchFamily="18" charset="-127"/>
                  <a:ea typeface="산돌고딕 M" pitchFamily="18" charset="-127"/>
                </a:rPr>
                <a:t>Signals</a:t>
              </a:r>
              <a:endParaRPr lang="ko-KR" altLang="en-US" sz="1200">
                <a:solidFill>
                  <a:srgbClr val="7030A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</p:grpSp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794425"/>
            <a:ext cx="338486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68313" y="980728"/>
            <a:ext cx="820737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Arial" charset="0"/>
                <a:ea typeface="산돌고딕 M" pitchFamily="18" charset="-127"/>
              </a:defRPr>
            </a:lvl1pPr>
          </a:lstStyle>
          <a:p>
            <a:pPr latinLnBrk="1">
              <a:spcBef>
                <a:spcPct val="0"/>
              </a:spcBef>
              <a:buClr>
                <a:schemeClr val="hlink"/>
              </a:buClr>
            </a:pPr>
            <a:r>
              <a:rPr lang="en-US" altLang="ko-KR" dirty="0" smtClean="0"/>
              <a:t>Signal</a:t>
            </a:r>
            <a:r>
              <a:rPr lang="ko-KR" altLang="en-US" dirty="0" smtClean="0"/>
              <a:t> </a:t>
            </a:r>
            <a:r>
              <a:rPr lang="ko-KR" altLang="en-US" dirty="0"/>
              <a:t>보내는 방법은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827483" y="1378909"/>
            <a:ext cx="7489429" cy="11086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Signal</a:t>
            </a:r>
            <a:r>
              <a:rPr lang="ko-KR" altLang="en-US" sz="1400" dirty="0" smtClean="0"/>
              <a:t>를 해당 프로세스에 보내는 방법은 다음과 같다</a:t>
            </a:r>
            <a:r>
              <a:rPr lang="en-US" altLang="ko-KR" sz="14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altLang="ko-KR" sz="1400" dirty="0" smtClean="0"/>
              <a:t>Keyboard</a:t>
            </a:r>
            <a:r>
              <a:rPr lang="ko-KR" altLang="en-US" sz="1400" dirty="0" smtClean="0"/>
              <a:t>로 보내는 방법 </a:t>
            </a:r>
            <a:r>
              <a:rPr lang="en-US" altLang="ko-KR" sz="1400" dirty="0" smtClean="0"/>
              <a:t>: ex&gt; Ctrl-C, Ctrl-Z, Ctrl-\ </a:t>
            </a:r>
          </a:p>
          <a:p>
            <a:pPr lvl="1">
              <a:spcBef>
                <a:spcPts val="0"/>
              </a:spcBef>
            </a:pPr>
            <a:r>
              <a:rPr lang="en-US" altLang="ko-KR" sz="1400" dirty="0" smtClean="0"/>
              <a:t>Command Line</a:t>
            </a:r>
            <a:r>
              <a:rPr lang="ko-KR" altLang="en-US" sz="1400" dirty="0" smtClean="0"/>
              <a:t>에서 보내는 방법 </a:t>
            </a:r>
            <a:r>
              <a:rPr lang="en-US" altLang="ko-KR" sz="1400" dirty="0" smtClean="0"/>
              <a:t>: ex&gt;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kill -&lt;signal&gt; &lt;PID&gt;</a:t>
            </a:r>
          </a:p>
          <a:p>
            <a:pPr lvl="1">
              <a:spcBef>
                <a:spcPts val="0"/>
              </a:spcBef>
            </a:pPr>
            <a:r>
              <a:rPr lang="en-US" altLang="ko-KR" sz="1400" dirty="0" smtClean="0"/>
              <a:t>Kernel</a:t>
            </a:r>
            <a:r>
              <a:rPr lang="ko-KR" altLang="en-US" sz="1400" dirty="0" smtClean="0"/>
              <a:t>이 보내는 방법</a:t>
            </a:r>
            <a:endParaRPr lang="en-US" altLang="ko-KR" sz="1400" dirty="0" smtClean="0"/>
          </a:p>
        </p:txBody>
      </p:sp>
      <p:graphicFrame>
        <p:nvGraphicFramePr>
          <p:cNvPr id="20" name="Group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45567"/>
              </p:ext>
            </p:extLst>
          </p:nvPr>
        </p:nvGraphicFramePr>
        <p:xfrm>
          <a:off x="541463" y="2636912"/>
          <a:ext cx="4056508" cy="3798576"/>
        </p:xfrm>
        <a:graphic>
          <a:graphicData uri="http://schemas.openxmlformats.org/drawingml/2006/table">
            <a:tbl>
              <a:tblPr/>
              <a:tblGrid>
                <a:gridCol w="718169"/>
                <a:gridCol w="432048"/>
                <a:gridCol w="441920"/>
                <a:gridCol w="2464371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이름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번호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반응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의미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SIGHUP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Exit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Hangup (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연결해제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)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SIGINT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2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Exit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Interrupt ( CTRL-C 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SIGQUIT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Quit (CTRL-\ 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SIGILL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4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Illegal Instruction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SIGTRAP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5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Trace/Breakpoint Trap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SIGABRT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6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Abort ( abort(3C) 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SIGEMT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7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Emulation Trap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SIGFPE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8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Arithmetic Exception (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예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: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숫자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/0 )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SIGKILL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9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Exit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Killed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SIGBUS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Bus Error (alignment error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등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SIGSEGV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11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Segmentation Fault(virtual memory error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등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SIGSYS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12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Bad System Call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SIGPIPE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Exit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Broken Pipe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SIGALRM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14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Exit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Alarm Clock ( alarm(2) 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oup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90516"/>
              </p:ext>
            </p:extLst>
          </p:nvPr>
        </p:nvGraphicFramePr>
        <p:xfrm>
          <a:off x="4788024" y="2629222"/>
          <a:ext cx="3744416" cy="3835403"/>
        </p:xfrm>
        <a:graphic>
          <a:graphicData uri="http://schemas.openxmlformats.org/drawingml/2006/table">
            <a:tbl>
              <a:tblPr/>
              <a:tblGrid>
                <a:gridCol w="844504"/>
                <a:gridCol w="492628"/>
                <a:gridCol w="563003"/>
                <a:gridCol w="1844281"/>
              </a:tblGrid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이름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번호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반응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의미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SIGTERM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15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Exit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Terminated (shutdown)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SIGUSR1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16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Exit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User Signal 1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SIGUSR2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17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Exit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User Signal 2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SIGCHLD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18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Ignore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Child Status Changed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SIGPWR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19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Ignore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Power Fail/Restart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SIGWINCH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20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Ignore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Window Size Change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SIGURG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21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Ignore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Urgent Socket Condition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SIGPOLL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22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Exit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Pollable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Device Event ( poll(2) )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SIGSTOP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23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Stopped (signal )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SIGTSTP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24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Stopped ( CTRL-Z)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SIGCONT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25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Ignore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Continued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SIGTTIN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26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Stopped (</a:t>
                      </a: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backgroud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tty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input)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SIGTTOU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27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Stopped (</a:t>
                      </a: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backgroud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tty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output)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SIGVTALRM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28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Exit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Virtual Timer Expired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직사각형 10"/>
          <p:cNvSpPr>
            <a:spLocks noChangeArrowheads="1"/>
          </p:cNvSpPr>
          <p:nvPr/>
        </p:nvSpPr>
        <p:spPr bwMode="auto">
          <a:xfrm>
            <a:off x="468685" y="3378451"/>
            <a:ext cx="4167385" cy="279149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19063" indent="-119063"/>
            <a:endParaRPr lang="ko-KR" altLang="en-US"/>
          </a:p>
        </p:txBody>
      </p:sp>
      <p:sp>
        <p:nvSpPr>
          <p:cNvPr id="23" name="직사각형 11"/>
          <p:cNvSpPr>
            <a:spLocks noChangeArrowheads="1"/>
          </p:cNvSpPr>
          <p:nvPr/>
        </p:nvSpPr>
        <p:spPr bwMode="auto">
          <a:xfrm>
            <a:off x="468686" y="4899276"/>
            <a:ext cx="4165798" cy="29361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19063" indent="-119063"/>
            <a:endParaRPr lang="ko-KR" altLang="en-US"/>
          </a:p>
        </p:txBody>
      </p:sp>
      <p:sp>
        <p:nvSpPr>
          <p:cNvPr id="24" name="직사각형 12"/>
          <p:cNvSpPr>
            <a:spLocks noChangeArrowheads="1"/>
          </p:cNvSpPr>
          <p:nvPr/>
        </p:nvSpPr>
        <p:spPr bwMode="auto">
          <a:xfrm>
            <a:off x="468685" y="5413450"/>
            <a:ext cx="4175323" cy="287439"/>
          </a:xfrm>
          <a:prstGeom prst="rect">
            <a:avLst/>
          </a:prstGeom>
          <a:noFill/>
          <a:ln w="1905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19063" indent="-119063"/>
            <a:endParaRPr lang="ko-KR" altLang="en-US"/>
          </a:p>
        </p:txBody>
      </p:sp>
      <p:sp>
        <p:nvSpPr>
          <p:cNvPr id="25" name="직사각형 13"/>
          <p:cNvSpPr>
            <a:spLocks noChangeArrowheads="1"/>
          </p:cNvSpPr>
          <p:nvPr/>
        </p:nvSpPr>
        <p:spPr bwMode="auto">
          <a:xfrm>
            <a:off x="4799313" y="3165941"/>
            <a:ext cx="3791531" cy="437355"/>
          </a:xfrm>
          <a:prstGeom prst="rect">
            <a:avLst/>
          </a:prstGeom>
          <a:noFill/>
          <a:ln w="1905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19063" indent="-119063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8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dump </a:t>
            </a:r>
            <a:r>
              <a:rPr lang="ko-KR" altLang="en-US" dirty="0" smtClean="0"/>
              <a:t>분석의 기본</a:t>
            </a:r>
            <a:endParaRPr lang="en-US" altLang="ko-KR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27584" y="1382881"/>
            <a:ext cx="7489329" cy="47829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모든 </a:t>
            </a:r>
            <a:r>
              <a:rPr lang="ko-KR" altLang="en-US" sz="1400" dirty="0" err="1" smtClean="0"/>
              <a:t>스레드가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사용중인가</a:t>
            </a:r>
            <a:r>
              <a:rPr lang="en-US" altLang="ko-KR" sz="1400" dirty="0" smtClean="0"/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어떤 작업이 일어나고 있는가</a:t>
            </a:r>
            <a:r>
              <a:rPr lang="en-US" altLang="ko-KR" sz="1400" dirty="0" smtClean="0"/>
              <a:t>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DB </a:t>
            </a:r>
            <a:r>
              <a:rPr lang="ko-KR" altLang="en-US" sz="1400" dirty="0" smtClean="0"/>
              <a:t>작업</a:t>
            </a:r>
            <a:r>
              <a:rPr lang="en-US" altLang="ko-KR" sz="1400" dirty="0" smtClean="0"/>
              <a:t>, EJB Call </a:t>
            </a:r>
            <a:r>
              <a:rPr lang="ko-KR" altLang="en-US" sz="1400" dirty="0" smtClean="0"/>
              <a:t>등등</a:t>
            </a:r>
            <a:endParaRPr lang="en-US" altLang="ko-KR" sz="1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Dead Lock</a:t>
            </a:r>
            <a:r>
              <a:rPr lang="ko-KR" altLang="en-US" sz="1400" dirty="0" smtClean="0"/>
              <a:t>은 발생하지 않았나</a:t>
            </a:r>
            <a:r>
              <a:rPr lang="en-US" altLang="ko-KR" sz="1400" dirty="0" smtClean="0"/>
              <a:t>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Java Level Dead Lock</a:t>
            </a:r>
            <a:r>
              <a:rPr lang="ko-KR" altLang="en-US" sz="1400" dirty="0" smtClean="0"/>
              <a:t>은 </a:t>
            </a:r>
            <a:r>
              <a:rPr lang="en-US" altLang="ko-KR" sz="1400" dirty="0" smtClean="0"/>
              <a:t>JVM</a:t>
            </a:r>
            <a:r>
              <a:rPr lang="ko-KR" altLang="en-US" sz="1400" dirty="0" smtClean="0"/>
              <a:t>에서 </a:t>
            </a:r>
            <a:r>
              <a:rPr lang="en-US" altLang="ko-KR" sz="1400" dirty="0" smtClean="0"/>
              <a:t>Detect</a:t>
            </a:r>
            <a:r>
              <a:rPr lang="ko-KR" altLang="en-US" sz="1400" dirty="0" smtClean="0"/>
              <a:t>하여 </a:t>
            </a:r>
            <a:r>
              <a:rPr lang="ko-KR" altLang="en-US" sz="1400" dirty="0" err="1" smtClean="0"/>
              <a:t>스레드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덤프내에</a:t>
            </a:r>
            <a:r>
              <a:rPr lang="ko-KR" altLang="en-US" sz="1400" dirty="0" smtClean="0"/>
              <a:t> 출력</a:t>
            </a:r>
            <a:endParaRPr lang="en-US" altLang="ko-KR" sz="1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연속된 </a:t>
            </a:r>
            <a:r>
              <a:rPr lang="ko-KR" altLang="en-US" sz="1400" dirty="0" err="1" smtClean="0"/>
              <a:t>스레드</a:t>
            </a:r>
            <a:r>
              <a:rPr lang="ko-KR" altLang="en-US" sz="1400" dirty="0" smtClean="0"/>
              <a:t> 덤프를 보며 각 </a:t>
            </a:r>
            <a:r>
              <a:rPr lang="ko-KR" altLang="en-US" sz="1400" dirty="0" err="1" smtClean="0"/>
              <a:t>스레드의</a:t>
            </a:r>
            <a:r>
              <a:rPr lang="ko-KR" altLang="en-US" sz="1400" dirty="0" smtClean="0"/>
              <a:t> 작업을 체크</a:t>
            </a:r>
            <a:endParaRPr lang="en-US" altLang="ko-KR" sz="1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3-5</a:t>
            </a:r>
            <a:r>
              <a:rPr lang="ko-KR" altLang="en-US" sz="1400" dirty="0" smtClean="0"/>
              <a:t>초 간격으로 </a:t>
            </a:r>
            <a:r>
              <a:rPr lang="en-US" altLang="ko-KR" sz="1400" dirty="0" smtClean="0"/>
              <a:t>3-5</a:t>
            </a:r>
            <a:r>
              <a:rPr lang="ko-KR" altLang="en-US" sz="1400" dirty="0" smtClean="0"/>
              <a:t>회 </a:t>
            </a:r>
            <a:r>
              <a:rPr lang="ko-KR" altLang="en-US" sz="1400" dirty="0" err="1" smtClean="0"/>
              <a:t>스레드</a:t>
            </a:r>
            <a:r>
              <a:rPr lang="ko-KR" altLang="en-US" sz="1400" dirty="0" smtClean="0"/>
              <a:t> 덤프를 받는 이유</a:t>
            </a:r>
            <a:endParaRPr lang="en-US" altLang="ko-KR" sz="1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수행중인 </a:t>
            </a:r>
            <a:r>
              <a:rPr lang="ko-KR" altLang="en-US" sz="1400" dirty="0" err="1" smtClean="0"/>
              <a:t>스레드가</a:t>
            </a:r>
            <a:r>
              <a:rPr lang="ko-KR" altLang="en-US" sz="1400" dirty="0" smtClean="0"/>
              <a:t> 거의 없는데 반응이 느린 경우는</a:t>
            </a:r>
            <a:r>
              <a:rPr lang="en-US" altLang="ko-KR" sz="1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9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</a:t>
            </a:r>
            <a:r>
              <a:rPr lang="ko-KR" altLang="en-US" dirty="0" smtClean="0"/>
              <a:t>동작 상태에 따른 분석</a:t>
            </a:r>
            <a:endParaRPr lang="en-US" altLang="ko-K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5" y="3774365"/>
            <a:ext cx="3064877" cy="275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82624"/>
              </p:ext>
            </p:extLst>
          </p:nvPr>
        </p:nvGraphicFramePr>
        <p:xfrm>
          <a:off x="3923928" y="3774366"/>
          <a:ext cx="4464496" cy="2678822"/>
        </p:xfrm>
        <a:graphic>
          <a:graphicData uri="http://schemas.openxmlformats.org/drawingml/2006/table">
            <a:tbl>
              <a:tblPr/>
              <a:tblGrid>
                <a:gridCol w="1079885"/>
                <a:gridCol w="3384611"/>
              </a:tblGrid>
              <a:tr h="293703"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상태</a:t>
                      </a:r>
                      <a:endParaRPr lang="ko-KR" sz="12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설명</a:t>
                      </a:r>
                      <a:endParaRPr lang="ko-KR" sz="1200" dirty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73025" marR="73025" marT="27305" marB="273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64656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NEW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 생성되기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위해 메모리가 할당된 상태</a:t>
                      </a:r>
                      <a:endParaRPr lang="ko-KR" altLang="ko-KR" sz="1000" dirty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56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RUNNABLE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 </a:t>
                      </a: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JVM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에 의해 수행되고 있는 상태</a:t>
                      </a:r>
                      <a:endParaRPr lang="ko-KR" sz="1000" dirty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75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BLOCKED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 </a:t>
                      </a: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Monitor</a:t>
                      </a:r>
                      <a:r>
                        <a:rPr lang="en-US" altLang="ko-KR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Lock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을 획득하기 위한 대기 상태</a:t>
                      </a:r>
                      <a:endParaRPr lang="ko-KR" sz="1000" dirty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75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WAITING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특정 작업을 위해서 다른 </a:t>
                      </a:r>
                      <a:r>
                        <a:rPr lang="en-US" altLang="ko-KR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를 대기 하는 상태</a:t>
                      </a:r>
                      <a:endParaRPr lang="ko-KR" altLang="ko-KR" sz="1000" dirty="0" smtClean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82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TIMED_WAITING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특정 작업을 위해서 정해진 시간 만큼 다른 </a:t>
                      </a:r>
                      <a:r>
                        <a:rPr lang="en-US" altLang="ko-KR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를 대기 하는 </a:t>
                      </a:r>
                      <a:r>
                        <a:rPr lang="ko-KR" altLang="en-US" sz="1000" baseline="0" dirty="0" err="1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상태태</a:t>
                      </a:r>
                      <a:endParaRPr lang="ko-KR" altLang="ko-KR" sz="1000" dirty="0" smtClean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75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TERMINATED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 </a:t>
                      </a: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Expired</a:t>
                      </a:r>
                      <a:r>
                        <a:rPr lang="en-US" altLang="ko-KR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된 상태</a:t>
                      </a:r>
                      <a:endParaRPr lang="ko-KR" altLang="ko-KR" sz="1000" dirty="0" smtClean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1"/>
            <a:ext cx="7489329" cy="47829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thread dump</a:t>
            </a:r>
            <a:r>
              <a:rPr lang="ko-KR" altLang="en-US" sz="1400" dirty="0" smtClean="0"/>
              <a:t>상 </a:t>
            </a:r>
            <a:r>
              <a:rPr lang="en-US" altLang="ko-KR" sz="1400" dirty="0" smtClean="0"/>
              <a:t>RUNNABLE </a:t>
            </a:r>
            <a:r>
              <a:rPr lang="ko-KR" altLang="en-US" sz="1400" dirty="0" smtClean="0"/>
              <a:t>상태에 해당하는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thread </a:t>
            </a:r>
            <a:r>
              <a:rPr lang="ko-KR" altLang="en-US" sz="1400" dirty="0" smtClean="0"/>
              <a:t>가 지속적으로 보이는가</a:t>
            </a:r>
            <a:r>
              <a:rPr lang="en-US" altLang="ko-KR" sz="1400" dirty="0" smtClean="0"/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연계된 </a:t>
            </a:r>
            <a:r>
              <a:rPr lang="en-US" altLang="ko-KR" sz="1400" dirty="0" smtClean="0"/>
              <a:t>Thread</a:t>
            </a:r>
            <a:r>
              <a:rPr lang="ko-KR" altLang="en-US" sz="1400" dirty="0" smtClean="0"/>
              <a:t>에서 </a:t>
            </a:r>
            <a:r>
              <a:rPr lang="en-US" altLang="ko-KR" sz="1400" dirty="0" smtClean="0"/>
              <a:t>BLOCKED </a:t>
            </a:r>
            <a:r>
              <a:rPr lang="ko-KR" altLang="en-US" sz="1400" dirty="0" smtClean="0"/>
              <a:t>및 </a:t>
            </a:r>
            <a:r>
              <a:rPr lang="en-US" altLang="ko-KR" sz="1400" dirty="0" smtClean="0"/>
              <a:t>wait to lock </a:t>
            </a:r>
            <a:r>
              <a:rPr lang="ko-KR" altLang="en-US" sz="1400" dirty="0" smtClean="0"/>
              <a:t>이 발생하고 있는가</a:t>
            </a:r>
            <a:r>
              <a:rPr lang="en-US" altLang="ko-KR" sz="1400" dirty="0" smtClean="0"/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400" dirty="0" smtClean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72152"/>
              </p:ext>
            </p:extLst>
          </p:nvPr>
        </p:nvGraphicFramePr>
        <p:xfrm>
          <a:off x="827511" y="2204864"/>
          <a:ext cx="748940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1224136">
                <a:tc>
                  <a:txBody>
                    <a:bodyPr/>
                    <a:lstStyle/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"ajp-10.8.12.24-9218-75"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=0x00002b70182f1800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=0x7c0e runnable [0x00002b6d3f1c9000]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java.lang.Thread.State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RUNNABLE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com.mysql.jdbc.MysqlIO.unpackField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(MysqlIO.java:765)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…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com.mysql.jdbc.ConnectionImpl.execSQL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(ConnectionImpl.java:2802)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locked &lt;0x0000000717b8e730&gt;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com.mysql.jdbc.LoadBalancingConnectionProxy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 bwMode="auto">
          <a:xfrm>
            <a:off x="936977" y="2357439"/>
            <a:ext cx="6536267" cy="332430"/>
          </a:xfrm>
          <a:prstGeom prst="rect">
            <a:avLst/>
          </a:prstGeom>
          <a:noFill/>
          <a:ln w="190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002563" y="3217739"/>
            <a:ext cx="5104184" cy="168399"/>
          </a:xfrm>
          <a:prstGeom prst="rect">
            <a:avLst/>
          </a:prstGeom>
          <a:noFill/>
          <a:ln w="190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02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dump </a:t>
            </a:r>
            <a:r>
              <a:rPr lang="ko-KR" altLang="en-US" dirty="0" smtClean="0"/>
              <a:t>의 예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JBoss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83682"/>
              </p:ext>
            </p:extLst>
          </p:nvPr>
        </p:nvGraphicFramePr>
        <p:xfrm>
          <a:off x="827511" y="1476011"/>
          <a:ext cx="7489402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1842037">
                <a:tc>
                  <a:txBody>
                    <a:bodyPr/>
                    <a:lstStyle/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"ajp-10.8.12.24-9218-75"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=0x00002b70182f1800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=0x7c0e runnable [0x00002b6d3f1c9000]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java.lang.Thread.State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RUNNABLE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com.mysql.jdbc.MysqlIO.unpackField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(MysqlIO.java:765)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com.mysql.jdbc.MysqlIO.getResultSet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(MysqlIO.java:430)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com.mysql.jdbc.MysqlIO.readResultsForQueryOrUpdate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(MysqlIO.java:3198)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com.mysql.jdbc.MysqlIO.readAllResults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(MysqlIO.java:2366)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com.mysql.jdbc.MysqlIO.sqlQueryDirect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(MysqlIO.java:2789)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com.mysql.jdbc.ConnectionImpl.execSQL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(ConnectionImpl.java:2802)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locked &lt;0x0000000717b8e730&gt;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com.mysql.jdbc.LoadBalancingConnectionProxy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com.mysql.jdbc.LoadBalancedMySQLConnection.execSQL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(LoadBalancedMySQLConnection.java:142)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com.mysql.jdbc.PreparedStatement.executeInternal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(PreparedStatement.java:2141)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locked &lt;0x0000000717b8e730&gt;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com.mysql.jdbc.LoadBalancingConnectionProxy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"ajp-10.8.12.24-9218-72"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=0x00002b70182ee800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=0x7c0b waiting for monitor entry [0x00002b6d3d1d3000]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java.lang.Thread.State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BLOCKED (on object monitor)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org.apache.log4j.Category.callAppenders(Category.java:204)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waiting to lock &lt;0x000000070a65f090&gt; (a org.apache.log4j.Logger)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org.apache.log4j.Category.forcedLog(Category.java:391)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org.apache.log4j.Category.log(Category.java:856)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org.apache.commons.logging.impl.Log4JLogger.error(Log4JLogger.java:245)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samsungapps.od.common.action.MainAction.startOperator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(MainAction.java:330)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sun.reflect.GeneratedMethodAccessor392.invoke(Unknown Source)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sun.reflect.DelegatingMethodAccessorImpl.invoke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(DelegatingMethodAccessorImpl.java:25)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java.lang.reflect.Method.invoke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(Method.java:597)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0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dump </a:t>
            </a:r>
            <a:r>
              <a:rPr lang="ko-KR" altLang="en-US" dirty="0" smtClean="0"/>
              <a:t>의 예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Weblogic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462320"/>
              </p:ext>
            </p:extLst>
          </p:nvPr>
        </p:nvGraphicFramePr>
        <p:xfrm>
          <a:off x="827511" y="1476011"/>
          <a:ext cx="7489402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1842037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ExecuteThread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'2' for queue: '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weblogic.socket.Muxer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=009404b8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=122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lwp_id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=3686306 waiting for monitor entry [0x2158d000..0x2158d4f0]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weblogic.utils.http.BytesToString.newString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(BytesToString.java:21)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weblogic.servlet.internal.RequestParser.parse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(RequestParser.java:195)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weblogic.servlet.internal.MuxableSocketHTTP.dispatch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(MuxableSocketHTTP.java:406)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weblogic.socket.MuxableSocketDiscriminator.dispatch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(MuxableSocketDiscriminator.java:284)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weblogic.socket.SocketMuxer.readReadySocketOnce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(SocketMuxer.java:682)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weblogic.socket.SocketMuxer.readReadySocket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(SocketMuxer.java:628)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weblogic.socket.PosixSocketMuxer.processSockets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(PosixSocketMuxer.java:123)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weblogic.socket.SocketReaderRequest.execute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(SocketReaderRequest.java:32)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weblogic.kernel.ExecuteThread.execute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(ExecuteThread.java:219)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weblogic.kernel.ExecuteThread.run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(ExecuteThread.java:178)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......	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ExecuteThread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'93' for queue: '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weblogic.kernel.Default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=0009f8d8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=106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lwp_id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=3686279 waiting for monitor entry [0x21d9e000..0x21d9d4f0]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java.math.BigDecimal.movePointRight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(BigDecimal.java:773)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oracle.sql.NUMBER.toBigDecimal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(NUMBER.java:722)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oracle.jdbc.dbaccess.DBConversion.NumberBytesToBigDecimal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(DBConversion.java:2805)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oracle.jdbc.driver.OracleStatement.getBigDecimalValue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(OracleStatement.java:4728)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oracle.jdbc.driver.OracleStatement.getObjectValue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(OracleStatement.java:5907)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oracle.jdbc.driver.OracleStatement.getObjectValue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(OracleStatement.java:5833)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oracle.jdbc.driver.OracleResultSetImpl.getObject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(OracleResultSetImpl.java:765)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- locked &lt;6c326c80&gt;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oracle.jdbc.driver.OracleResultSetImpl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oracle.jdbc.driver.OracleResultSet.getObject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(OracleResultSet.java:1470)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weblogic.jdbc.wrapper.ResultSet_oracle_jdbc_driver_OracleResultSetImpl.getObject(Unknown Source)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easyi.ezj00.dao.EZJ00A_090DAO.retriBizTrip(EZJ00A_090DAO.java:16066) </a:t>
                      </a:r>
                    </a:p>
                    <a:p>
                      <a:pPr marL="0" algn="l" defTabSz="914400" rtl="0" eaLnBrk="1" latinLnBrk="1" hangingPunct="1"/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3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dump </a:t>
            </a:r>
            <a:r>
              <a:rPr lang="ko-KR" altLang="en-US" dirty="0" smtClean="0"/>
              <a:t>분석을 위한 도구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832980" y="1380786"/>
            <a:ext cx="748393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TDA – Thread Dump Analyzer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hlinkClick r:id="rId3"/>
              </a:rPr>
              <a:t>https://</a:t>
            </a:r>
            <a:r>
              <a:rPr lang="en-US" altLang="ko-KR" sz="1400" dirty="0" smtClean="0">
                <a:hlinkClick r:id="rId3"/>
              </a:rPr>
              <a:t>java.net/projects/tda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8766"/>
            <a:ext cx="4454372" cy="32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0" y="2204863"/>
            <a:ext cx="342809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dump </a:t>
            </a:r>
            <a:r>
              <a:rPr lang="ko-KR" altLang="en-US" dirty="0" smtClean="0"/>
              <a:t>분석을 위한 도구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832980" y="1380786"/>
            <a:ext cx="7483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samurai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hlinkClick r:id="rId3"/>
              </a:rPr>
              <a:t>http://</a:t>
            </a:r>
            <a:r>
              <a:rPr lang="en-US" altLang="ko-KR" sz="1400" dirty="0" smtClean="0">
                <a:hlinkClick r:id="rId3"/>
              </a:rPr>
              <a:t>yusuke.homeip.net/samurai/en/index.html</a:t>
            </a:r>
            <a:endParaRPr lang="en-US" altLang="ko-KR" sz="1400" dirty="0" smtClean="0"/>
          </a:p>
        </p:txBody>
      </p:sp>
      <p:grpSp>
        <p:nvGrpSpPr>
          <p:cNvPr id="2" name="그룹 1"/>
          <p:cNvGrpSpPr/>
          <p:nvPr/>
        </p:nvGrpSpPr>
        <p:grpSpPr>
          <a:xfrm>
            <a:off x="832980" y="2204865"/>
            <a:ext cx="7842708" cy="3888432"/>
            <a:chOff x="357158" y="2000240"/>
            <a:chExt cx="8386787" cy="4419607"/>
          </a:xfrm>
        </p:grpSpPr>
        <p:pic>
          <p:nvPicPr>
            <p:cNvPr id="7" name="Picture 4" descr="http://yusuke.homeip.net/samurai/en/images/memory_e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3000372"/>
              <a:ext cx="4886325" cy="3419475"/>
            </a:xfrm>
            <a:prstGeom prst="rect">
              <a:avLst/>
            </a:prstGeom>
            <a:noFill/>
          </p:spPr>
        </p:pic>
        <p:pic>
          <p:nvPicPr>
            <p:cNvPr id="9" name="Picture 2" descr="http://yusuke.homeip.net/samurai/en/images/threadTab_en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2000240"/>
              <a:ext cx="4886325" cy="340995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025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</a:t>
            </a:r>
            <a:r>
              <a:rPr lang="ko-KR" altLang="en-US" dirty="0" smtClean="0"/>
              <a:t>버전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700809"/>
            <a:ext cx="7776864" cy="4320480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1484784"/>
            <a:ext cx="7489329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A Patch of NCSA 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httpd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1.3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로  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1995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에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시작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apache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재단으로 발전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Apache License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다운로드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  <a:hlinkClick r:id="rId3"/>
              </a:rPr>
              <a:t>http://httpd.apache.org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hlinkClick r:id="rId3"/>
              </a:rPr>
              <a:t>/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JBoss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EWS</a:t>
            </a:r>
            <a:r>
              <a:rPr lang="ko-KR" altLang="en-US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(Enterprise Web Server)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다운로드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  <a:hlinkClick r:id="rId4"/>
              </a:rPr>
              <a:t>http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hlinkClick r:id="rId4"/>
              </a:rPr>
              <a:t>://access.redhat.com/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marL="1182688" lvl="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Enterprise Platforms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 Web Server</a:t>
            </a:r>
          </a:p>
          <a:p>
            <a:pPr marL="1182688" lvl="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Applicatoin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 Platform / 6.1  Apache HTTP Server for XXX</a:t>
            </a: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88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High CPU</a:t>
            </a:r>
            <a:endParaRPr lang="en-US" altLang="ko-KR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27584" y="1382881"/>
            <a:ext cx="7489329" cy="47829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600" dirty="0" smtClean="0"/>
              <a:t>보통 하나의 </a:t>
            </a:r>
            <a:r>
              <a:rPr lang="ko-KR" altLang="en-US" sz="1600" dirty="0"/>
              <a:t>프로세스나 </a:t>
            </a:r>
            <a:r>
              <a:rPr lang="ko-KR" altLang="en-US" sz="1600" dirty="0" err="1"/>
              <a:t>스레드가</a:t>
            </a:r>
            <a:r>
              <a:rPr lang="ko-KR" altLang="en-US" sz="1600" dirty="0"/>
              <a:t> </a:t>
            </a:r>
            <a:r>
              <a:rPr lang="en-US" altLang="ko-KR" sz="1600" dirty="0"/>
              <a:t>CPU</a:t>
            </a:r>
            <a:r>
              <a:rPr lang="ko-KR" altLang="en-US" sz="1600" dirty="0"/>
              <a:t>를 많이 점유하여 발생함</a:t>
            </a:r>
            <a:endParaRPr lang="en-US" altLang="ko-KR" sz="1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600" dirty="0"/>
          </a:p>
        </p:txBody>
      </p:sp>
      <p:pic>
        <p:nvPicPr>
          <p:cNvPr id="6" name="Picture 2" descr="http://1.bp.blogspot.com/-LnBqmjCn2C8/T6GL6nlPdmI/AAAAAAAAAzA/Kj0Z729GYFo/s1600/Java_VM_CPU_per_Thread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66" y="3429001"/>
            <a:ext cx="4778787" cy="28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2.bp.blogspot.com/-QjEp5d9NveU/T6GLy9XQyDI/AAAAAAAAAy4/5G3owUZbHvE/s1600/Java_high_CPU_40_80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0243"/>
            <a:ext cx="3559795" cy="218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High CPU</a:t>
            </a:r>
            <a:endParaRPr lang="en-US" altLang="ko-KR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일반적 </a:t>
            </a:r>
            <a:r>
              <a:rPr lang="ko-KR" altLang="en-US" sz="1400" dirty="0"/>
              <a:t>원인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/>
              <a:t>WAS</a:t>
            </a:r>
            <a:r>
              <a:rPr lang="ko-KR" altLang="en-US" sz="1400" dirty="0"/>
              <a:t> 자체의 문제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사용자 </a:t>
            </a:r>
            <a:r>
              <a:rPr lang="ko-KR" altLang="en-US" sz="1400" dirty="0" err="1"/>
              <a:t>스레드</a:t>
            </a:r>
            <a:r>
              <a:rPr lang="en-US" altLang="ko-KR" sz="1400" dirty="0"/>
              <a:t>, </a:t>
            </a:r>
            <a:r>
              <a:rPr lang="ko-KR" altLang="en-US" sz="1400" dirty="0"/>
              <a:t>잘못된 코딩</a:t>
            </a:r>
            <a:r>
              <a:rPr lang="en-US" altLang="ko-KR" sz="1400" dirty="0"/>
              <a:t>, </a:t>
            </a:r>
            <a:r>
              <a:rPr lang="ko-KR" altLang="en-US" sz="1400" dirty="0"/>
              <a:t>사용한 라이브러리의 </a:t>
            </a:r>
            <a:r>
              <a:rPr lang="ko-KR" altLang="en-US" sz="1400" dirty="0" err="1"/>
              <a:t>문제등</a:t>
            </a:r>
            <a:r>
              <a:rPr lang="ko-KR" altLang="en-US" sz="1400" dirty="0"/>
              <a:t> 다양함</a:t>
            </a:r>
            <a:endParaRPr lang="en-US" altLang="ko-KR" sz="1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증상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시스템 </a:t>
            </a:r>
            <a:r>
              <a:rPr lang="en-US" altLang="ko-KR" sz="1400" dirty="0"/>
              <a:t>CPU</a:t>
            </a:r>
            <a:r>
              <a:rPr lang="ko-KR" altLang="en-US" sz="1400" dirty="0"/>
              <a:t>를 대부분 사용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사용자 </a:t>
            </a:r>
            <a:r>
              <a:rPr lang="en-US" altLang="ko-KR" sz="1400" dirty="0"/>
              <a:t>Request</a:t>
            </a:r>
            <a:r>
              <a:rPr lang="ko-KR" altLang="en-US" sz="1400" dirty="0"/>
              <a:t>가 매우 늦거나 </a:t>
            </a:r>
            <a:r>
              <a:rPr lang="en-US" altLang="ko-KR" sz="1400" dirty="0"/>
              <a:t>Timeout</a:t>
            </a:r>
            <a:r>
              <a:rPr lang="ko-KR" altLang="en-US" sz="1400" dirty="0"/>
              <a:t>이 많이 발생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시스템 자체가 매우 느려짐</a:t>
            </a:r>
            <a:endParaRPr lang="en-US" altLang="ko-KR" sz="1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진단 방법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주기적으로 체크해야 함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/>
              <a:t>OS</a:t>
            </a:r>
            <a:r>
              <a:rPr lang="ko-KR" altLang="en-US" sz="1400" dirty="0"/>
              <a:t>에서 제공하는 유틸리티를 이용하여 </a:t>
            </a:r>
            <a:r>
              <a:rPr lang="en-US" altLang="ko-KR" sz="1400" dirty="0"/>
              <a:t>CPU </a:t>
            </a:r>
            <a:r>
              <a:rPr lang="ko-KR" altLang="en-US" sz="1400" dirty="0"/>
              <a:t>점유율 분석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/>
              <a:t>OS</a:t>
            </a:r>
            <a:r>
              <a:rPr lang="ko-KR" altLang="en-US" sz="1400" dirty="0"/>
              <a:t>마다 분석방법이 </a:t>
            </a:r>
            <a:r>
              <a:rPr lang="ko-KR" altLang="en-US" sz="1400" dirty="0" smtClean="0"/>
              <a:t>다름</a:t>
            </a:r>
            <a:endParaRPr lang="en-US" altLang="ko-KR" sz="1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1781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Linux </a:t>
            </a:r>
            <a:r>
              <a:rPr lang="ko-KR" altLang="en-US" dirty="0" smtClean="0"/>
              <a:t>시스템에서 </a:t>
            </a:r>
            <a:r>
              <a:rPr lang="ko-KR" altLang="en-US" dirty="0"/>
              <a:t>분석방법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예전엔 </a:t>
            </a:r>
            <a:r>
              <a:rPr lang="ko-KR" altLang="en-US" sz="1400" dirty="0" err="1"/>
              <a:t>스레드가</a:t>
            </a:r>
            <a:r>
              <a:rPr lang="ko-KR" altLang="en-US" sz="1400" dirty="0"/>
              <a:t> 프로세스에 </a:t>
            </a:r>
            <a:r>
              <a:rPr lang="ko-KR" altLang="en-US" sz="1400" dirty="0" err="1"/>
              <a:t>매핑되어</a:t>
            </a:r>
            <a:r>
              <a:rPr lang="ko-KR" altLang="en-US" sz="1400" dirty="0"/>
              <a:t> 사용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현재는 </a:t>
            </a:r>
            <a:r>
              <a:rPr lang="en-US" altLang="ko-KR" sz="1400" dirty="0"/>
              <a:t>POSIX native </a:t>
            </a:r>
            <a:r>
              <a:rPr lang="ko-KR" altLang="en-US" sz="1400" dirty="0" err="1"/>
              <a:t>스레드를</a:t>
            </a:r>
            <a:r>
              <a:rPr lang="ko-KR" altLang="en-US" sz="1400" dirty="0"/>
              <a:t> 사용하면서 한 프로세스 사용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분석 준비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top –H </a:t>
            </a:r>
            <a:r>
              <a:rPr lang="ko-KR" altLang="en-US" sz="1400" dirty="0"/>
              <a:t>명령으로 어떤 </a:t>
            </a:r>
            <a:r>
              <a:rPr lang="ko-KR" altLang="en-US" sz="1400" dirty="0" err="1"/>
              <a:t>스레드가</a:t>
            </a:r>
            <a:r>
              <a:rPr lang="ko-KR" altLang="en-US" sz="1400" dirty="0"/>
              <a:t> </a:t>
            </a:r>
            <a:r>
              <a:rPr lang="en-US" altLang="ko-KR" sz="1400" dirty="0"/>
              <a:t>CPU</a:t>
            </a:r>
            <a:r>
              <a:rPr lang="ko-KR" altLang="en-US" sz="1400" dirty="0"/>
              <a:t>를 많이 사용하는지 체크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kill -3 &lt;PID&gt;</a:t>
            </a:r>
            <a:r>
              <a:rPr lang="ko-KR" altLang="en-US" sz="1400" dirty="0"/>
              <a:t>로 </a:t>
            </a:r>
            <a:r>
              <a:rPr lang="ko-KR" altLang="en-US" sz="1400" dirty="0" err="1"/>
              <a:t>스레드</a:t>
            </a:r>
            <a:r>
              <a:rPr lang="ko-KR" altLang="en-US" sz="1400" dirty="0"/>
              <a:t> 덤프를 받음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분석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top</a:t>
            </a:r>
            <a:r>
              <a:rPr lang="ko-KR" altLang="en-US" sz="1400" dirty="0"/>
              <a:t> </a:t>
            </a:r>
            <a:r>
              <a:rPr lang="en-US" altLang="ko-KR" sz="1400" dirty="0"/>
              <a:t>–H</a:t>
            </a:r>
            <a:r>
              <a:rPr lang="ko-KR" altLang="en-US" sz="1400" dirty="0"/>
              <a:t>의 </a:t>
            </a:r>
            <a:r>
              <a:rPr lang="en-US" altLang="ko-KR" sz="1400" dirty="0"/>
              <a:t>PID</a:t>
            </a:r>
            <a:r>
              <a:rPr lang="ko-KR" altLang="en-US" sz="1400" dirty="0"/>
              <a:t>는 실제 </a:t>
            </a:r>
            <a:r>
              <a:rPr lang="en-US" altLang="ko-KR" sz="1400" dirty="0"/>
              <a:t>Thread ID</a:t>
            </a:r>
            <a:r>
              <a:rPr lang="ko-KR" altLang="en-US" sz="1400" dirty="0"/>
              <a:t>임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top</a:t>
            </a:r>
            <a:r>
              <a:rPr lang="ko-KR" altLang="en-US" sz="1400" dirty="0"/>
              <a:t>의 </a:t>
            </a:r>
            <a:r>
              <a:rPr lang="en-US" altLang="ko-KR" sz="1400" dirty="0"/>
              <a:t>Thread ID</a:t>
            </a:r>
            <a:r>
              <a:rPr lang="ko-KR" altLang="en-US" sz="1400" dirty="0"/>
              <a:t>를 </a:t>
            </a:r>
            <a:r>
              <a:rPr lang="en-US" altLang="ko-KR" sz="1400" dirty="0"/>
              <a:t>16</a:t>
            </a:r>
            <a:r>
              <a:rPr lang="ko-KR" altLang="en-US" sz="1400" dirty="0"/>
              <a:t>진수로 변환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ko-KR" altLang="en-US" sz="1400" dirty="0" err="1"/>
              <a:t>스레드</a:t>
            </a:r>
            <a:r>
              <a:rPr lang="ko-KR" altLang="en-US" sz="1400" dirty="0"/>
              <a:t> 덤프에서 </a:t>
            </a:r>
            <a:r>
              <a:rPr lang="en-US" altLang="ko-KR" sz="1400" dirty="0"/>
              <a:t>CPU</a:t>
            </a:r>
            <a:r>
              <a:rPr lang="ko-KR" altLang="en-US" sz="1400" dirty="0"/>
              <a:t>를 많이 사용하는 </a:t>
            </a:r>
            <a:r>
              <a:rPr lang="en-US" altLang="ko-KR" sz="1400" dirty="0"/>
              <a:t>Thread ID</a:t>
            </a:r>
            <a:r>
              <a:rPr lang="ko-KR" altLang="en-US" sz="1400" dirty="0"/>
              <a:t>를 찾음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9778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Linux top </a:t>
            </a:r>
            <a:r>
              <a:rPr lang="en-US" altLang="ko-KR" dirty="0"/>
              <a:t>-H</a:t>
            </a:r>
            <a:r>
              <a:rPr lang="ko-KR" altLang="en-US" dirty="0"/>
              <a:t>과 </a:t>
            </a:r>
            <a:r>
              <a:rPr lang="ko-KR" altLang="en-US" dirty="0" err="1"/>
              <a:t>스레드</a:t>
            </a:r>
            <a:r>
              <a:rPr lang="ko-KR" altLang="en-US" dirty="0"/>
              <a:t> 덤프를 이용한 </a:t>
            </a:r>
            <a:r>
              <a:rPr lang="ko-KR" altLang="en-US" dirty="0" smtClean="0"/>
              <a:t>분석</a:t>
            </a:r>
            <a:endParaRPr lang="en-US" altLang="ko-K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0" y="5076899"/>
            <a:ext cx="1512168" cy="12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16170"/>
              </p:ext>
            </p:extLst>
          </p:nvPr>
        </p:nvGraphicFramePr>
        <p:xfrm>
          <a:off x="827511" y="1700808"/>
          <a:ext cx="7489402" cy="84592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799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[jboss@KVM2 /opt/was/servers/standalone_ha_11/bin]$ 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ps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-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ef|grep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java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</a:t>
                      </a:r>
                      <a:r>
                        <a:rPr lang="en-AU" altLang="ko-KR" sz="1100" dirty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11487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11360  0 Nov18 ?        00:04:05 java -D[Standalone] -XX:+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UseCompressedOops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-server -Xms1024m -Xmx1024m -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XX:MaxPermSize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=256m -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Xloggc:log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/gc_20131118184328.log</a:t>
                      </a:r>
                      <a:endParaRPr lang="en-AU" altLang="ko-KR" sz="1100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8580" marR="68580" marT="108000" marB="10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6" name="내용 개체 틀 2"/>
          <p:cNvSpPr txBox="1">
            <a:spLocks/>
          </p:cNvSpPr>
          <p:nvPr/>
        </p:nvSpPr>
        <p:spPr>
          <a:xfrm>
            <a:off x="827584" y="1382882"/>
            <a:ext cx="7489329" cy="34859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r>
              <a:rPr lang="en-US" altLang="ko-KR" sz="1600" dirty="0" smtClean="0"/>
              <a:t>Process id </a:t>
            </a:r>
            <a:r>
              <a:rPr lang="ko-KR" altLang="en-US" sz="1600" dirty="0" smtClean="0"/>
              <a:t>확인</a:t>
            </a: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r>
              <a:rPr lang="en-US" altLang="ko-KR" sz="1600" dirty="0" smtClean="0"/>
              <a:t>top </a:t>
            </a:r>
            <a:r>
              <a:rPr lang="ko-KR" altLang="en-US" sz="1600" dirty="0" smtClean="0"/>
              <a:t>을 이용한 </a:t>
            </a:r>
            <a:r>
              <a:rPr lang="en-US" altLang="ko-KR" sz="1600" dirty="0" smtClean="0"/>
              <a:t>thread </a:t>
            </a:r>
            <a:r>
              <a:rPr lang="ko-KR" altLang="en-US" sz="1600" dirty="0" smtClean="0"/>
              <a:t>별 </a:t>
            </a:r>
            <a:r>
              <a:rPr lang="en-US" altLang="ko-KR" sz="1600" dirty="0" smtClean="0"/>
              <a:t>CPU </a:t>
            </a:r>
            <a:r>
              <a:rPr lang="ko-KR" altLang="en-US" sz="1600" dirty="0" smtClean="0"/>
              <a:t>사용량 확인</a:t>
            </a: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r>
              <a:rPr lang="ko-KR" altLang="en-US" sz="1600" dirty="0" smtClean="0"/>
              <a:t>계산기 프로그래머용으로 변경 </a:t>
            </a:r>
            <a:r>
              <a:rPr lang="en-US" altLang="ko-KR" sz="1600" dirty="0" smtClean="0"/>
              <a:t>&gt; Dec &gt; Hex &gt; </a:t>
            </a:r>
            <a:r>
              <a:rPr lang="en-US" altLang="ko-KR" sz="1600" dirty="0" smtClean="0">
                <a:solidFill>
                  <a:srgbClr val="FF0000"/>
                </a:solidFill>
              </a:rPr>
              <a:t>thread dump</a:t>
            </a:r>
            <a:r>
              <a:rPr lang="ko-KR" altLang="en-US" sz="1600" dirty="0" smtClean="0">
                <a:solidFill>
                  <a:srgbClr val="FF0000"/>
                </a:solidFill>
              </a:rPr>
              <a:t>의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nid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확인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586137"/>
              </p:ext>
            </p:extLst>
          </p:nvPr>
        </p:nvGraphicFramePr>
        <p:xfrm>
          <a:off x="827584" y="2924944"/>
          <a:ext cx="7489402" cy="156728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799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[jboss@KVM2 /opt/was/servers/standalone_ha_11/bin]$ top -H -p 11487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Swap: 16777208k total,  2625912k used, 14151296k free,   833800k cached</a:t>
                      </a:r>
                    </a:p>
                    <a:p>
                      <a:pPr marL="0">
                        <a:lnSpc>
                          <a:spcPts val="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AU" altLang="ko-KR" sz="110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0">
                        <a:lnSpc>
                          <a:spcPts val="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PID USER      PR  NI  VIRT  RES  SHR S %CPU %MEM    TIME+  COMMAND</a:t>
                      </a:r>
                    </a:p>
                    <a:p>
                      <a:pPr marL="0">
                        <a:lnSpc>
                          <a:spcPts val="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11488 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20   0 3547m 512m 4888 S  0.0  6.6   0:00.49 java</a:t>
                      </a:r>
                    </a:p>
                    <a:p>
                      <a:pPr marL="0">
                        <a:lnSpc>
                          <a:spcPts val="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11489 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20   0 3547m 512m 4888 S  0.0  6.6   0:00.27 java</a:t>
                      </a:r>
                    </a:p>
                    <a:p>
                      <a:pPr marL="0">
                        <a:lnSpc>
                          <a:spcPts val="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11586 </a:t>
                      </a:r>
                      <a:r>
                        <a:rPr lang="en-AU" altLang="ko-KR" sz="1100" dirty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100" dirty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20   0 3547m 512m 4888 S  20.0  6.6   0:00.28 java</a:t>
                      </a:r>
                    </a:p>
                  </a:txBody>
                  <a:tcPr marL="68580" marR="68580" marT="108000" marB="10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43" y="5076899"/>
            <a:ext cx="1470485" cy="1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5076900"/>
            <a:ext cx="1512168" cy="123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652120" y="5076900"/>
            <a:ext cx="2664794" cy="82225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6700" indent="-180975"/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"</a:t>
            </a:r>
            <a:r>
              <a:rPr lang="en-US" sz="1000" dirty="0" err="1">
                <a:latin typeface="산돌고딕 M" pitchFamily="18" charset="-127"/>
                <a:ea typeface="산돌고딕 M" pitchFamily="18" charset="-127"/>
              </a:rPr>
              <a:t>DeploymentScanner</a:t>
            </a:r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-threads - 2" </a:t>
            </a:r>
            <a:r>
              <a:rPr lang="en-US" sz="1000" dirty="0" err="1">
                <a:latin typeface="산돌고딕 M" pitchFamily="18" charset="-127"/>
                <a:ea typeface="산돌고딕 M" pitchFamily="18" charset="-127"/>
              </a:rPr>
              <a:t>prio</a:t>
            </a:r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=10 </a:t>
            </a:r>
            <a:r>
              <a:rPr lang="en-US" sz="1000" dirty="0" err="1"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=0x00007f5824080000 </a:t>
            </a:r>
            <a:r>
              <a:rPr lang="en-US" sz="1000" b="1" dirty="0" err="1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nid</a:t>
            </a:r>
            <a:r>
              <a:rPr lang="en-US" sz="1000" b="1" dirty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=0x2d42</a:t>
            </a:r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 waiting on condition [0x00007f5860bd7000]</a:t>
            </a:r>
          </a:p>
          <a:p>
            <a:pPr marL="266700" indent="-180975"/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   </a:t>
            </a:r>
            <a:r>
              <a:rPr lang="en-US" sz="1000" dirty="0" err="1">
                <a:latin typeface="산돌고딕 M" pitchFamily="18" charset="-127"/>
                <a:ea typeface="산돌고딕 M" pitchFamily="18" charset="-127"/>
              </a:rPr>
              <a:t>java.lang.Thread.State</a:t>
            </a:r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: WAITING (parking)</a:t>
            </a:r>
            <a:endParaRPr lang="en-AU" sz="1000" dirty="0">
              <a:latin typeface="나눔고딕코딩" pitchFamily="49" charset="-127"/>
              <a:ea typeface="나눔고딕코딩" pitchFamily="49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882427" y="5187672"/>
            <a:ext cx="785818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861492" y="4221088"/>
            <a:ext cx="432048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꺾인 연결선 32"/>
          <p:cNvCxnSpPr>
            <a:cxnSpLocks noChangeShapeType="1"/>
            <a:stCxn id="28" idx="1"/>
          </p:cNvCxnSpPr>
          <p:nvPr/>
        </p:nvCxnSpPr>
        <p:spPr bwMode="auto">
          <a:xfrm rot="10800000" flipH="1" flipV="1">
            <a:off x="861492" y="4328245"/>
            <a:ext cx="2702396" cy="900980"/>
          </a:xfrm>
          <a:prstGeom prst="bentConnector3">
            <a:avLst>
              <a:gd name="adj1" fmla="val -8459"/>
            </a:avLst>
          </a:prstGeom>
          <a:noFill/>
          <a:ln w="158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07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Solaris </a:t>
            </a:r>
            <a:r>
              <a:rPr lang="ko-KR" altLang="en-US" dirty="0"/>
              <a:t>시스템에서 분석방법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40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400">
                <a:latin typeface="산돌고딕 M" pitchFamily="18" charset="-127"/>
                <a:ea typeface="산돌고딕 M" pitchFamily="18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산돌고딕 M" pitchFamily="18" charset="-127"/>
                <a:ea typeface="산돌고딕 M" pitchFamily="18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산돌고딕 M" pitchFamily="18" charset="-127"/>
                <a:ea typeface="산돌고딕 M" pitchFamily="18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산돌고딕 M" pitchFamily="18" charset="-127"/>
                <a:ea typeface="산돌고딕 M" pitchFamily="18" charset="-127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dirty="0"/>
              <a:t>분석 준비</a:t>
            </a:r>
            <a:endParaRPr lang="en-US" altLang="ko-KR" dirty="0"/>
          </a:p>
          <a:p>
            <a:pPr lvl="1"/>
            <a:r>
              <a:rPr lang="en-US" altLang="ko-KR" dirty="0" err="1"/>
              <a:t>prstat</a:t>
            </a:r>
            <a:r>
              <a:rPr lang="en-US" altLang="ko-KR" dirty="0"/>
              <a:t> -L -p &lt;PID&gt; 1 1 </a:t>
            </a:r>
            <a:r>
              <a:rPr lang="ko-KR" altLang="en-US" dirty="0"/>
              <a:t>로 </a:t>
            </a:r>
            <a:r>
              <a:rPr lang="en-US" altLang="ko-KR" dirty="0"/>
              <a:t>CPU </a:t>
            </a:r>
            <a:r>
              <a:rPr lang="ko-KR" altLang="en-US" dirty="0"/>
              <a:t>사용률 출력</a:t>
            </a:r>
            <a:endParaRPr lang="en-US" altLang="ko-KR" dirty="0"/>
          </a:p>
          <a:p>
            <a:pPr lvl="1"/>
            <a:r>
              <a:rPr lang="en-US" altLang="ko-KR" dirty="0" err="1"/>
              <a:t>pstack</a:t>
            </a:r>
            <a:r>
              <a:rPr lang="en-US" altLang="ko-KR" dirty="0"/>
              <a:t> &lt;PID&gt;</a:t>
            </a:r>
            <a:r>
              <a:rPr lang="ko-KR" altLang="en-US" dirty="0"/>
              <a:t>로 </a:t>
            </a:r>
            <a:r>
              <a:rPr lang="en-US" altLang="ko-KR" dirty="0"/>
              <a:t>LWPID </a:t>
            </a:r>
            <a:r>
              <a:rPr lang="ko-KR" altLang="en-US" dirty="0"/>
              <a:t>얻음</a:t>
            </a:r>
            <a:endParaRPr lang="en-US" altLang="ko-KR" dirty="0"/>
          </a:p>
          <a:p>
            <a:pPr lvl="1"/>
            <a:r>
              <a:rPr lang="en-US" altLang="ko-KR" dirty="0"/>
              <a:t>kill -3 &lt;PID&gt;</a:t>
            </a:r>
            <a:r>
              <a:rPr lang="ko-KR" altLang="en-US" dirty="0"/>
              <a:t>로 </a:t>
            </a:r>
            <a:r>
              <a:rPr lang="ko-KR" altLang="en-US" dirty="0" err="1"/>
              <a:t>스레드</a:t>
            </a:r>
            <a:r>
              <a:rPr lang="ko-KR" altLang="en-US" dirty="0"/>
              <a:t> 덤프를 받음</a:t>
            </a:r>
            <a:endParaRPr lang="en-US" altLang="ko-KR" dirty="0"/>
          </a:p>
          <a:p>
            <a:r>
              <a:rPr lang="ko-KR" altLang="en-US" dirty="0"/>
              <a:t>분석</a:t>
            </a:r>
            <a:endParaRPr lang="en-US" altLang="ko-KR" dirty="0"/>
          </a:p>
          <a:p>
            <a:pPr lvl="1"/>
            <a:r>
              <a:rPr lang="en-US" altLang="ko-KR" dirty="0" err="1"/>
              <a:t>prstat</a:t>
            </a:r>
            <a:r>
              <a:rPr lang="ko-KR" altLang="en-US" dirty="0"/>
              <a:t>에서 </a:t>
            </a:r>
            <a:r>
              <a:rPr lang="en-US" altLang="ko-KR" dirty="0"/>
              <a:t>CPU </a:t>
            </a:r>
            <a:r>
              <a:rPr lang="ko-KR" altLang="en-US" dirty="0"/>
              <a:t>많이 사용하는 </a:t>
            </a:r>
            <a:r>
              <a:rPr lang="ko-KR" altLang="en-US" dirty="0" err="1"/>
              <a:t>스레드</a:t>
            </a:r>
            <a:r>
              <a:rPr lang="ko-KR" altLang="en-US" dirty="0"/>
              <a:t> 찾기</a:t>
            </a:r>
            <a:endParaRPr lang="en-US" altLang="ko-KR" dirty="0"/>
          </a:p>
          <a:p>
            <a:pPr lvl="1"/>
            <a:r>
              <a:rPr lang="en-US" altLang="ko-KR" dirty="0" err="1"/>
              <a:t>pstack</a:t>
            </a:r>
            <a:r>
              <a:rPr lang="ko-KR" altLang="en-US" dirty="0"/>
              <a:t>에서 </a:t>
            </a:r>
            <a:r>
              <a:rPr lang="en-US" altLang="ko-KR" dirty="0"/>
              <a:t>LWPID </a:t>
            </a:r>
            <a:r>
              <a:rPr lang="ko-KR" altLang="en-US" dirty="0"/>
              <a:t>에</a:t>
            </a:r>
            <a:r>
              <a:rPr lang="en-US" altLang="ko-KR" dirty="0"/>
              <a:t> </a:t>
            </a:r>
            <a:r>
              <a:rPr lang="ko-KR" altLang="en-US" dirty="0"/>
              <a:t>대한 </a:t>
            </a:r>
            <a:r>
              <a:rPr lang="ko-KR" altLang="en-US" dirty="0" err="1"/>
              <a:t>스레드</a:t>
            </a:r>
            <a:r>
              <a:rPr lang="ko-KR" altLang="en-US" dirty="0"/>
              <a:t> 번호 얻음</a:t>
            </a:r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번호를 </a:t>
            </a:r>
            <a:r>
              <a:rPr lang="en-US" altLang="ko-KR" dirty="0"/>
              <a:t>16</a:t>
            </a:r>
            <a:r>
              <a:rPr lang="ko-KR" altLang="en-US" dirty="0"/>
              <a:t>진수로 변환</a:t>
            </a:r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덤프에서 </a:t>
            </a:r>
            <a:r>
              <a:rPr lang="en-US" altLang="ko-KR" dirty="0"/>
              <a:t>CPU</a:t>
            </a:r>
            <a:r>
              <a:rPr lang="ko-KR" altLang="en-US" dirty="0"/>
              <a:t>를 많이 사용하는 </a:t>
            </a:r>
            <a:r>
              <a:rPr lang="en-US" altLang="ko-KR" dirty="0"/>
              <a:t>Thread ID</a:t>
            </a:r>
            <a:r>
              <a:rPr lang="ko-KR" altLang="en-US" dirty="0"/>
              <a:t>를 찾음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557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Solaris </a:t>
            </a:r>
            <a:r>
              <a:rPr lang="ko-KR" altLang="en-US" dirty="0"/>
              <a:t>시스템에서 분석방법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821696" y="1473495"/>
            <a:ext cx="8286808" cy="160043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AU" sz="1400" b="1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prstat</a:t>
            </a: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-L -p 9499 1 1</a:t>
            </a:r>
            <a:b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PID USERNAME SIZE RSS STATE PRI NICE TIME CPU PROCESS/LWPID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9499 </a:t>
            </a:r>
            <a:r>
              <a:rPr lang="en-AU" sz="1400" b="1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153M 100M sleep 58 0 0:00.22 0.6% </a:t>
            </a:r>
            <a:r>
              <a:rPr lang="en-AU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java/8</a:t>
            </a: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9499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153M 100M sleep 58 0 0:00.10 0.2% java/10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9499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153M 100M sleep 58 0 0:00.11 0.1% java/9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9499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153M 100M sleep 58 0 0:00.03 0.0% java/5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9499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153M 100M sleep 58 0 0:01.01 0.0% java/1</a:t>
            </a:r>
            <a:endParaRPr lang="ko-KR" altLang="en-US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27584" y="3268722"/>
            <a:ext cx="6500842" cy="160043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AU" sz="1400" b="1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pstack</a:t>
            </a: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9499</a:t>
            </a:r>
          </a:p>
          <a:p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----------------- </a:t>
            </a:r>
            <a:r>
              <a:rPr lang="en-AU" sz="1400" b="1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lwp</a:t>
            </a:r>
            <a:r>
              <a:rPr lang="en-AU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# 8 / thread# 76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--------------------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ff29d190 poll (e2e81548, 0, bb8)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ff24d154 select (0, 0, 0, e2e81548, ff2bf1b4, e2e81548) + 348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ff36b134 select (0, bb8, 7fffffff, fe4c8000, 0, bb8) + 34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fe0f62e4 __1cCosFsleep6FpnGThread_xl_i_ (0, bb8, fe4c8000, 1, 0, 1e2fd8) + 234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fe23f050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JVM_Sleep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(2, 0, bb8, fe4de978, fe4c8000, 1e2fd8)</a:t>
            </a:r>
            <a:endParaRPr lang="ko-KR" altLang="en-US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93003" y="5229200"/>
            <a:ext cx="5572164" cy="95410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kill -3 p 9499 </a:t>
            </a:r>
            <a:b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"Thread-6"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prio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=0x1e2fd8 </a:t>
            </a:r>
            <a:r>
              <a:rPr lang="en-AU" sz="1400" b="1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nid</a:t>
            </a:r>
            <a:r>
              <a:rPr lang="en-AU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=0x4c</a:t>
            </a:r>
            <a:r>
              <a:rPr lang="en-AU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waiting on monitor [0xe2e81000..0xe2e819d8]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at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java.lang.Thread.sleep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(Native Method)</a:t>
            </a:r>
            <a:endParaRPr lang="ko-KR" altLang="en-US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399247" y="1929831"/>
            <a:ext cx="642942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10" name="직선 화살표 연결선 9"/>
          <p:cNvCxnSpPr>
            <a:stCxn id="9" idx="2"/>
            <a:endCxn id="15" idx="0"/>
          </p:cNvCxnSpPr>
          <p:nvPr/>
        </p:nvCxnSpPr>
        <p:spPr>
          <a:xfrm flipH="1">
            <a:off x="2289894" y="2144145"/>
            <a:ext cx="2430824" cy="1317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2987824" y="3469420"/>
            <a:ext cx="765236" cy="2970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13" name="직선 화살표 연결선 12"/>
          <p:cNvCxnSpPr>
            <a:stCxn id="11" idx="2"/>
            <a:endCxn id="14" idx="0"/>
          </p:cNvCxnSpPr>
          <p:nvPr/>
        </p:nvCxnSpPr>
        <p:spPr>
          <a:xfrm>
            <a:off x="3370442" y="3766461"/>
            <a:ext cx="2521922" cy="1690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5508105" y="5456513"/>
            <a:ext cx="768517" cy="2766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968423" y="3462093"/>
            <a:ext cx="642942" cy="3043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56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스크립트를 이용한 </a:t>
            </a:r>
            <a:r>
              <a:rPr lang="en-US" altLang="ko-KR" dirty="0" err="1"/>
              <a:t>prstat</a:t>
            </a:r>
            <a:r>
              <a:rPr lang="en-US" altLang="ko-KR" dirty="0"/>
              <a:t>/</a:t>
            </a:r>
            <a:r>
              <a:rPr lang="en-US" altLang="ko-KR" dirty="0" err="1"/>
              <a:t>pstack</a:t>
            </a:r>
            <a:r>
              <a:rPr lang="ko-KR" altLang="en-US" dirty="0"/>
              <a:t>과 </a:t>
            </a:r>
            <a:r>
              <a:rPr lang="ko-KR" altLang="en-US" dirty="0" err="1"/>
              <a:t>스레드</a:t>
            </a:r>
            <a:r>
              <a:rPr lang="ko-KR" altLang="en-US" dirty="0"/>
              <a:t> 덤프 출력</a:t>
            </a:r>
            <a:endParaRPr lang="en-US" altLang="ko-KR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29908"/>
              </p:ext>
            </p:extLst>
          </p:nvPr>
        </p:nvGraphicFramePr>
        <p:xfrm>
          <a:off x="827511" y="2204864"/>
          <a:ext cx="7489402" cy="2232248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2232248">
                <a:tc>
                  <a:txBody>
                    <a:bodyPr/>
                    <a:lstStyle/>
                    <a:p>
                      <a:pPr marL="3600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for 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loopnum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in 1 2 3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do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prstat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-L -p $1 1 1 &gt;&gt; dump_high_cpu.txt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pstack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$1 &gt;&gt; dump_high_cpu.txt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kill -3 $1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echo "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prstat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, 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pstack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, and thread dump done. #" $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loopnum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/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sleep 2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echo "Done sleeping."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done</a:t>
                      </a:r>
                    </a:p>
                  </a:txBody>
                  <a:tcPr marL="68580" marR="68580" marT="108000" marB="10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5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indent="-180975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r>
              <a:rPr lang="ko-KR" altLang="en-US" sz="1400" dirty="0"/>
              <a:t>거의 동일한 시점의 </a:t>
            </a:r>
            <a:r>
              <a:rPr lang="en-US" altLang="ko-KR" sz="1400" dirty="0"/>
              <a:t>top</a:t>
            </a:r>
            <a:r>
              <a:rPr lang="ko-KR" altLang="en-US" sz="1400" dirty="0"/>
              <a:t>과 </a:t>
            </a:r>
            <a:r>
              <a:rPr lang="ko-KR" altLang="en-US" sz="1400" dirty="0" err="1"/>
              <a:t>스레드</a:t>
            </a:r>
            <a:r>
              <a:rPr lang="ko-KR" altLang="en-US" sz="1400" dirty="0"/>
              <a:t> 덤프를 가지고 분석해야 정확한 결과를 얻을 수 있음</a:t>
            </a:r>
            <a:endParaRPr lang="en-US" altLang="ko-KR" sz="1400" dirty="0"/>
          </a:p>
          <a:p>
            <a:pPr marL="180975" indent="-180975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r>
              <a:rPr lang="ko-KR" altLang="en-US" sz="1400" dirty="0"/>
              <a:t>아래와 같은 스크립트를 이용하여 얻은 결과물을 가지고 </a:t>
            </a:r>
            <a:r>
              <a:rPr lang="ko-KR" altLang="en-US" sz="1400" dirty="0" smtClean="0"/>
              <a:t>분석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40888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HP-UX</a:t>
            </a:r>
            <a:r>
              <a:rPr lang="ko-KR" altLang="en-US" dirty="0"/>
              <a:t> </a:t>
            </a:r>
            <a:r>
              <a:rPr lang="en-US" altLang="ko-KR" dirty="0"/>
              <a:t>glance</a:t>
            </a:r>
            <a:r>
              <a:rPr lang="ko-KR" altLang="en-US" dirty="0"/>
              <a:t>과 </a:t>
            </a:r>
            <a:r>
              <a:rPr lang="ko-KR" altLang="en-US" dirty="0" err="1"/>
              <a:t>스레드</a:t>
            </a:r>
            <a:r>
              <a:rPr lang="ko-KR" altLang="en-US" dirty="0"/>
              <a:t> 덤프를 이용한 분석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40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400">
                <a:latin typeface="산돌고딕 M" pitchFamily="18" charset="-127"/>
                <a:ea typeface="산돌고딕 M" pitchFamily="18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산돌고딕 M" pitchFamily="18" charset="-127"/>
                <a:ea typeface="산돌고딕 M" pitchFamily="18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산돌고딕 M" pitchFamily="18" charset="-127"/>
                <a:ea typeface="산돌고딕 M" pitchFamily="18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산돌고딕 M" pitchFamily="18" charset="-127"/>
                <a:ea typeface="산돌고딕 M" pitchFamily="18" charset="-127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dirty="0"/>
              <a:t>분석 준비</a:t>
            </a:r>
            <a:endParaRPr lang="en-US" altLang="ko-KR" dirty="0"/>
          </a:p>
          <a:p>
            <a:pPr lvl="1"/>
            <a:r>
              <a:rPr lang="en-US" altLang="ko-KR" dirty="0"/>
              <a:t>glance</a:t>
            </a:r>
            <a:r>
              <a:rPr lang="ko-KR" altLang="en-US" dirty="0"/>
              <a:t>에서 </a:t>
            </a:r>
            <a:r>
              <a:rPr lang="en-US" altLang="ko-KR" dirty="0"/>
              <a:t>Process CPU </a:t>
            </a:r>
            <a:r>
              <a:rPr lang="ko-KR" altLang="en-US" dirty="0"/>
              <a:t>사용률</a:t>
            </a:r>
          </a:p>
          <a:p>
            <a:pPr lvl="1"/>
            <a:r>
              <a:rPr lang="ko-KR" altLang="en-US" dirty="0"/>
              <a:t>   </a:t>
            </a:r>
            <a:r>
              <a:rPr lang="en-US" altLang="ko-KR" dirty="0"/>
              <a:t>Shift M - </a:t>
            </a:r>
            <a:r>
              <a:rPr lang="ko-KR" altLang="en-US" dirty="0"/>
              <a:t>프로세스 별 상세 메모리 </a:t>
            </a:r>
          </a:p>
          <a:p>
            <a:pPr lvl="1"/>
            <a:r>
              <a:rPr lang="ko-KR" altLang="en-US" dirty="0"/>
              <a:t>   </a:t>
            </a:r>
            <a:r>
              <a:rPr lang="en-US" altLang="ko-KR" dirty="0"/>
              <a:t>Shift G - </a:t>
            </a:r>
            <a:r>
              <a:rPr lang="ko-KR" altLang="en-US" dirty="0"/>
              <a:t>프로세스 별 상세 </a:t>
            </a:r>
            <a:r>
              <a:rPr lang="en-US" altLang="ko-KR" dirty="0"/>
              <a:t>thread</a:t>
            </a:r>
          </a:p>
          <a:p>
            <a:pPr lvl="1"/>
            <a:r>
              <a:rPr lang="en-US" altLang="ko-KR" dirty="0"/>
              <a:t>kill -3 &lt;PID&gt;</a:t>
            </a:r>
            <a:r>
              <a:rPr lang="ko-KR" altLang="en-US" dirty="0"/>
              <a:t>로 </a:t>
            </a:r>
            <a:r>
              <a:rPr lang="ko-KR" altLang="en-US" dirty="0" err="1"/>
              <a:t>스레드</a:t>
            </a:r>
            <a:r>
              <a:rPr lang="ko-KR" altLang="en-US" dirty="0"/>
              <a:t> 덤프를 받음</a:t>
            </a:r>
            <a:endParaRPr lang="en-US" altLang="ko-KR" dirty="0"/>
          </a:p>
          <a:p>
            <a:r>
              <a:rPr lang="ko-KR" altLang="en-US" dirty="0"/>
              <a:t>분석</a:t>
            </a:r>
            <a:endParaRPr lang="en-US" altLang="ko-KR" dirty="0"/>
          </a:p>
          <a:p>
            <a:pPr lvl="1"/>
            <a:r>
              <a:rPr lang="en-US" altLang="ko-KR" dirty="0"/>
              <a:t>glance</a:t>
            </a:r>
            <a:r>
              <a:rPr lang="ko-KR" altLang="en-US" dirty="0"/>
              <a:t>에서 </a:t>
            </a:r>
            <a:r>
              <a:rPr lang="en-US" altLang="ko-KR" dirty="0"/>
              <a:t>CPU </a:t>
            </a:r>
            <a:r>
              <a:rPr lang="ko-KR" altLang="en-US" dirty="0"/>
              <a:t>많이 사용하는 </a:t>
            </a:r>
            <a:r>
              <a:rPr lang="ko-KR" altLang="en-US" dirty="0" err="1"/>
              <a:t>스레드</a:t>
            </a:r>
            <a:r>
              <a:rPr lang="ko-KR" altLang="en-US" dirty="0"/>
              <a:t> 찾기</a:t>
            </a:r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번호를 </a:t>
            </a:r>
            <a:r>
              <a:rPr lang="en-US" altLang="ko-KR" dirty="0"/>
              <a:t>16</a:t>
            </a:r>
            <a:r>
              <a:rPr lang="ko-KR" altLang="en-US" dirty="0"/>
              <a:t>진수로 변환</a:t>
            </a:r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덤프에서 </a:t>
            </a:r>
            <a:r>
              <a:rPr lang="en-US" altLang="ko-KR" dirty="0"/>
              <a:t>CPU</a:t>
            </a:r>
            <a:r>
              <a:rPr lang="ko-KR" altLang="en-US" dirty="0"/>
              <a:t>를 많이 사용하는 </a:t>
            </a:r>
            <a:r>
              <a:rPr lang="en-US" altLang="ko-KR" dirty="0"/>
              <a:t>Thread ID</a:t>
            </a:r>
            <a:r>
              <a:rPr lang="ko-KR" altLang="en-US" dirty="0"/>
              <a:t>를 찾음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206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HP-UX</a:t>
            </a:r>
            <a:r>
              <a:rPr lang="ko-KR" altLang="en-US" dirty="0"/>
              <a:t> </a:t>
            </a:r>
            <a:r>
              <a:rPr lang="en-US" altLang="ko-KR" dirty="0"/>
              <a:t>glance</a:t>
            </a:r>
            <a:r>
              <a:rPr lang="ko-KR" altLang="en-US" dirty="0"/>
              <a:t>과 </a:t>
            </a:r>
            <a:r>
              <a:rPr lang="ko-KR" altLang="en-US" dirty="0" err="1"/>
              <a:t>스레드</a:t>
            </a:r>
            <a:r>
              <a:rPr lang="ko-KR" altLang="en-US" dirty="0"/>
              <a:t> 덤프를 이용한 분석</a:t>
            </a:r>
            <a:endParaRPr lang="en-US" altLang="ko-KR" dirty="0"/>
          </a:p>
        </p:txBody>
      </p:sp>
      <p:pic>
        <p:nvPicPr>
          <p:cNvPr id="5" name="Picture 2" descr="http://mullfirs.springnote.com/pages/345504/attachments/142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702" y="1484313"/>
            <a:ext cx="6704963" cy="3214709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27584" y="5360894"/>
            <a:ext cx="7848104" cy="66039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sz="10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“Thread: '11' for queue: 'default'" daemon </a:t>
            </a:r>
            <a:r>
              <a:rPr lang="en-AU" sz="1000" dirty="0" err="1" smtClean="0">
                <a:latin typeface="산돌고딕 M" pitchFamily="18" charset="-127"/>
                <a:ea typeface="산돌고딕 M" pitchFamily="18" charset="-127"/>
              </a:rPr>
              <a:t>prio</a:t>
            </a:r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=10 </a:t>
            </a:r>
            <a:r>
              <a:rPr lang="en-AU" sz="1000" dirty="0" err="1" smtClean="0"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=0x0004ad00 </a:t>
            </a:r>
            <a:r>
              <a:rPr lang="en-AU" sz="1000" dirty="0" err="1" smtClean="0">
                <a:latin typeface="산돌고딕 M" pitchFamily="18" charset="-127"/>
                <a:ea typeface="산돌고딕 M" pitchFamily="18" charset="-127"/>
              </a:rPr>
              <a:t>nid</a:t>
            </a:r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=23 </a:t>
            </a:r>
            <a:r>
              <a:rPr lang="en-AU" sz="1000" b="1" dirty="0" err="1" smtClean="0">
                <a:latin typeface="산돌고딕 M" pitchFamily="18" charset="-127"/>
                <a:ea typeface="산돌고딕 M" pitchFamily="18" charset="-127"/>
              </a:rPr>
              <a:t>lwp_id</a:t>
            </a:r>
            <a:r>
              <a:rPr lang="en-AU" sz="1000" b="1" dirty="0" smtClean="0">
                <a:latin typeface="산돌고딕 M" pitchFamily="18" charset="-127"/>
                <a:ea typeface="산돌고딕 M" pitchFamily="18" charset="-127"/>
              </a:rPr>
              <a:t>=285416</a:t>
            </a:r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sz="1000" dirty="0" err="1" smtClean="0">
                <a:latin typeface="산돌고딕 M" pitchFamily="18" charset="-127"/>
                <a:ea typeface="산돌고딕 M" pitchFamily="18" charset="-127"/>
              </a:rPr>
              <a:t>runnable</a:t>
            </a:r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 [0x67874000..0x67874500]</a:t>
            </a:r>
            <a:endParaRPr lang="en-AU" sz="1000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41269" y="5487703"/>
            <a:ext cx="1071570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684840" y="5070364"/>
            <a:ext cx="2286016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PID </a:t>
            </a:r>
            <a:r>
              <a:rPr lang="en-US" altLang="ko-KR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 0x1493</a:t>
            </a:r>
            <a:endParaRPr lang="ko-KR" altLang="en-US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16" name="직선 화살표 연결선 15"/>
          <p:cNvCxnSpPr>
            <a:stCxn id="15" idx="3"/>
            <a:endCxn id="14" idx="0"/>
          </p:cNvCxnSpPr>
          <p:nvPr/>
        </p:nvCxnSpPr>
        <p:spPr>
          <a:xfrm>
            <a:off x="3970856" y="5248959"/>
            <a:ext cx="1206198" cy="2387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6372200" y="2708920"/>
            <a:ext cx="1241354" cy="2711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PID</a:t>
            </a:r>
            <a:endParaRPr lang="ko-KR" altLang="en-US" dirty="0">
              <a:solidFill>
                <a:srgbClr val="C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18" name="직선 화살표 연결선 17"/>
          <p:cNvCxnSpPr>
            <a:stCxn id="17" idx="2"/>
            <a:endCxn id="15" idx="0"/>
          </p:cNvCxnSpPr>
          <p:nvPr/>
        </p:nvCxnSpPr>
        <p:spPr>
          <a:xfrm flipH="1">
            <a:off x="2827848" y="2980030"/>
            <a:ext cx="4165029" cy="2090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AIX </a:t>
            </a:r>
            <a:r>
              <a:rPr lang="ko-KR" altLang="en-US" dirty="0"/>
              <a:t>시스템에서 분석방법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40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400">
                <a:latin typeface="산돌고딕 M" pitchFamily="18" charset="-127"/>
                <a:ea typeface="산돌고딕 M" pitchFamily="18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산돌고딕 M" pitchFamily="18" charset="-127"/>
                <a:ea typeface="산돌고딕 M" pitchFamily="18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산돌고딕 M" pitchFamily="18" charset="-127"/>
                <a:ea typeface="산돌고딕 M" pitchFamily="18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산돌고딕 M" pitchFamily="18" charset="-127"/>
                <a:ea typeface="산돌고딕 M" pitchFamily="18" charset="-127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dirty="0"/>
              <a:t>분석 준비</a:t>
            </a:r>
            <a:endParaRPr lang="en-US" altLang="ko-KR" dirty="0"/>
          </a:p>
          <a:p>
            <a:pPr lvl="1"/>
            <a:r>
              <a:rPr lang="en-US" altLang="ko-KR" dirty="0" err="1"/>
              <a:t>ps</a:t>
            </a:r>
            <a:r>
              <a:rPr lang="en-US" altLang="ko-KR" dirty="0"/>
              <a:t> -</a:t>
            </a:r>
            <a:r>
              <a:rPr lang="en-US" altLang="ko-KR" dirty="0" err="1"/>
              <a:t>mp</a:t>
            </a:r>
            <a:r>
              <a:rPr lang="en-US" altLang="ko-KR" dirty="0"/>
              <a:t> &lt;PID&gt; -o THREAD CPU </a:t>
            </a:r>
            <a:r>
              <a:rPr lang="ko-KR" altLang="en-US" dirty="0"/>
              <a:t>사용률</a:t>
            </a:r>
          </a:p>
          <a:p>
            <a:pPr lvl="1"/>
            <a:r>
              <a:rPr lang="en-US" altLang="ko-KR" dirty="0"/>
              <a:t>kill -3 &lt;PID&gt;</a:t>
            </a:r>
            <a:r>
              <a:rPr lang="ko-KR" altLang="en-US" dirty="0"/>
              <a:t>로 </a:t>
            </a:r>
            <a:r>
              <a:rPr lang="ko-KR" altLang="en-US" dirty="0" err="1"/>
              <a:t>스레드</a:t>
            </a:r>
            <a:r>
              <a:rPr lang="ko-KR" altLang="en-US" dirty="0"/>
              <a:t> 덤프를 받음</a:t>
            </a:r>
            <a:endParaRPr lang="en-US" altLang="ko-KR" dirty="0"/>
          </a:p>
          <a:p>
            <a:r>
              <a:rPr lang="ko-KR" altLang="en-US" dirty="0"/>
              <a:t>분석</a:t>
            </a:r>
            <a:endParaRPr lang="en-US" altLang="ko-KR" dirty="0"/>
          </a:p>
          <a:p>
            <a:pPr lvl="1"/>
            <a:r>
              <a:rPr lang="en-US" altLang="ko-KR" dirty="0" err="1"/>
              <a:t>dbx</a:t>
            </a:r>
            <a:r>
              <a:rPr lang="en-US" altLang="ko-KR" dirty="0"/>
              <a:t> -a &lt;PID&gt;</a:t>
            </a:r>
          </a:p>
          <a:p>
            <a:pPr lvl="2"/>
            <a:r>
              <a:rPr lang="en-US" altLang="ko-KR" sz="1400" dirty="0"/>
              <a:t>thread </a:t>
            </a:r>
          </a:p>
          <a:p>
            <a:pPr lvl="2"/>
            <a:r>
              <a:rPr lang="en-US" altLang="ko-KR" sz="1400" dirty="0"/>
              <a:t>$t&lt;</a:t>
            </a:r>
            <a:r>
              <a:rPr lang="en-US" altLang="ko-KR" sz="1400" dirty="0" err="1"/>
              <a:t>num</a:t>
            </a:r>
            <a:r>
              <a:rPr lang="en-US" altLang="ko-KR" sz="1400" dirty="0"/>
              <a:t>&gt;</a:t>
            </a:r>
            <a:r>
              <a:rPr lang="ko-KR" altLang="en-US" sz="1400" dirty="0"/>
              <a:t>을 찾음</a:t>
            </a:r>
            <a:endParaRPr lang="en-US" altLang="ko-KR" sz="1400" dirty="0"/>
          </a:p>
          <a:p>
            <a:pPr lvl="2"/>
            <a:r>
              <a:rPr lang="en-US" altLang="ko-KR" sz="1400" dirty="0" err="1"/>
              <a:t>th</a:t>
            </a:r>
            <a:r>
              <a:rPr lang="en-US" altLang="ko-KR" sz="1400" dirty="0"/>
              <a:t> info &lt;</a:t>
            </a:r>
            <a:r>
              <a:rPr lang="en-US" altLang="ko-KR" sz="1400" dirty="0" err="1"/>
              <a:t>num</a:t>
            </a:r>
            <a:r>
              <a:rPr lang="en-US" altLang="ko-KR" sz="1400" dirty="0"/>
              <a:t>&gt;</a:t>
            </a:r>
          </a:p>
          <a:p>
            <a:pPr lvl="2"/>
            <a:r>
              <a:rPr lang="en-US" altLang="ko-KR" sz="1400" dirty="0" err="1"/>
              <a:t>pthread_t</a:t>
            </a:r>
            <a:r>
              <a:rPr lang="en-US" altLang="ko-KR" sz="1400" dirty="0"/>
              <a:t> (16</a:t>
            </a:r>
            <a:r>
              <a:rPr lang="ko-KR" altLang="en-US" sz="1400" dirty="0"/>
              <a:t>진수</a:t>
            </a:r>
            <a:r>
              <a:rPr lang="en-US" altLang="ko-KR" sz="1400" dirty="0"/>
              <a:t>)</a:t>
            </a:r>
            <a:r>
              <a:rPr lang="ko-KR" altLang="en-US" sz="1400" dirty="0"/>
              <a:t>를 찾음</a:t>
            </a:r>
            <a:endParaRPr lang="en-US" altLang="ko-KR" sz="1400" dirty="0"/>
          </a:p>
          <a:p>
            <a:pPr lvl="2"/>
            <a:r>
              <a:rPr lang="en-US" altLang="ko-KR" sz="1400" dirty="0"/>
              <a:t>detach</a:t>
            </a:r>
          </a:p>
          <a:p>
            <a:pPr lvl="2"/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덤프에서 </a:t>
            </a:r>
            <a:r>
              <a:rPr lang="en-US" altLang="ko-KR" dirty="0"/>
              <a:t>CPU</a:t>
            </a:r>
            <a:r>
              <a:rPr lang="ko-KR" altLang="en-US" dirty="0"/>
              <a:t>를 많이 사용하는 </a:t>
            </a:r>
            <a:r>
              <a:rPr lang="en-US" altLang="ko-KR" dirty="0"/>
              <a:t>native ID:&lt;</a:t>
            </a:r>
            <a:r>
              <a:rPr lang="en-US" altLang="ko-KR" dirty="0" err="1"/>
              <a:t>hexNum</a:t>
            </a:r>
            <a:r>
              <a:rPr lang="en-US" altLang="ko-KR" dirty="0"/>
              <a:t>&gt;</a:t>
            </a:r>
            <a:r>
              <a:rPr lang="ko-KR" altLang="en-US" dirty="0"/>
              <a:t>를 찾음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36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err="1" smtClean="0"/>
              <a:t>Prefork</a:t>
            </a:r>
            <a:endParaRPr lang="en-US" altLang="ko-KR" dirty="0"/>
          </a:p>
        </p:txBody>
      </p:sp>
      <p:grpSp>
        <p:nvGrpSpPr>
          <p:cNvPr id="3" name="그룹 2"/>
          <p:cNvGrpSpPr/>
          <p:nvPr/>
        </p:nvGrpSpPr>
        <p:grpSpPr>
          <a:xfrm>
            <a:off x="1371599" y="2000563"/>
            <a:ext cx="6840000" cy="3960000"/>
            <a:chOff x="1624630" y="1773686"/>
            <a:chExt cx="6827044" cy="4486275"/>
          </a:xfrm>
        </p:grpSpPr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1660349" y="2776986"/>
              <a:ext cx="1655763" cy="1143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6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Parent process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4403549" y="2786511"/>
              <a:ext cx="1655763" cy="815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4414662" y="3689799"/>
              <a:ext cx="1655762" cy="815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4425774" y="5432874"/>
              <a:ext cx="1655763" cy="815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3674887" y="2788099"/>
              <a:ext cx="403225" cy="34718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/>
              <a:r>
                <a:rPr lang="en-US" sz="1600" dirty="0">
                  <a:solidFill>
                    <a:schemeClr val="dk1"/>
                  </a:solidFill>
                  <a:latin typeface="산돌고딕 M" pitchFamily="18" charset="-127"/>
                  <a:ea typeface="산돌고딕 M" pitchFamily="18" charset="-127"/>
                  <a:cs typeface="+mn-cs"/>
                </a:rPr>
                <a:t>Listener Socket</a:t>
              </a:r>
            </a:p>
          </p:txBody>
        </p:sp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2750962" y="2146749"/>
              <a:ext cx="1196975" cy="468312"/>
            </a:xfrm>
            <a:prstGeom prst="curvedDownArrow">
              <a:avLst>
                <a:gd name="adj1" fmla="val 51119"/>
                <a:gd name="adj2" fmla="val 102237"/>
                <a:gd name="adj3" fmla="val 3333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14" name="AutoShape 28"/>
            <p:cNvSpPr>
              <a:spLocks noChangeArrowheads="1"/>
            </p:cNvSpPr>
            <p:nvPr/>
          </p:nvSpPr>
          <p:spPr bwMode="auto">
            <a:xfrm>
              <a:off x="6159324" y="1773686"/>
              <a:ext cx="2014538" cy="828675"/>
            </a:xfrm>
            <a:prstGeom prst="wedgeRectCallout">
              <a:avLst>
                <a:gd name="adj1" fmla="val -65287"/>
                <a:gd name="adj2" fmla="val 8429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spcBef>
                  <a:spcPts val="0"/>
                </a:spcBef>
                <a:buFontTx/>
                <a:buChar char="•"/>
              </a:pPr>
              <a:r>
                <a:rPr lang="en-US" sz="1600" b="0" dirty="0">
                  <a:solidFill>
                    <a:schemeClr val="dk1"/>
                  </a:solidFill>
                  <a:latin typeface="산돌고딕 M" pitchFamily="18" charset="-127"/>
                  <a:ea typeface="산돌고딕 M" pitchFamily="18" charset="-127"/>
                  <a:cs typeface="+mn-cs"/>
                </a:rPr>
                <a:t> </a:t>
              </a:r>
              <a:r>
                <a:rPr lang="en-US" sz="1600" b="0" dirty="0" err="1">
                  <a:solidFill>
                    <a:schemeClr val="dk1"/>
                  </a:solidFill>
                  <a:latin typeface="산돌고딕 M" pitchFamily="18" charset="-127"/>
                  <a:ea typeface="산돌고딕 M" pitchFamily="18" charset="-127"/>
                  <a:cs typeface="+mn-cs"/>
                </a:rPr>
                <a:t>StartServers</a:t>
              </a:r>
              <a:endParaRPr lang="en-US" sz="1600" b="0" dirty="0">
                <a:solidFill>
                  <a:schemeClr val="dk1"/>
                </a:solidFill>
                <a:latin typeface="산돌고딕 M" pitchFamily="18" charset="-127"/>
                <a:ea typeface="산돌고딕 M" pitchFamily="18" charset="-127"/>
                <a:cs typeface="+mn-cs"/>
              </a:endParaRPr>
            </a:p>
            <a:p>
              <a:pPr algn="l">
                <a:spcBef>
                  <a:spcPts val="0"/>
                </a:spcBef>
                <a:buFontTx/>
                <a:buChar char="•"/>
              </a:pPr>
              <a:r>
                <a:rPr lang="en-US" sz="1600" b="0" dirty="0">
                  <a:solidFill>
                    <a:schemeClr val="dk1"/>
                  </a:solidFill>
                  <a:latin typeface="산돌고딕 M" pitchFamily="18" charset="-127"/>
                  <a:ea typeface="산돌고딕 M" pitchFamily="18" charset="-127"/>
                  <a:cs typeface="+mn-cs"/>
                </a:rPr>
                <a:t> </a:t>
              </a:r>
              <a:r>
                <a:rPr lang="en-US" sz="1600" b="0" dirty="0" err="1" smtClean="0">
                  <a:solidFill>
                    <a:schemeClr val="dk1"/>
                  </a:solidFill>
                  <a:latin typeface="산돌고딕 M" pitchFamily="18" charset="-127"/>
                  <a:ea typeface="산돌고딕 M" pitchFamily="18" charset="-127"/>
                  <a:cs typeface="+mn-cs"/>
                </a:rPr>
                <a:t>MaxClients</a:t>
              </a:r>
              <a:endParaRPr lang="en-US" sz="1600" b="0" dirty="0">
                <a:solidFill>
                  <a:schemeClr val="dk1"/>
                </a:solidFill>
                <a:latin typeface="산돌고딕 M" pitchFamily="18" charset="-127"/>
                <a:ea typeface="산돌고딕 M" pitchFamily="18" charset="-127"/>
                <a:cs typeface="+mn-cs"/>
              </a:endParaRPr>
            </a:p>
          </p:txBody>
        </p:sp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6367287" y="3821561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17" name="AutoShape 35"/>
            <p:cNvSpPr>
              <a:spLocks noChangeArrowheads="1"/>
            </p:cNvSpPr>
            <p:nvPr/>
          </p:nvSpPr>
          <p:spPr bwMode="auto">
            <a:xfrm>
              <a:off x="2577924" y="5237611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graphicFrame>
          <p:nvGraphicFramePr>
            <p:cNvPr id="1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615252"/>
                </p:ext>
              </p:extLst>
            </p:nvPr>
          </p:nvGraphicFramePr>
          <p:xfrm>
            <a:off x="1624630" y="4932017"/>
            <a:ext cx="863600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Visio" r:id="rId4" imgW="863664" imgH="1133920" progId="Visio.Drawing.11">
                    <p:embed/>
                  </p:oleObj>
                </mc:Choice>
                <mc:Fallback>
                  <p:oleObj name="Visio" r:id="rId4" imgW="863664" imgH="11339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4630" y="4932017"/>
                          <a:ext cx="863600" cy="1133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42"/>
            <p:cNvGrpSpPr>
              <a:grpSpLocks/>
            </p:cNvGrpSpPr>
            <p:nvPr/>
          </p:nvGrpSpPr>
          <p:grpSpPr bwMode="auto">
            <a:xfrm>
              <a:off x="7140399" y="3381824"/>
              <a:ext cx="1311275" cy="1177925"/>
              <a:chOff x="1824" y="633"/>
              <a:chExt cx="2834" cy="2849"/>
            </a:xfrm>
          </p:grpSpPr>
          <p:sp>
            <p:nvSpPr>
              <p:cNvPr id="2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</p:grpSp>
      <p:sp>
        <p:nvSpPr>
          <p:cNvPr id="25" name="직사각형 24"/>
          <p:cNvSpPr/>
          <p:nvPr/>
        </p:nvSpPr>
        <p:spPr>
          <a:xfrm>
            <a:off x="827585" y="1493865"/>
            <a:ext cx="748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Child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</a:rPr>
              <a:t>프로세스를 미리 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fork</a:t>
            </a:r>
            <a:endParaRPr lang="en-US" altLang="ko-KR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1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AIX </a:t>
            </a:r>
            <a:r>
              <a:rPr lang="ko-KR" altLang="en-US" dirty="0"/>
              <a:t>시스템에서 </a:t>
            </a:r>
            <a:r>
              <a:rPr lang="ko-KR" altLang="en-US" dirty="0" smtClean="0"/>
              <a:t>분석</a:t>
            </a:r>
            <a:r>
              <a:rPr lang="ko-KR" altLang="en-US" dirty="0" smtClean="0">
                <a:solidFill>
                  <a:schemeClr val="bg1"/>
                </a:solidFill>
              </a:rPr>
              <a:t>시스템에서 </a:t>
            </a:r>
            <a:r>
              <a:rPr lang="ko-KR" altLang="en-US" dirty="0">
                <a:solidFill>
                  <a:schemeClr val="bg1"/>
                </a:solidFill>
              </a:rPr>
              <a:t>분석방법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1696" y="1473495"/>
            <a:ext cx="8286808" cy="120032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ps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mp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250076 -o THREAD</a:t>
            </a:r>
            <a:b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 PID PPID TID ST CP PRI SC WCHAN F TT BND COMMAND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250076 217266 - A 38 60 72 * 242011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pts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/0 - /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- - 663625 S 0 60 1 f10000879000a240 8410400 - - -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- - 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667723</a:t>
            </a:r>
            <a:r>
              <a:rPr lang="en-AU" altLang="ko-KR" sz="120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 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37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78 1 f1000089c020f150 400400 - - -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- - 671821 S 0 60 1 f10000879000a440 8410400 - - </a:t>
            </a:r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</a:t>
            </a:r>
            <a:endParaRPr lang="en-AU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27584" y="2780928"/>
            <a:ext cx="6500842" cy="120032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</a:t>
            </a:r>
            <a:r>
              <a:rPr lang="en-US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dbx</a:t>
            </a:r>
            <a:r>
              <a:rPr lang="en-US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-a 250076</a:t>
            </a:r>
            <a:br>
              <a:rPr lang="en-US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dbx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</a:t>
            </a:r>
            <a:b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state-k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wchan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state-u k-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mode held scope function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 . .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$t16 wait 0xf10000879000a240 blocked 663625 k no sys _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event_sleep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t17</a:t>
            </a:r>
            <a:r>
              <a:rPr lang="en-AU" altLang="ko-KR" sz="120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run running 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667723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 no sys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JVM_Send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5805264"/>
            <a:ext cx="7848104" cy="46166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ExecuteThread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'11' for queue: 'default'" (TID:0x31cf86d8, sys_thread_t:0x3e5ea108,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state:R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native ID:0x1011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prio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at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java.net.SocketOutputStream.socketWrite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(Native Method)</a:t>
            </a:r>
            <a:endParaRPr lang="ko-KR" altLang="en-US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115616" y="2185974"/>
            <a:ext cx="648072" cy="2838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07468" y="3725333"/>
            <a:ext cx="1920316" cy="23303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27584" y="4077072"/>
            <a:ext cx="6500842" cy="1569660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dbx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info 17</a:t>
            </a:r>
            <a:b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 state-k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wchan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state-u k-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mode held scope function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$t17 run running 667723 k no sys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JVM_Send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general: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pthread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addr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= 0x3ea55c68 size = 0x244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joinable = no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pthread_t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= 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1011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dbx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detach</a:t>
            </a:r>
            <a:endParaRPr lang="ko-KR" altLang="en-US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51155" y="5157192"/>
            <a:ext cx="1416589" cy="2993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614133" y="5795014"/>
            <a:ext cx="1416589" cy="2993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85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Windows </a:t>
            </a:r>
            <a:r>
              <a:rPr lang="ko-KR" altLang="en-US" dirty="0"/>
              <a:t>시스템에서 분석방법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40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400">
                <a:latin typeface="산돌고딕 M" pitchFamily="18" charset="-127"/>
                <a:ea typeface="산돌고딕 M" pitchFamily="18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산돌고딕 M" pitchFamily="18" charset="-127"/>
                <a:ea typeface="산돌고딕 M" pitchFamily="18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산돌고딕 M" pitchFamily="18" charset="-127"/>
                <a:ea typeface="산돌고딕 M" pitchFamily="18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산돌고딕 M" pitchFamily="18" charset="-127"/>
                <a:ea typeface="산돌고딕 M" pitchFamily="18" charset="-127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dirty="0"/>
              <a:t>분석 준비</a:t>
            </a:r>
            <a:endParaRPr lang="en-US" altLang="ko-KR" dirty="0"/>
          </a:p>
          <a:p>
            <a:pPr lvl="1"/>
            <a:r>
              <a:rPr lang="en-US" altLang="ko-KR" dirty="0"/>
              <a:t>Sys Internal </a:t>
            </a:r>
            <a:r>
              <a:rPr lang="en-US" altLang="ko-KR" dirty="0" err="1"/>
              <a:t>pslist</a:t>
            </a:r>
            <a:r>
              <a:rPr lang="en-US" altLang="ko-KR" dirty="0"/>
              <a:t> </a:t>
            </a:r>
            <a:r>
              <a:rPr lang="ko-KR" altLang="en-US" dirty="0"/>
              <a:t>프로그램 다운로드</a:t>
            </a:r>
            <a:endParaRPr lang="en-US" altLang="ko-KR" dirty="0"/>
          </a:p>
          <a:p>
            <a:pPr lvl="1"/>
            <a:r>
              <a:rPr lang="en-US" altLang="ko-KR" dirty="0"/>
              <a:t>http://technet.microsoft.com/en-us/sysinternals/default.aspx </a:t>
            </a:r>
          </a:p>
          <a:p>
            <a:pPr lvl="1"/>
            <a:r>
              <a:rPr lang="en-US" altLang="ko-KR" dirty="0" err="1"/>
              <a:t>pslist</a:t>
            </a:r>
            <a:r>
              <a:rPr lang="en-US" altLang="ko-KR" sz="1600" dirty="0"/>
              <a:t> </a:t>
            </a:r>
            <a:r>
              <a:rPr lang="en-US" altLang="ko-KR" dirty="0"/>
              <a:t>THREAD CPU </a:t>
            </a:r>
            <a:r>
              <a:rPr lang="ko-KR" altLang="en-US" dirty="0"/>
              <a:t>사용률</a:t>
            </a:r>
          </a:p>
          <a:p>
            <a:pPr lvl="1"/>
            <a:r>
              <a:rPr lang="en-US" altLang="ko-KR" dirty="0"/>
              <a:t>Ctrl + Break</a:t>
            </a:r>
            <a:r>
              <a:rPr lang="ko-KR" altLang="en-US" dirty="0"/>
              <a:t>로 </a:t>
            </a:r>
            <a:r>
              <a:rPr lang="ko-KR" altLang="en-US" dirty="0" err="1"/>
              <a:t>스레드</a:t>
            </a:r>
            <a:r>
              <a:rPr lang="ko-KR" altLang="en-US" dirty="0"/>
              <a:t> 덤프를 받음</a:t>
            </a:r>
            <a:endParaRPr lang="en-US" altLang="ko-KR" dirty="0"/>
          </a:p>
          <a:p>
            <a:r>
              <a:rPr lang="ko-KR" altLang="en-US" dirty="0"/>
              <a:t>분석</a:t>
            </a:r>
            <a:endParaRPr lang="en-US" altLang="ko-KR" dirty="0"/>
          </a:p>
          <a:p>
            <a:pPr lvl="1"/>
            <a:r>
              <a:rPr lang="en-US" altLang="ko-KR" dirty="0" err="1"/>
              <a:t>pslist</a:t>
            </a:r>
            <a:r>
              <a:rPr lang="en-US" altLang="ko-KR" dirty="0"/>
              <a:t> -d &lt;PID&gt;</a:t>
            </a:r>
            <a:r>
              <a:rPr lang="ko-KR" altLang="en-US" dirty="0"/>
              <a:t>로 </a:t>
            </a:r>
            <a:r>
              <a:rPr lang="en-US" altLang="ko-KR" dirty="0"/>
              <a:t>CPU </a:t>
            </a:r>
            <a:r>
              <a:rPr lang="ko-KR" altLang="en-US" dirty="0"/>
              <a:t>많이 쓰는 </a:t>
            </a:r>
            <a:r>
              <a:rPr lang="ko-KR" altLang="en-US" dirty="0" err="1"/>
              <a:t>스레드</a:t>
            </a:r>
            <a:r>
              <a:rPr lang="ko-KR" altLang="en-US" dirty="0"/>
              <a:t> 찾기</a:t>
            </a:r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덤프에서 </a:t>
            </a:r>
            <a:r>
              <a:rPr lang="en-US" altLang="ko-KR" dirty="0"/>
              <a:t>CPU</a:t>
            </a:r>
            <a:r>
              <a:rPr lang="ko-KR" altLang="en-US" dirty="0"/>
              <a:t>를 많이 사용하는 </a:t>
            </a:r>
            <a:r>
              <a:rPr lang="en-US" altLang="ko-KR" dirty="0" err="1"/>
              <a:t>nid</a:t>
            </a:r>
            <a:r>
              <a:rPr lang="en-US" altLang="ko-KR" dirty="0"/>
              <a:t>=&lt;</a:t>
            </a:r>
            <a:r>
              <a:rPr lang="en-US" altLang="ko-KR" dirty="0" err="1"/>
              <a:t>hexNum</a:t>
            </a:r>
            <a:r>
              <a:rPr lang="en-US" altLang="ko-KR" dirty="0"/>
              <a:t>&gt;</a:t>
            </a:r>
            <a:r>
              <a:rPr lang="ko-KR" altLang="en-US" dirty="0"/>
              <a:t>를 </a:t>
            </a:r>
            <a:r>
              <a:rPr lang="ko-KR" altLang="en-US" dirty="0" smtClean="0"/>
              <a:t>찾음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569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Windows </a:t>
            </a:r>
            <a:r>
              <a:rPr lang="ko-KR" altLang="en-US" dirty="0"/>
              <a:t>시스템에서 </a:t>
            </a:r>
            <a:r>
              <a:rPr lang="ko-KR" altLang="en-US" dirty="0" smtClean="0"/>
              <a:t>분석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821696" y="1473495"/>
            <a:ext cx="8286808" cy="1569660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pslist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-d 1720</a:t>
            </a:r>
            <a:b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1720: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Pri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Cswtch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State User Time Kernel Time Elapsed Time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1520 8 9705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Wait:UserReq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0:00:23.734 0:00:01.772 0:08:14.511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1968 8 6527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Wait:UserReq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0:00:06.309 0:00:00.070 0:08:14.120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1748 15 157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Wait:UserReq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0:00:00.010 0:00:00.010 0:08:14.110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 . . 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588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10 59123 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Wait:UserReq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0:00:48.830 0:00:02.633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0:08:01.211</a:t>
            </a:r>
            <a:endParaRPr lang="ko-KR" altLang="en-US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3932017"/>
            <a:ext cx="7848104" cy="646331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“Thread: '10' for queue: 'default'" daemon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prio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=0x20d75808 </a:t>
            </a:r>
            <a:r>
              <a:rPr lang="en-AU" altLang="ko-KR" sz="120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nid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=0x24c</a:t>
            </a:r>
            <a:r>
              <a:rPr lang="en-AU" altLang="ko-KR" sz="120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runnable [219ff000..219ffd90]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at java.net.SocketOutputStream.socketWrite0(Native Method)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 . .</a:t>
            </a:r>
            <a:endParaRPr lang="ko-KR" altLang="en-US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44287" y="2731498"/>
            <a:ext cx="648072" cy="2838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148065" y="3921767"/>
            <a:ext cx="720080" cy="2993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98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04. </a:t>
            </a:r>
            <a:r>
              <a:rPr lang="en-US" altLang="ko-KR" sz="36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OutOfMemory</a:t>
            </a: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문제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OOM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유형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Java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메모리 구조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Java </a:t>
            </a: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Heap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Native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Memory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진단방법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Heap Dump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분석 도구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ko-KR" altLang="en-US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11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ko-KR" altLang="en-US" dirty="0"/>
              <a:t>의 유형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941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Heap</a:t>
            </a:r>
            <a:r>
              <a:rPr lang="ko-KR" altLang="en-US" dirty="0"/>
              <a:t>의 메모리 </a:t>
            </a: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에러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특정 시각에 급격한 메모리 증가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점차적인 메모리 증가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메모리가 부족한 경우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Native </a:t>
            </a:r>
            <a:r>
              <a:rPr lang="ko-KR" altLang="en-US" dirty="0"/>
              <a:t>메모리의 </a:t>
            </a: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에러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RES </a:t>
            </a:r>
            <a:r>
              <a:rPr lang="ko-KR" altLang="en-US" dirty="0"/>
              <a:t>등 </a:t>
            </a:r>
            <a:r>
              <a:rPr lang="en-US" altLang="ko-KR" dirty="0"/>
              <a:t>OS</a:t>
            </a:r>
            <a:r>
              <a:rPr lang="ko-KR" altLang="en-US" dirty="0"/>
              <a:t>에서 사용하는 영역에서 발생하는 메모리 부족현상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급격한 증가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점차적인 메모리 증가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Memory Leak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점차적으로 메모리가 증가하는 현상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메모리를 </a:t>
            </a:r>
            <a:r>
              <a:rPr lang="en-US" altLang="ko-KR" dirty="0"/>
              <a:t>free</a:t>
            </a:r>
            <a:r>
              <a:rPr lang="ko-KR" altLang="en-US" dirty="0"/>
              <a:t>하지 못하는 경우에 발생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3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Java </a:t>
            </a:r>
            <a:r>
              <a:rPr lang="ko-KR" altLang="en-US" dirty="0"/>
              <a:t>메모리 구조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0327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Heap</a:t>
            </a:r>
            <a:r>
              <a:rPr lang="ko-KR" altLang="en-US" dirty="0"/>
              <a:t>은 </a:t>
            </a:r>
            <a:r>
              <a:rPr lang="en-US" altLang="ko-KR" dirty="0"/>
              <a:t>JVM</a:t>
            </a:r>
            <a:r>
              <a:rPr lang="ko-KR" altLang="en-US" dirty="0"/>
              <a:t>과 사용자 </a:t>
            </a:r>
            <a:r>
              <a:rPr lang="en-US" altLang="ko-KR" dirty="0"/>
              <a:t>Java </a:t>
            </a:r>
            <a:r>
              <a:rPr lang="ko-KR" altLang="en-US" dirty="0"/>
              <a:t>애플리케이션이 사용하는 메모리 공간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Java</a:t>
            </a:r>
            <a:r>
              <a:rPr lang="ko-KR" altLang="en-US" dirty="0"/>
              <a:t>객체는 </a:t>
            </a:r>
            <a:r>
              <a:rPr lang="en-US" altLang="ko-KR" dirty="0"/>
              <a:t>Eden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en-US" altLang="ko-KR" dirty="0"/>
              <a:t>Survivor </a:t>
            </a:r>
            <a:r>
              <a:rPr lang="en-US" altLang="ko-KR" dirty="0">
                <a:sym typeface="Wingdings" pitchFamily="2" charset="2"/>
              </a:rPr>
              <a:t> Old</a:t>
            </a:r>
            <a:r>
              <a:rPr lang="ko-KR" altLang="en-US" dirty="0">
                <a:sym typeface="Wingdings" pitchFamily="2" charset="2"/>
              </a:rPr>
              <a:t>로 이동</a:t>
            </a:r>
            <a:endParaRPr lang="en-US" altLang="ko-KR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ym typeface="Wingdings" pitchFamily="2" charset="2"/>
              </a:rPr>
              <a:t>Heap </a:t>
            </a:r>
            <a:r>
              <a:rPr lang="ko-KR" altLang="en-US" dirty="0">
                <a:sym typeface="Wingdings" pitchFamily="2" charset="2"/>
              </a:rPr>
              <a:t>이외에 </a:t>
            </a:r>
            <a:r>
              <a:rPr lang="en-US" altLang="ko-KR" dirty="0">
                <a:sym typeface="Wingdings" pitchFamily="2" charset="2"/>
              </a:rPr>
              <a:t>OS</a:t>
            </a:r>
            <a:r>
              <a:rPr lang="ko-KR" altLang="en-US" dirty="0">
                <a:sym typeface="Wingdings" pitchFamily="2" charset="2"/>
              </a:rPr>
              <a:t>에서 사용하는 메모리가 있음</a:t>
            </a:r>
            <a:endParaRPr lang="ko-KR" altLang="en-US" dirty="0"/>
          </a:p>
        </p:txBody>
      </p:sp>
      <p:pic>
        <p:nvPicPr>
          <p:cNvPr id="7" name="Picture 4" descr="options affecting siz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9" y="2748199"/>
            <a:ext cx="7498044" cy="29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4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Minor GC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smtClean="0"/>
              <a:t>New/Young </a:t>
            </a:r>
            <a:r>
              <a:rPr lang="ko-KR" altLang="en-US" dirty="0"/>
              <a:t>영역의</a:t>
            </a:r>
            <a:r>
              <a:rPr lang="en-US" altLang="ko-KR" dirty="0"/>
              <a:t> GC</a:t>
            </a:r>
            <a:r>
              <a:rPr lang="ko-KR" altLang="en-US" dirty="0"/>
              <a:t>를</a:t>
            </a:r>
            <a:r>
              <a:rPr lang="en-US" altLang="ko-KR" dirty="0"/>
              <a:t> Minor GC</a:t>
            </a:r>
            <a:r>
              <a:rPr lang="ko-KR" altLang="en-US" dirty="0"/>
              <a:t>라고 </a:t>
            </a:r>
            <a:r>
              <a:rPr lang="ko-KR" altLang="en-US" dirty="0" smtClean="0"/>
              <a:t>부른다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New/Young</a:t>
            </a:r>
            <a:r>
              <a:rPr lang="ko-KR" altLang="en-US" dirty="0"/>
              <a:t>영역은</a:t>
            </a:r>
            <a:r>
              <a:rPr lang="en-US" altLang="ko-KR" dirty="0"/>
              <a:t> Eden</a:t>
            </a:r>
            <a:r>
              <a:rPr lang="ko-KR" altLang="en-US" dirty="0"/>
              <a:t>과</a:t>
            </a:r>
            <a:r>
              <a:rPr lang="en-US" altLang="ko-KR" dirty="0"/>
              <a:t> Survivor</a:t>
            </a:r>
            <a:r>
              <a:rPr lang="ko-KR" altLang="en-US" dirty="0"/>
              <a:t>라는 </a:t>
            </a:r>
            <a:r>
              <a:rPr lang="ko-KR" altLang="en-US" dirty="0" err="1"/>
              <a:t>두가지</a:t>
            </a:r>
            <a:r>
              <a:rPr lang="ko-KR" altLang="en-US" dirty="0"/>
              <a:t> 영역으로 또 나뉘어 </a:t>
            </a:r>
            <a:r>
              <a:rPr lang="ko-KR" altLang="en-US" dirty="0" smtClean="0"/>
              <a:t>진다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Eden</a:t>
            </a:r>
            <a:r>
              <a:rPr lang="ko-KR" altLang="en-US" dirty="0" smtClean="0"/>
              <a:t>영역은</a:t>
            </a:r>
            <a:r>
              <a:rPr lang="en-US" altLang="ko-KR" dirty="0" smtClean="0"/>
              <a:t> Java </a:t>
            </a:r>
            <a:r>
              <a:rPr lang="ko-KR" altLang="en-US" dirty="0" smtClean="0"/>
              <a:t>객체가 생성되자 </a:t>
            </a:r>
            <a:r>
              <a:rPr lang="ko-KR" altLang="en-US" dirty="0"/>
              <a:t>마자 저장이 </a:t>
            </a:r>
            <a:r>
              <a:rPr lang="ko-KR" altLang="en-US" dirty="0" smtClean="0"/>
              <a:t>되는 곳이다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Survivor </a:t>
            </a:r>
            <a:r>
              <a:rPr lang="ko-KR" altLang="en-US" dirty="0"/>
              <a:t>영역은</a:t>
            </a:r>
            <a:r>
              <a:rPr lang="en-US" altLang="ko-KR" dirty="0"/>
              <a:t> Survivor 1</a:t>
            </a:r>
            <a:r>
              <a:rPr lang="ko-KR" altLang="en-US" dirty="0"/>
              <a:t>과</a:t>
            </a:r>
            <a:r>
              <a:rPr lang="en-US" altLang="ko-KR" dirty="0"/>
              <a:t> Suvivor2 </a:t>
            </a:r>
            <a:r>
              <a:rPr lang="ko-KR" altLang="en-US" dirty="0"/>
              <a:t>영역 두 영역으로 나뉘어 </a:t>
            </a:r>
            <a:r>
              <a:rPr lang="ko-KR" altLang="en-US" dirty="0" smtClean="0"/>
              <a:t>지며</a:t>
            </a:r>
            <a:r>
              <a:rPr lang="en-US" altLang="ko-KR" dirty="0" smtClean="0"/>
              <a:t>, Minor </a:t>
            </a:r>
            <a:r>
              <a:rPr lang="en-US" altLang="ko-KR" dirty="0"/>
              <a:t>GC</a:t>
            </a:r>
            <a:r>
              <a:rPr lang="ko-KR" altLang="en-US" dirty="0"/>
              <a:t>가 발생하면</a:t>
            </a:r>
            <a:r>
              <a:rPr lang="en-US" altLang="ko-KR" dirty="0"/>
              <a:t> Eden</a:t>
            </a:r>
            <a:r>
              <a:rPr lang="ko-KR" altLang="en-US" dirty="0"/>
              <a:t>과</a:t>
            </a:r>
            <a:r>
              <a:rPr lang="en-US" altLang="ko-KR" dirty="0"/>
              <a:t> Survivor1</a:t>
            </a:r>
            <a:r>
              <a:rPr lang="ko-KR" altLang="en-US" dirty="0"/>
              <a:t>에</a:t>
            </a:r>
            <a:r>
              <a:rPr lang="en-US" altLang="ko-KR" dirty="0"/>
              <a:t> Alive</a:t>
            </a:r>
            <a:r>
              <a:rPr lang="ko-KR" altLang="en-US" dirty="0"/>
              <a:t>되어 있는 객체를</a:t>
            </a:r>
            <a:r>
              <a:rPr lang="en-US" altLang="ko-KR" dirty="0"/>
              <a:t> Suvivor2</a:t>
            </a:r>
            <a:r>
              <a:rPr lang="ko-KR" altLang="en-US" dirty="0"/>
              <a:t>로 </a:t>
            </a:r>
            <a:r>
              <a:rPr lang="ko-KR" altLang="en-US" dirty="0" smtClean="0"/>
              <a:t>복사한다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그리고</a:t>
            </a:r>
            <a:r>
              <a:rPr lang="en-US" altLang="ko-KR" dirty="0" smtClean="0"/>
              <a:t> </a:t>
            </a:r>
            <a:r>
              <a:rPr lang="en-US" altLang="ko-KR" dirty="0"/>
              <a:t>Alive</a:t>
            </a:r>
            <a:r>
              <a:rPr lang="ko-KR" altLang="en-US" dirty="0"/>
              <a:t>되어 있지 않는 객체는 자연히</a:t>
            </a:r>
            <a:r>
              <a:rPr lang="en-US" altLang="ko-KR" dirty="0"/>
              <a:t> Suvivor1</a:t>
            </a:r>
            <a:r>
              <a:rPr lang="ko-KR" altLang="en-US" dirty="0"/>
              <a:t>에 남아있게 되고</a:t>
            </a:r>
            <a:r>
              <a:rPr lang="en-US" altLang="ko-KR" dirty="0"/>
              <a:t>, Survivor1</a:t>
            </a:r>
            <a:r>
              <a:rPr lang="ko-KR" altLang="en-US" dirty="0"/>
              <a:t>과</a:t>
            </a:r>
            <a:r>
              <a:rPr lang="en-US" altLang="ko-KR" dirty="0"/>
              <a:t> Eden</a:t>
            </a:r>
            <a:r>
              <a:rPr lang="ko-KR" altLang="en-US" dirty="0"/>
              <a:t>영역을</a:t>
            </a:r>
            <a:r>
              <a:rPr lang="en-US" altLang="ko-KR" dirty="0"/>
              <a:t> </a:t>
            </a:r>
            <a:r>
              <a:rPr lang="en-US" altLang="ko-KR" dirty="0" smtClean="0"/>
              <a:t>Clear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 (Minor GC)</a:t>
            </a:r>
          </a:p>
          <a:p>
            <a:endParaRPr lang="en-US" altLang="ko-KR" dirty="0"/>
          </a:p>
          <a:p>
            <a:r>
              <a:rPr lang="ko-KR" altLang="en-US" dirty="0"/>
              <a:t>이렇게</a:t>
            </a:r>
            <a:r>
              <a:rPr lang="en-US" altLang="ko-KR" dirty="0"/>
              <a:t> Minor GC</a:t>
            </a:r>
            <a:r>
              <a:rPr lang="ko-KR" altLang="en-US" dirty="0"/>
              <a:t>를 수행하다가</a:t>
            </a:r>
            <a:r>
              <a:rPr lang="en-US" altLang="ko-KR" dirty="0"/>
              <a:t>, Survivor</a:t>
            </a:r>
            <a:r>
              <a:rPr lang="ko-KR" altLang="en-US" dirty="0"/>
              <a:t>영역에서 오래된 객체는</a:t>
            </a:r>
            <a:r>
              <a:rPr lang="en-US" altLang="ko-KR" dirty="0"/>
              <a:t> Old</a:t>
            </a:r>
            <a:r>
              <a:rPr lang="ko-KR" altLang="en-US" dirty="0"/>
              <a:t>영역으로 옮기게 된다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3" name="그룹 2"/>
          <p:cNvGrpSpPr/>
          <p:nvPr/>
        </p:nvGrpSpPr>
        <p:grpSpPr>
          <a:xfrm>
            <a:off x="467544" y="4365078"/>
            <a:ext cx="8348654" cy="1584202"/>
            <a:chOff x="467544" y="4365078"/>
            <a:chExt cx="8348654" cy="1584202"/>
          </a:xfrm>
        </p:grpSpPr>
        <p:pic>
          <p:nvPicPr>
            <p:cNvPr id="6" name="Picture 2" descr="lecture0401_1_1_image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365104"/>
              <a:ext cx="2747608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lecture0401_1_1_image00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981" y="4365078"/>
              <a:ext cx="2602171" cy="158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lecture0401_1_1_image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545" y="4368378"/>
              <a:ext cx="2725653" cy="158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오른쪽 화살표 1"/>
            <p:cNvSpPr/>
            <p:nvPr/>
          </p:nvSpPr>
          <p:spPr>
            <a:xfrm>
              <a:off x="3131880" y="4774648"/>
              <a:ext cx="360000" cy="5039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>
              <a:off x="5902011" y="4774573"/>
              <a:ext cx="360000" cy="5039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6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Major GC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/>
              <a:t>Old </a:t>
            </a:r>
            <a:r>
              <a:rPr lang="ko-KR" altLang="en-US" dirty="0"/>
              <a:t>영역의</a:t>
            </a:r>
            <a:r>
              <a:rPr lang="en-US" altLang="ko-KR" dirty="0"/>
              <a:t> Garbage Collection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en-US" altLang="ko-KR" dirty="0" smtClean="0"/>
              <a:t>Major GC </a:t>
            </a:r>
            <a:r>
              <a:rPr lang="ko-KR" altLang="en-US" dirty="0" smtClean="0"/>
              <a:t>라고 하며 보통 </a:t>
            </a:r>
            <a:r>
              <a:rPr lang="en-US" altLang="ko-KR" dirty="0" smtClean="0"/>
              <a:t>Full </a:t>
            </a:r>
            <a:r>
              <a:rPr lang="en-US" altLang="ko-KR" dirty="0"/>
              <a:t>GC</a:t>
            </a:r>
            <a:r>
              <a:rPr lang="ko-KR" altLang="en-US" dirty="0"/>
              <a:t>라고 </a:t>
            </a:r>
            <a:r>
              <a:rPr lang="ko-KR" altLang="en-US" dirty="0" smtClean="0"/>
              <a:t>부른다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Full </a:t>
            </a:r>
            <a:r>
              <a:rPr lang="en-US" altLang="ko-KR" dirty="0"/>
              <a:t>GC</a:t>
            </a:r>
            <a:r>
              <a:rPr lang="ko-KR" altLang="en-US" dirty="0"/>
              <a:t>에 사용되는 알고리즘은</a:t>
            </a:r>
            <a:r>
              <a:rPr lang="en-US" altLang="ko-KR" dirty="0"/>
              <a:t> Mark &amp; Compact</a:t>
            </a:r>
            <a:r>
              <a:rPr lang="ko-KR" altLang="en-US" dirty="0"/>
              <a:t>라는 알고리즘을 이용한다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Mark </a:t>
            </a:r>
            <a:r>
              <a:rPr lang="en-US" altLang="ko-KR" dirty="0"/>
              <a:t>&amp; Compact </a:t>
            </a:r>
            <a:r>
              <a:rPr lang="ko-KR" altLang="en-US" dirty="0"/>
              <a:t>알고리즘은 전체 객체들의</a:t>
            </a:r>
            <a:r>
              <a:rPr lang="en-US" altLang="ko-KR" dirty="0"/>
              <a:t> reference</a:t>
            </a:r>
            <a:r>
              <a:rPr lang="ko-KR" altLang="en-US" dirty="0"/>
              <a:t>를 쭉 </a:t>
            </a:r>
            <a:r>
              <a:rPr lang="ko-KR" altLang="en-US" dirty="0" smtClean="0"/>
              <a:t>따라가면서</a:t>
            </a:r>
            <a:r>
              <a:rPr lang="en-US" altLang="ko-KR" dirty="0" smtClean="0"/>
              <a:t> </a:t>
            </a:r>
            <a:r>
              <a:rPr lang="en-US" altLang="ko-KR" dirty="0"/>
              <a:t>reference</a:t>
            </a:r>
            <a:r>
              <a:rPr lang="ko-KR" altLang="en-US" dirty="0"/>
              <a:t>가 연결되지 않는 객체를</a:t>
            </a:r>
            <a:r>
              <a:rPr lang="en-US" altLang="ko-KR" dirty="0"/>
              <a:t> </a:t>
            </a:r>
            <a:r>
              <a:rPr lang="en-US" altLang="ko-KR" dirty="0" smtClean="0"/>
              <a:t>Marking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이 </a:t>
            </a:r>
            <a:r>
              <a:rPr lang="ko-KR" altLang="en-US" dirty="0"/>
              <a:t>작업이 끝나면 사용되지 않는 객체를 모두</a:t>
            </a:r>
            <a:r>
              <a:rPr lang="en-US" altLang="ko-KR" dirty="0"/>
              <a:t> Mark</a:t>
            </a:r>
            <a:r>
              <a:rPr lang="ko-KR" altLang="en-US" dirty="0"/>
              <a:t>가 되고</a:t>
            </a:r>
            <a:r>
              <a:rPr lang="en-US" altLang="ko-KR" dirty="0"/>
              <a:t>, </a:t>
            </a:r>
            <a:r>
              <a:rPr lang="ko-KR" altLang="en-US" dirty="0"/>
              <a:t>이</a:t>
            </a:r>
            <a:r>
              <a:rPr lang="en-US" altLang="ko-KR" dirty="0"/>
              <a:t> mark</a:t>
            </a:r>
            <a:r>
              <a:rPr lang="ko-KR" altLang="en-US" dirty="0"/>
              <a:t>된 객체를 삭제한다</a:t>
            </a:r>
            <a:r>
              <a:rPr lang="en-US" altLang="ko-KR" dirty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/>
              <a:t>실제로는</a:t>
            </a:r>
            <a:r>
              <a:rPr lang="en-US" altLang="ko-KR" dirty="0"/>
              <a:t> </a:t>
            </a:r>
            <a:r>
              <a:rPr lang="en-US" altLang="ko-KR" dirty="0" smtClean="0"/>
              <a:t>compact</a:t>
            </a:r>
            <a:r>
              <a:rPr lang="ko-KR" altLang="en-US" dirty="0" smtClean="0"/>
              <a:t>라고 하며</a:t>
            </a:r>
            <a:r>
              <a:rPr lang="en-US" altLang="ko-KR" dirty="0" smtClean="0"/>
              <a:t>, </a:t>
            </a:r>
            <a:r>
              <a:rPr lang="en-US" altLang="ko-KR" dirty="0"/>
              <a:t>mark</a:t>
            </a:r>
            <a:r>
              <a:rPr lang="ko-KR" altLang="en-US" dirty="0"/>
              <a:t>된 </a:t>
            </a:r>
            <a:r>
              <a:rPr lang="ko-KR" altLang="en-US" dirty="0" smtClean="0"/>
              <a:t>객체를</a:t>
            </a:r>
            <a:r>
              <a:rPr lang="en-US" altLang="ko-KR" dirty="0" smtClean="0"/>
              <a:t> </a:t>
            </a:r>
            <a:r>
              <a:rPr lang="en-US" altLang="ko-KR" dirty="0"/>
              <a:t>unmark</a:t>
            </a:r>
            <a:r>
              <a:rPr lang="ko-KR" altLang="en-US" dirty="0"/>
              <a:t>된 즉 사용하는 객체로 </a:t>
            </a:r>
            <a:r>
              <a:rPr lang="ko-KR" altLang="en-US" dirty="0" err="1"/>
              <a:t>메꾸어</a:t>
            </a:r>
            <a:r>
              <a:rPr lang="ko-KR" altLang="en-US" dirty="0"/>
              <a:t> 버리는 </a:t>
            </a:r>
            <a:r>
              <a:rPr lang="ko-KR" altLang="en-US" dirty="0" smtClean="0"/>
              <a:t>방법</a:t>
            </a:r>
            <a:r>
              <a:rPr lang="en-US" altLang="ko-KR" dirty="0" smtClean="0"/>
              <a:t>)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Full GC</a:t>
            </a:r>
            <a:r>
              <a:rPr lang="ko-KR" altLang="en-US" dirty="0"/>
              <a:t>는 매우 속도가 느리며</a:t>
            </a:r>
            <a:r>
              <a:rPr lang="en-US" altLang="ko-KR" dirty="0"/>
              <a:t>, Full GC</a:t>
            </a:r>
            <a:r>
              <a:rPr lang="ko-KR" altLang="en-US" dirty="0"/>
              <a:t>가 일어나는 도중에는 순간적으로</a:t>
            </a:r>
            <a:r>
              <a:rPr lang="en-US" altLang="ko-KR" dirty="0"/>
              <a:t> Java Application</a:t>
            </a:r>
            <a:r>
              <a:rPr lang="ko-KR" altLang="en-US" dirty="0"/>
              <a:t>이 멈춰 버리기 때문에</a:t>
            </a:r>
            <a:r>
              <a:rPr lang="en-US" altLang="ko-KR" dirty="0"/>
              <a:t>, Full GC</a:t>
            </a:r>
            <a:r>
              <a:rPr lang="ko-KR" altLang="en-US" dirty="0"/>
              <a:t>가 일어나는 정도와</a:t>
            </a:r>
            <a:r>
              <a:rPr lang="en-US" altLang="ko-KR" dirty="0"/>
              <a:t> Full GC</a:t>
            </a:r>
            <a:r>
              <a:rPr lang="ko-KR" altLang="en-US" dirty="0"/>
              <a:t>에 소요되는 시간은</a:t>
            </a:r>
            <a:r>
              <a:rPr lang="en-US" altLang="ko-KR" dirty="0"/>
              <a:t> Application</a:t>
            </a:r>
            <a:r>
              <a:rPr lang="ko-KR" altLang="en-US" dirty="0"/>
              <a:t>의 성능과 안정성에 아주 큰 영향을 준다</a:t>
            </a:r>
            <a:r>
              <a:rPr lang="en-US" altLang="ko-KR" dirty="0"/>
              <a:t>.</a:t>
            </a:r>
            <a:endParaRPr lang="en-US" altLang="ko-KR" b="1" dirty="0"/>
          </a:p>
        </p:txBody>
      </p:sp>
      <p:pic>
        <p:nvPicPr>
          <p:cNvPr id="13" name="Picture 2" descr="lecture0401_1_1_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43" y="4437112"/>
            <a:ext cx="4225081" cy="170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JVM </a:t>
            </a:r>
            <a:r>
              <a:rPr lang="ko-KR" altLang="en-US" dirty="0"/>
              <a:t>메모리 옵션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5078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ko-KR" altLang="en-US" dirty="0"/>
              <a:t>새로 생성된 객체들을 보관하기 위한 구역인</a:t>
            </a:r>
            <a:r>
              <a:rPr lang="en-US" altLang="ko-KR" dirty="0"/>
              <a:t> Eden</a:t>
            </a:r>
            <a:br>
              <a:rPr lang="en-US" altLang="ko-KR" dirty="0"/>
            </a:br>
            <a:r>
              <a:rPr lang="en-US" altLang="ko-KR" sz="1200" dirty="0"/>
              <a:t>(-</a:t>
            </a:r>
            <a:r>
              <a:rPr lang="en-US" altLang="ko-KR" sz="1200" dirty="0" err="1"/>
              <a:t>XX:NewSize</a:t>
            </a:r>
            <a:r>
              <a:rPr lang="en-US" altLang="ko-KR" sz="1200" dirty="0"/>
              <a:t>, -</a:t>
            </a:r>
            <a:r>
              <a:rPr lang="en-US" altLang="ko-KR" sz="1200" dirty="0" err="1"/>
              <a:t>XX:MaxNewSize</a:t>
            </a:r>
            <a:r>
              <a:rPr lang="en-US" altLang="ko-KR" sz="1200" dirty="0"/>
              <a:t>, -</a:t>
            </a:r>
            <a:r>
              <a:rPr lang="en-US" altLang="ko-KR" sz="1200" dirty="0" err="1"/>
              <a:t>XX:NewRatio</a:t>
            </a:r>
            <a:r>
              <a:rPr lang="en-US" altLang="ko-KR" sz="1200" dirty="0"/>
              <a:t> </a:t>
            </a:r>
            <a:r>
              <a:rPr lang="ko-KR" altLang="en-US" sz="1200" dirty="0"/>
              <a:t>옵션으로 크기 지정</a:t>
            </a:r>
            <a:r>
              <a:rPr lang="en-US" altLang="ko-KR" sz="1200" dirty="0" smtClean="0"/>
              <a:t>)</a:t>
            </a:r>
          </a:p>
          <a:p>
            <a:endParaRPr lang="ko-KR" altLang="en-US" sz="1200" dirty="0"/>
          </a:p>
          <a:p>
            <a:r>
              <a:rPr lang="en-US" altLang="ko-KR" dirty="0"/>
              <a:t>Minor GC</a:t>
            </a:r>
            <a:r>
              <a:rPr lang="ko-KR" altLang="en-US" dirty="0"/>
              <a:t>에서 살아 남은 객체들이 이동하기 위한 구역인</a:t>
            </a:r>
            <a:r>
              <a:rPr lang="en-US" altLang="ko-KR" dirty="0"/>
              <a:t> 2</a:t>
            </a:r>
            <a:r>
              <a:rPr lang="ko-KR" altLang="en-US" dirty="0"/>
              <a:t>개의</a:t>
            </a:r>
            <a:r>
              <a:rPr lang="en-US" altLang="ko-KR" dirty="0"/>
              <a:t> Survivor</a:t>
            </a:r>
            <a:br>
              <a:rPr lang="en-US" altLang="ko-KR" dirty="0"/>
            </a:br>
            <a:r>
              <a:rPr lang="en-US" altLang="ko-KR" sz="1200" dirty="0"/>
              <a:t>(-</a:t>
            </a:r>
            <a:r>
              <a:rPr lang="en-US" altLang="ko-KR" sz="1200" dirty="0" err="1"/>
              <a:t>XX:SurvivorRatio</a:t>
            </a:r>
            <a:r>
              <a:rPr lang="en-US" altLang="ko-KR" sz="1200" dirty="0"/>
              <a:t> </a:t>
            </a:r>
            <a:r>
              <a:rPr lang="ko-KR" altLang="en-US" sz="1200" dirty="0"/>
              <a:t>옵션</a:t>
            </a:r>
            <a:r>
              <a:rPr lang="en-US" altLang="ko-KR" sz="1200" dirty="0"/>
              <a:t>. </a:t>
            </a:r>
            <a:r>
              <a:rPr lang="en-US" altLang="ko-KR" sz="1200" dirty="0" err="1"/>
              <a:t>eden</a:t>
            </a:r>
            <a:r>
              <a:rPr lang="en-US" altLang="ko-KR" sz="1200" dirty="0"/>
              <a:t>/survivor</a:t>
            </a:r>
            <a:r>
              <a:rPr lang="ko-KR" altLang="en-US" sz="1200" dirty="0"/>
              <a:t>의 비율로 지정</a:t>
            </a:r>
            <a:r>
              <a:rPr lang="en-US" altLang="ko-KR" sz="1200" dirty="0" smtClean="0"/>
              <a:t>)</a:t>
            </a:r>
          </a:p>
          <a:p>
            <a:endParaRPr lang="ko-KR" altLang="en-US" sz="1200" dirty="0"/>
          </a:p>
          <a:p>
            <a:r>
              <a:rPr lang="en-US" altLang="ko-KR" dirty="0"/>
              <a:t>Full GC</a:t>
            </a:r>
            <a:r>
              <a:rPr lang="ko-KR" altLang="en-US" dirty="0"/>
              <a:t>에서 살아 남은 객체들이 최종 이동</a:t>
            </a:r>
            <a:r>
              <a:rPr lang="en-US" altLang="ko-KR" dirty="0"/>
              <a:t>/</a:t>
            </a:r>
            <a:r>
              <a:rPr lang="ko-KR" altLang="en-US" dirty="0"/>
              <a:t>보관 되는 구역인</a:t>
            </a:r>
            <a:r>
              <a:rPr lang="en-US" altLang="ko-KR" dirty="0"/>
              <a:t> Old</a:t>
            </a:r>
            <a:br>
              <a:rPr lang="en-US" altLang="ko-KR" dirty="0"/>
            </a:br>
            <a:r>
              <a:rPr lang="en-US" altLang="ko-KR" sz="1200" dirty="0"/>
              <a:t>(-</a:t>
            </a:r>
            <a:r>
              <a:rPr lang="en-US" altLang="ko-KR" sz="1200" dirty="0" err="1"/>
              <a:t>Xms</a:t>
            </a:r>
            <a:r>
              <a:rPr lang="en-US" altLang="ko-KR" sz="1200" dirty="0"/>
              <a:t>, -</a:t>
            </a:r>
            <a:r>
              <a:rPr lang="en-US" altLang="ko-KR" sz="1200" dirty="0" err="1"/>
              <a:t>Xmx</a:t>
            </a:r>
            <a:r>
              <a:rPr lang="ko-KR" altLang="en-US" sz="1200" dirty="0"/>
              <a:t>에 지정된 크기 중에서</a:t>
            </a:r>
            <a:r>
              <a:rPr lang="en-US" altLang="ko-KR" sz="1200" dirty="0"/>
              <a:t> Eden, Survivor</a:t>
            </a:r>
            <a:r>
              <a:rPr lang="ko-KR" altLang="en-US" sz="1200" dirty="0"/>
              <a:t>를 뺀 크기</a:t>
            </a:r>
            <a:r>
              <a:rPr lang="en-US" altLang="ko-KR" sz="1200" dirty="0" smtClean="0"/>
              <a:t>)</a:t>
            </a:r>
          </a:p>
          <a:p>
            <a:endParaRPr lang="ko-KR" altLang="en-US" sz="1200" dirty="0"/>
          </a:p>
          <a:p>
            <a:r>
              <a:rPr lang="ko-KR" altLang="en-US" dirty="0"/>
              <a:t>로딩된 클래스 정보들이 저장되는</a:t>
            </a:r>
            <a:r>
              <a:rPr lang="en-US" altLang="ko-KR" dirty="0"/>
              <a:t> </a:t>
            </a:r>
            <a:r>
              <a:rPr lang="en-US" altLang="ko-KR" dirty="0" smtClean="0"/>
              <a:t>Permanent (-</a:t>
            </a:r>
            <a:r>
              <a:rPr lang="en-US" altLang="ko-KR" dirty="0" err="1"/>
              <a:t>XX:MaxPermSize</a:t>
            </a:r>
            <a:r>
              <a:rPr lang="en-US" altLang="ko-KR" dirty="0"/>
              <a:t> </a:t>
            </a:r>
            <a:r>
              <a:rPr lang="ko-KR" altLang="en-US" dirty="0"/>
              <a:t>옵션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Permanent </a:t>
            </a:r>
            <a:r>
              <a:rPr lang="ko-KR" altLang="en-US" dirty="0"/>
              <a:t>영역은</a:t>
            </a:r>
            <a:r>
              <a:rPr lang="en-US" altLang="ko-KR" dirty="0"/>
              <a:t> -</a:t>
            </a:r>
            <a:r>
              <a:rPr lang="en-US" altLang="ko-KR" dirty="0" err="1"/>
              <a:t>Xms</a:t>
            </a:r>
            <a:r>
              <a:rPr lang="en-US" altLang="ko-KR" dirty="0"/>
              <a:t>, -</a:t>
            </a:r>
            <a:r>
              <a:rPr lang="en-US" altLang="ko-KR" dirty="0" err="1"/>
              <a:t>Xmx</a:t>
            </a:r>
            <a:r>
              <a:rPr lang="en-US" altLang="ko-KR" dirty="0"/>
              <a:t> </a:t>
            </a:r>
            <a:r>
              <a:rPr lang="ko-KR" altLang="en-US" dirty="0"/>
              <a:t>옵션에 의해 지정되는 영역의 외부에 </a:t>
            </a:r>
            <a:r>
              <a:rPr lang="ko-KR" altLang="en-US" dirty="0" smtClean="0"/>
              <a:t>존재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ko-KR" altLang="en-US" dirty="0"/>
              <a:t>그리고 각 </a:t>
            </a:r>
            <a:r>
              <a:rPr lang="ko-KR" altLang="en-US" dirty="0" err="1"/>
              <a:t>쓰레드마다</a:t>
            </a:r>
            <a:r>
              <a:rPr lang="ko-KR" altLang="en-US" dirty="0"/>
              <a:t> 필요한 메모리 공간인</a:t>
            </a:r>
            <a:r>
              <a:rPr lang="en-US" altLang="ko-KR" dirty="0"/>
              <a:t> Stack</a:t>
            </a:r>
            <a:br>
              <a:rPr lang="en-US" altLang="ko-KR" dirty="0"/>
            </a:br>
            <a:r>
              <a:rPr lang="en-US" altLang="ko-KR" dirty="0"/>
              <a:t>(-</a:t>
            </a:r>
            <a:r>
              <a:rPr lang="en-US" altLang="ko-KR" dirty="0" err="1"/>
              <a:t>Xss</a:t>
            </a:r>
            <a:r>
              <a:rPr lang="en-US" altLang="ko-KR" dirty="0"/>
              <a:t> </a:t>
            </a:r>
            <a:r>
              <a:rPr lang="ko-KR" altLang="en-US" dirty="0"/>
              <a:t>옵션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  <a:p>
            <a:r>
              <a:rPr lang="en-US" altLang="ko-KR" dirty="0"/>
              <a:t>–</a:t>
            </a:r>
            <a:r>
              <a:rPr lang="en-US" altLang="ko-KR" dirty="0" err="1"/>
              <a:t>verbose:gc</a:t>
            </a:r>
            <a:r>
              <a:rPr lang="en-US" altLang="ko-KR" dirty="0"/>
              <a:t> </a:t>
            </a:r>
            <a:r>
              <a:rPr lang="ko-KR" altLang="en-US" dirty="0"/>
              <a:t>옵션을 사용하여 </a:t>
            </a:r>
            <a:r>
              <a:rPr lang="ko-KR" altLang="en-US" dirty="0" err="1"/>
              <a:t>힙</a:t>
            </a:r>
            <a:r>
              <a:rPr lang="ko-KR" altLang="en-US" dirty="0"/>
              <a:t> 메모리 사용량과</a:t>
            </a:r>
            <a:r>
              <a:rPr lang="en-US" altLang="ko-KR" dirty="0"/>
              <a:t> GC </a:t>
            </a:r>
            <a:r>
              <a:rPr lang="ko-KR" altLang="en-US" dirty="0"/>
              <a:t>발생 현황을 모니터링 할 수 </a:t>
            </a:r>
            <a:r>
              <a:rPr lang="ko-KR" altLang="en-US" dirty="0" smtClean="0"/>
              <a:t>있음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en-US" altLang="ko-KR" dirty="0" err="1"/>
              <a:t>Xloggc</a:t>
            </a:r>
            <a:r>
              <a:rPr lang="en-US" altLang="ko-KR" dirty="0"/>
              <a:t>=filename</a:t>
            </a:r>
            <a:r>
              <a:rPr lang="ko-KR" altLang="en-US" dirty="0"/>
              <a:t> 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verbose:gc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 </a:t>
            </a:r>
            <a:r>
              <a:rPr lang="ko-KR" altLang="en-US" dirty="0"/>
              <a:t>인한 정보를 표준 출력 대신 기록할 로그 파일명을 지정한다</a:t>
            </a:r>
            <a:r>
              <a:rPr lang="en-US" altLang="ko-KR" dirty="0" smtClean="0"/>
              <a:t>.</a:t>
            </a:r>
          </a:p>
          <a:p>
            <a:r>
              <a:rPr lang="en-US" altLang="ko-KR" sz="1200" dirty="0" smtClean="0"/>
              <a:t>-</a:t>
            </a:r>
            <a:r>
              <a:rPr lang="en-US" altLang="ko-KR" sz="1200" dirty="0"/>
              <a:t>XX:+</a:t>
            </a:r>
            <a:r>
              <a:rPr lang="en-US" altLang="ko-KR" sz="1200" dirty="0" err="1"/>
              <a:t>PrintGCTimeStamps</a:t>
            </a:r>
            <a:r>
              <a:rPr lang="ko-KR" altLang="en-US" sz="1200" dirty="0"/>
              <a:t> </a:t>
            </a:r>
            <a:r>
              <a:rPr lang="en-US" altLang="ko-KR" sz="1200" dirty="0"/>
              <a:t>: </a:t>
            </a:r>
            <a:r>
              <a:rPr lang="ko-KR" altLang="en-US" sz="1200" dirty="0"/>
              <a:t>애플리케이션의 시작을 시점으로 </a:t>
            </a:r>
            <a:r>
              <a:rPr lang="en-US" altLang="ko-KR" sz="1200" dirty="0"/>
              <a:t>GC</a:t>
            </a:r>
            <a:r>
              <a:rPr lang="ko-KR" altLang="en-US" sz="1200" dirty="0"/>
              <a:t>가 언제 실행되었는지 출력한다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/>
              <a:t>-XX:+</a:t>
            </a:r>
            <a:r>
              <a:rPr lang="en-US" altLang="ko-KR" sz="1200" dirty="0" err="1"/>
              <a:t>PrintGCDetails</a:t>
            </a:r>
            <a:r>
              <a:rPr lang="ko-KR" altLang="en-US" sz="1200" dirty="0"/>
              <a:t> </a:t>
            </a:r>
            <a:r>
              <a:rPr lang="en-US" altLang="ko-KR" sz="1200" dirty="0"/>
              <a:t>: GC</a:t>
            </a:r>
            <a:r>
              <a:rPr lang="ko-KR" altLang="en-US" sz="1200" dirty="0"/>
              <a:t>에 대해 </a:t>
            </a:r>
            <a:r>
              <a:rPr lang="en-US" altLang="ko-KR" sz="1200" dirty="0"/>
              <a:t>GC</a:t>
            </a:r>
            <a:r>
              <a:rPr lang="ko-KR" altLang="en-US" sz="1200" dirty="0"/>
              <a:t>하기 전과 후의 신세대와 구세대의 크기</a:t>
            </a:r>
            <a:r>
              <a:rPr lang="en-US" altLang="ko-KR" sz="1200" dirty="0"/>
              <a:t>, </a:t>
            </a:r>
            <a:r>
              <a:rPr lang="ko-KR" altLang="en-US" sz="1200" dirty="0"/>
              <a:t>총 </a:t>
            </a:r>
            <a:r>
              <a:rPr lang="en-US" altLang="ko-KR" sz="1200" dirty="0"/>
              <a:t>heap </a:t>
            </a:r>
            <a:r>
              <a:rPr lang="ko-KR" altLang="en-US" sz="1200" dirty="0"/>
              <a:t>크기 등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보다 자세한 정보를 준다</a:t>
            </a:r>
            <a:r>
              <a:rPr lang="en-US" altLang="ko-KR" sz="1200" dirty="0"/>
              <a:t>. </a:t>
            </a:r>
          </a:p>
          <a:p>
            <a:endParaRPr lang="ko-KR" altLang="en-US" dirty="0"/>
          </a:p>
          <a:p>
            <a:r>
              <a:rPr lang="ko-KR" altLang="en-US" dirty="0"/>
              <a:t>특히</a:t>
            </a:r>
            <a:r>
              <a:rPr lang="en-US" altLang="ko-KR" dirty="0"/>
              <a:t> HP/UX</a:t>
            </a:r>
            <a:r>
              <a:rPr lang="ko-KR" altLang="en-US" dirty="0"/>
              <a:t>에서는 </a:t>
            </a:r>
            <a:r>
              <a:rPr lang="en-US" altLang="ko-KR" dirty="0"/>
              <a:t>–</a:t>
            </a:r>
            <a:r>
              <a:rPr lang="en-US" altLang="ko-KR" dirty="0" err="1"/>
              <a:t>Xverbosegc:file</a:t>
            </a:r>
            <a:r>
              <a:rPr lang="en-US" altLang="ko-KR" dirty="0"/>
              <a:t>=&lt;file name&gt; </a:t>
            </a:r>
            <a:r>
              <a:rPr lang="ko-KR" altLang="en-US" dirty="0"/>
              <a:t>옵션을 사용하여 </a:t>
            </a:r>
            <a:r>
              <a:rPr lang="ko-KR" altLang="en-US" dirty="0" err="1"/>
              <a:t>힙</a:t>
            </a:r>
            <a:r>
              <a:rPr lang="ko-KR" altLang="en-US" dirty="0"/>
              <a:t> 메모리를</a:t>
            </a:r>
            <a:r>
              <a:rPr lang="en-US" altLang="ko-KR" dirty="0"/>
              <a:t> Perm/Old/Survivor/Eden </a:t>
            </a:r>
            <a:r>
              <a:rPr lang="ko-KR" altLang="en-US" dirty="0"/>
              <a:t>영역별로 모니터링 할 수 있음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17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Worker</a:t>
            </a:r>
            <a:endParaRPr lang="en-US" altLang="ko-KR" dirty="0"/>
          </a:p>
        </p:txBody>
      </p:sp>
      <p:grpSp>
        <p:nvGrpSpPr>
          <p:cNvPr id="4" name="그룹 3"/>
          <p:cNvGrpSpPr/>
          <p:nvPr/>
        </p:nvGrpSpPr>
        <p:grpSpPr>
          <a:xfrm>
            <a:off x="1368181" y="2000717"/>
            <a:ext cx="6840000" cy="3960000"/>
            <a:chOff x="1637849" y="1861855"/>
            <a:chExt cx="6827044" cy="4486275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73568" y="2865155"/>
              <a:ext cx="1655763" cy="1143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6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Parent process</a:t>
              </a: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688106" y="2876268"/>
              <a:ext cx="403225" cy="34718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latin typeface="산돌고딕 M" pitchFamily="18" charset="-127"/>
                  <a:ea typeface="산돌고딕 M" pitchFamily="18" charset="-127"/>
                </a:rPr>
                <a:t>Listener Socket</a:t>
              </a: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2764181" y="2234918"/>
              <a:ext cx="1196975" cy="468312"/>
            </a:xfrm>
            <a:prstGeom prst="curvedDownArrow">
              <a:avLst>
                <a:gd name="adj1" fmla="val 51119"/>
                <a:gd name="adj2" fmla="val 102237"/>
                <a:gd name="adj3" fmla="val 3333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27" name="AutoShape 34"/>
            <p:cNvSpPr>
              <a:spLocks noChangeArrowheads="1"/>
            </p:cNvSpPr>
            <p:nvPr/>
          </p:nvSpPr>
          <p:spPr bwMode="auto">
            <a:xfrm>
              <a:off x="6380506" y="3909730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>
              <a:off x="2591143" y="5325780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graphicFrame>
          <p:nvGraphicFramePr>
            <p:cNvPr id="29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3110547"/>
                </p:ext>
              </p:extLst>
            </p:nvPr>
          </p:nvGraphicFramePr>
          <p:xfrm>
            <a:off x="1637849" y="5008280"/>
            <a:ext cx="863600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Visio" r:id="rId4" imgW="863664" imgH="1133920" progId="Visio.Drawing.11">
                    <p:embed/>
                  </p:oleObj>
                </mc:Choice>
                <mc:Fallback>
                  <p:oleObj name="Visio" r:id="rId4" imgW="863664" imgH="11339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7849" y="5008280"/>
                          <a:ext cx="863600" cy="1133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4415181" y="2830230"/>
              <a:ext cx="1655762" cy="1708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  <a:endParaRPr lang="en-US" sz="1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1" name="Rectangle 48"/>
            <p:cNvSpPr>
              <a:spLocks noChangeArrowheads="1"/>
            </p:cNvSpPr>
            <p:nvPr/>
          </p:nvSpPr>
          <p:spPr bwMode="auto">
            <a:xfrm>
              <a:off x="4505668" y="3211230"/>
              <a:ext cx="1479550" cy="36036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T1</a:t>
              </a:r>
            </a:p>
          </p:txBody>
        </p:sp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4505668" y="3635093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T2</a:t>
              </a: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4505668" y="4114518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 err="1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Tn</a:t>
              </a:r>
              <a:endParaRPr 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34" name="Rectangle 52"/>
            <p:cNvSpPr>
              <a:spLocks noChangeArrowheads="1"/>
            </p:cNvSpPr>
            <p:nvPr/>
          </p:nvSpPr>
          <p:spPr bwMode="auto">
            <a:xfrm>
              <a:off x="4415181" y="4627280"/>
              <a:ext cx="1655762" cy="1708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  <a:endParaRPr lang="en-US" sz="1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5" name="Rectangle 53"/>
            <p:cNvSpPr>
              <a:spLocks noChangeArrowheads="1"/>
            </p:cNvSpPr>
            <p:nvPr/>
          </p:nvSpPr>
          <p:spPr bwMode="auto">
            <a:xfrm>
              <a:off x="4505668" y="5008280"/>
              <a:ext cx="1479550" cy="36036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T1</a:t>
              </a: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4505668" y="5432143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T2</a:t>
              </a:r>
            </a:p>
          </p:txBody>
        </p:sp>
        <p:sp>
          <p:nvSpPr>
            <p:cNvPr id="37" name="Rectangle 55"/>
            <p:cNvSpPr>
              <a:spLocks noChangeArrowheads="1"/>
            </p:cNvSpPr>
            <p:nvPr/>
          </p:nvSpPr>
          <p:spPr bwMode="auto">
            <a:xfrm>
              <a:off x="4505668" y="5911568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 err="1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Tn</a:t>
              </a:r>
              <a:endParaRPr 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>
              <a:off x="6172543" y="1861855"/>
              <a:ext cx="2205038" cy="828675"/>
            </a:xfrm>
            <a:prstGeom prst="wedgeRectCallout">
              <a:avLst>
                <a:gd name="adj1" fmla="val -63968"/>
                <a:gd name="adj2" fmla="val 8429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Char char="•"/>
              </a:pPr>
              <a:r>
                <a:rPr lang="en-US" sz="1600" b="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en-US" sz="1600" b="0" dirty="0" err="1">
                  <a:latin typeface="산돌고딕 M" pitchFamily="18" charset="-127"/>
                  <a:ea typeface="산돌고딕 M" pitchFamily="18" charset="-127"/>
                </a:rPr>
                <a:t>ThreadsPerChild</a:t>
              </a:r>
              <a:endParaRPr lang="en-US" sz="1600" b="0" dirty="0">
                <a:latin typeface="산돌고딕 M" pitchFamily="18" charset="-127"/>
                <a:ea typeface="산돌고딕 M" pitchFamily="18" charset="-127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Char char="•"/>
              </a:pPr>
              <a:r>
                <a:rPr lang="en-US" sz="1600" b="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en-US" sz="1600" b="0" dirty="0" err="1" smtClean="0">
                  <a:latin typeface="산돌고딕 M" pitchFamily="18" charset="-127"/>
                  <a:ea typeface="산돌고딕 M" pitchFamily="18" charset="-127"/>
                </a:rPr>
                <a:t>MaxClients</a:t>
              </a:r>
              <a:endParaRPr lang="en-US" sz="16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grpSp>
          <p:nvGrpSpPr>
            <p:cNvPr id="39" name="Group 57"/>
            <p:cNvGrpSpPr>
              <a:grpSpLocks/>
            </p:cNvGrpSpPr>
            <p:nvPr/>
          </p:nvGrpSpPr>
          <p:grpSpPr bwMode="auto">
            <a:xfrm>
              <a:off x="7153618" y="3469993"/>
              <a:ext cx="1311275" cy="1177925"/>
              <a:chOff x="1824" y="633"/>
              <a:chExt cx="2834" cy="2849"/>
            </a:xfrm>
          </p:grpSpPr>
          <p:sp>
            <p:nvSpPr>
              <p:cNvPr id="4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</p:grpSp>
      <p:sp>
        <p:nvSpPr>
          <p:cNvPr id="44" name="직사각형 43"/>
          <p:cNvSpPr/>
          <p:nvPr/>
        </p:nvSpPr>
        <p:spPr>
          <a:xfrm>
            <a:off x="827585" y="1493865"/>
            <a:ext cx="748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Multi-Processing &amp; Multi-Thread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</a:rPr>
              <a:t>방식</a:t>
            </a:r>
            <a:endParaRPr lang="en-US" altLang="ko-KR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00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ko-KR" altLang="en-US" dirty="0"/>
              <a:t>에러 유형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848600" cy="5216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Old </a:t>
            </a:r>
            <a:r>
              <a:rPr lang="ko-KR" altLang="en-US" dirty="0"/>
              <a:t>영역 부족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사용이 끝난 객체의 참조를 끊지 않아 발생 궁극적으로는</a:t>
            </a:r>
            <a:r>
              <a:rPr lang="en-US" altLang="ko-KR" dirty="0"/>
              <a:t> Old </a:t>
            </a:r>
            <a:r>
              <a:rPr lang="ko-KR" altLang="en-US" dirty="0"/>
              <a:t>영역 </a:t>
            </a:r>
            <a:r>
              <a:rPr lang="ko-KR" altLang="en-US" dirty="0" smtClean="0"/>
              <a:t>부족 현상 발생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가장 일반적인 유형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verbose:gc</a:t>
            </a:r>
            <a:r>
              <a:rPr lang="en-US" altLang="ko-KR" dirty="0"/>
              <a:t> </a:t>
            </a:r>
            <a:r>
              <a:rPr lang="ko-KR" altLang="en-US" dirty="0"/>
              <a:t>옵션을 통한 분석과 당시 </a:t>
            </a:r>
            <a:r>
              <a:rPr lang="en-US" altLang="ko-KR" dirty="0"/>
              <a:t>CPU</a:t>
            </a:r>
            <a:r>
              <a:rPr lang="ko-KR" altLang="en-US" dirty="0"/>
              <a:t>를 많이 사용하는 애플리케이션 분석하면 도움이 될 수 있음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Heap</a:t>
            </a:r>
            <a:r>
              <a:rPr lang="ko-KR" altLang="en-US" dirty="0"/>
              <a:t>의 내용을 직접 보고 어떤 객체가 많은지 분석하는 것이 가장 정확한 분석 방법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Permanent </a:t>
            </a:r>
            <a:r>
              <a:rPr lang="ko-KR" altLang="en-US" dirty="0"/>
              <a:t>영역 부족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Permanent </a:t>
            </a:r>
            <a:r>
              <a:rPr lang="ko-KR" altLang="en-US" dirty="0"/>
              <a:t>영역은 </a:t>
            </a:r>
            <a:r>
              <a:rPr lang="en-US" altLang="ko-KR" dirty="0"/>
              <a:t>Java </a:t>
            </a:r>
            <a:r>
              <a:rPr lang="ko-KR" altLang="en-US" dirty="0"/>
              <a:t>클래스들이 로딩되는 영역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애플리케이션 사이즈가 매우 커서 실제 </a:t>
            </a:r>
            <a:r>
              <a:rPr lang="en-US" altLang="ko-KR" dirty="0"/>
              <a:t>Permanent </a:t>
            </a:r>
            <a:r>
              <a:rPr lang="ko-KR" altLang="en-US" dirty="0"/>
              <a:t>메모리가 부족해 발생하는 경우가 대부분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 </a:t>
            </a:r>
            <a:r>
              <a:rPr lang="ko-KR" altLang="en-US" dirty="0"/>
              <a:t>옵션으로 </a:t>
            </a:r>
            <a:r>
              <a:rPr lang="en-US" altLang="ko-KR" dirty="0"/>
              <a:t>Perm </a:t>
            </a:r>
            <a:r>
              <a:rPr lang="ko-KR" altLang="en-US" dirty="0"/>
              <a:t>영역을 늘려준다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개발 </a:t>
            </a:r>
            <a:r>
              <a:rPr lang="ko-KR" altLang="en-US" dirty="0" err="1"/>
              <a:t>머신에서</a:t>
            </a:r>
            <a:r>
              <a:rPr lang="ko-KR" altLang="en-US" dirty="0"/>
              <a:t> </a:t>
            </a:r>
            <a:r>
              <a:rPr lang="en-US" altLang="ko-KR" dirty="0"/>
              <a:t>hot-deploy</a:t>
            </a:r>
            <a:r>
              <a:rPr lang="ko-KR" altLang="en-US" dirty="0"/>
              <a:t>를 자주할 경우도 많이 발생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-Xms128m -Xmx512m -</a:t>
            </a:r>
            <a:r>
              <a:rPr lang="en-US" altLang="ko-KR" sz="1400" dirty="0" err="1"/>
              <a:t>Dsun.rmi.dgc.client.gcInterval</a:t>
            </a:r>
            <a:r>
              <a:rPr lang="en-US" altLang="ko-KR" sz="1400" dirty="0"/>
              <a:t>=3600000 -</a:t>
            </a:r>
            <a:r>
              <a:rPr lang="en-US" altLang="ko-KR" sz="1400" dirty="0" err="1"/>
              <a:t>Dsun.rmi.dgc.server.gcInterval</a:t>
            </a:r>
            <a:r>
              <a:rPr lang="en-US" altLang="ko-KR" sz="1400" dirty="0"/>
              <a:t>=3600000 -XX:+</a:t>
            </a:r>
            <a:r>
              <a:rPr lang="en-US" altLang="ko-KR" sz="1400" dirty="0" err="1"/>
              <a:t>UseConcMarkSweepGC</a:t>
            </a:r>
            <a:r>
              <a:rPr lang="en-US" altLang="ko-KR" sz="1400" dirty="0"/>
              <a:t> -XX:+</a:t>
            </a:r>
            <a:r>
              <a:rPr lang="en-US" altLang="ko-KR" sz="1400" dirty="0" err="1"/>
              <a:t>CMSPermGenSweepingEnabled</a:t>
            </a:r>
            <a:r>
              <a:rPr lang="en-US" altLang="ko-KR" sz="1400" dirty="0"/>
              <a:t> -XX:+</a:t>
            </a:r>
            <a:r>
              <a:rPr lang="en-US" altLang="ko-KR" sz="1400" dirty="0" err="1"/>
              <a:t>CMSClassUnloadingEnabled</a:t>
            </a:r>
            <a:r>
              <a:rPr lang="en-US" altLang="ko-KR" sz="1400" dirty="0"/>
              <a:t> -</a:t>
            </a:r>
            <a:r>
              <a:rPr lang="en-US" altLang="ko-KR" sz="1400" dirty="0" err="1"/>
              <a:t>XX:MaxPermSize</a:t>
            </a:r>
            <a:r>
              <a:rPr lang="en-US" altLang="ko-KR" sz="1400" dirty="0"/>
              <a:t>=512m -</a:t>
            </a:r>
            <a:r>
              <a:rPr lang="en-US" altLang="ko-KR" sz="1400" dirty="0" err="1"/>
              <a:t>Xverify:none</a:t>
            </a:r>
            <a:endParaRPr lang="ko-KR" altLang="en-US" sz="1400" dirty="0"/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447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ko-KR" altLang="en-US" dirty="0"/>
              <a:t>에러 유형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848600" cy="5509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Stack </a:t>
            </a:r>
            <a:r>
              <a:rPr lang="ko-KR" altLang="en-US" dirty="0"/>
              <a:t>영역 부족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Java</a:t>
            </a:r>
            <a:r>
              <a:rPr lang="ko-KR" altLang="en-US" dirty="0"/>
              <a:t>에서 </a:t>
            </a:r>
            <a:r>
              <a:rPr lang="ko-KR" altLang="en-US" dirty="0" err="1"/>
              <a:t>메소드를</a:t>
            </a:r>
            <a:r>
              <a:rPr lang="ko-KR" altLang="en-US" dirty="0"/>
              <a:t> 호출할 때  내부적으로 </a:t>
            </a:r>
            <a:r>
              <a:rPr lang="en-US" altLang="ko-KR" dirty="0"/>
              <a:t>Stack </a:t>
            </a:r>
            <a:r>
              <a:rPr lang="ko-KR" altLang="en-US" dirty="0"/>
              <a:t>메모리 영역을 사용하게 된다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호출한 곳으로 다시 돌아오기 위해 메모리 주소를 </a:t>
            </a:r>
            <a:r>
              <a:rPr lang="en-US" altLang="ko-KR" dirty="0"/>
              <a:t>Stack</a:t>
            </a:r>
            <a:r>
              <a:rPr lang="ko-KR" altLang="en-US" dirty="0"/>
              <a:t>에 보관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재귀호출이 많은 경우엔 </a:t>
            </a:r>
            <a:r>
              <a:rPr lang="en-US" altLang="ko-KR" dirty="0"/>
              <a:t>Stack</a:t>
            </a:r>
            <a:r>
              <a:rPr lang="ko-KR" altLang="en-US" dirty="0"/>
              <a:t>영역이 부족하여 오류가 발생하는 경우가 있음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오류 유형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 err="1"/>
              <a:t>java.lang.OutOfMemoryError</a:t>
            </a:r>
            <a:r>
              <a:rPr lang="en-US" altLang="ko-KR" sz="1400" dirty="0"/>
              <a:t>:</a:t>
            </a:r>
            <a:endParaRPr lang="ko-KR" altLang="en-US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stack overflow</a:t>
            </a:r>
            <a:endParaRPr lang="ko-KR" altLang="en-US" sz="1400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오류시</a:t>
            </a:r>
            <a:r>
              <a:rPr lang="ko-KR" altLang="en-US" dirty="0"/>
              <a:t> </a:t>
            </a:r>
            <a:r>
              <a:rPr lang="en-US" altLang="ko-KR" dirty="0" err="1"/>
              <a:t>StackTrace</a:t>
            </a:r>
            <a:r>
              <a:rPr lang="en-US" altLang="ko-KR" dirty="0"/>
              <a:t> </a:t>
            </a:r>
            <a:r>
              <a:rPr lang="ko-KR" altLang="en-US" dirty="0"/>
              <a:t>정보가 출력되지 않기 때문에 디버깅이 어려움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진단방법 및 해결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일단</a:t>
            </a:r>
            <a:r>
              <a:rPr lang="en-US" altLang="ko-KR" sz="1400" dirty="0"/>
              <a:t>, –</a:t>
            </a:r>
            <a:r>
              <a:rPr lang="en-US" altLang="ko-KR" sz="1400" dirty="0" err="1"/>
              <a:t>Xss</a:t>
            </a:r>
            <a:r>
              <a:rPr lang="en-US" altLang="ko-KR" sz="1400" dirty="0"/>
              <a:t> </a:t>
            </a:r>
            <a:r>
              <a:rPr lang="ko-KR" altLang="en-US" sz="1400" dirty="0"/>
              <a:t>옵션으로 </a:t>
            </a:r>
            <a:r>
              <a:rPr lang="en-US" altLang="ko-KR" sz="1400" dirty="0"/>
              <a:t>Stack </a:t>
            </a:r>
            <a:r>
              <a:rPr lang="ko-KR" altLang="en-US" sz="1400" dirty="0"/>
              <a:t>영역 메모리를 늘려준다</a:t>
            </a:r>
            <a:r>
              <a:rPr lang="en-US" altLang="ko-KR" sz="1400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 err="1"/>
              <a:t>스레드</a:t>
            </a:r>
            <a:r>
              <a:rPr lang="ko-KR" altLang="en-US" sz="1400" dirty="0"/>
              <a:t> 덤프</a:t>
            </a:r>
            <a:r>
              <a:rPr lang="en-US" altLang="ko-KR" sz="1400" dirty="0"/>
              <a:t>, CPU </a:t>
            </a:r>
            <a:r>
              <a:rPr lang="ko-KR" altLang="en-US" sz="1400" dirty="0"/>
              <a:t>사용률 등으로 분석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dirty="0"/>
              <a:t>OS Thread </a:t>
            </a:r>
            <a:r>
              <a:rPr lang="ko-KR" altLang="en-US" dirty="0"/>
              <a:t>자원이 부족한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OS Kernel Parameter</a:t>
            </a:r>
            <a:r>
              <a:rPr lang="ko-KR" altLang="en-US" dirty="0"/>
              <a:t>에 </a:t>
            </a:r>
            <a:r>
              <a:rPr lang="en-US" altLang="ko-KR" dirty="0"/>
              <a:t>Thread</a:t>
            </a:r>
            <a:r>
              <a:rPr lang="ko-KR" altLang="en-US" dirty="0"/>
              <a:t>개수를 지정하는데 이것이 부족한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최근 </a:t>
            </a:r>
            <a:r>
              <a:rPr lang="en-US" altLang="ko-KR" dirty="0"/>
              <a:t>OS</a:t>
            </a:r>
            <a:r>
              <a:rPr lang="ko-KR" altLang="en-US" dirty="0"/>
              <a:t>에서는 이런 오류는 흔하지 않음</a:t>
            </a:r>
            <a:r>
              <a:rPr lang="en-US" altLang="ko-KR" dirty="0"/>
              <a:t>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ko-KR" altLang="en-US" dirty="0">
                <a:sym typeface="Wingdings" pitchFamily="2" charset="2"/>
              </a:rPr>
              <a:t>계산해보고 부족하면 </a:t>
            </a:r>
            <a:r>
              <a:rPr lang="ko-KR" altLang="en-US" dirty="0" smtClean="0">
                <a:sym typeface="Wingdings" pitchFamily="2" charset="2"/>
              </a:rPr>
              <a:t>늘려준다</a:t>
            </a:r>
            <a:r>
              <a:rPr lang="en-US" altLang="ko-KR" dirty="0" smtClean="0">
                <a:sym typeface="Wingdings" pitchFamily="2" charset="2"/>
              </a:rPr>
              <a:t/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en-US" altLang="ko-KR" dirty="0">
                <a:sym typeface="Wingdings" pitchFamily="2" charset="2"/>
              </a:rPr>
              <a:t>HP-UX</a:t>
            </a:r>
            <a:r>
              <a:rPr lang="ko-KR" altLang="en-US" dirty="0">
                <a:sym typeface="Wingdings" pitchFamily="2" charset="2"/>
              </a:rPr>
              <a:t>의 경우 </a:t>
            </a:r>
            <a:r>
              <a:rPr lang="en-US" altLang="ko-KR" dirty="0" err="1">
                <a:sym typeface="Wingdings" pitchFamily="2" charset="2"/>
              </a:rPr>
              <a:t>nkthread</a:t>
            </a:r>
            <a:r>
              <a:rPr lang="en-US" altLang="ko-KR" dirty="0">
                <a:sym typeface="Wingdings" pitchFamily="2" charset="2"/>
              </a:rPr>
              <a:t>, </a:t>
            </a:r>
            <a:r>
              <a:rPr lang="en-US" altLang="ko-KR" dirty="0" err="1">
                <a:sym typeface="Wingdings" pitchFamily="2" charset="2"/>
              </a:rPr>
              <a:t>max_thread_proc</a:t>
            </a:r>
            <a:r>
              <a:rPr lang="en-US" altLang="ko-KR" dirty="0">
                <a:sym typeface="Wingdings" pitchFamily="2" charset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ym typeface="Wingdings" pitchFamily="2" charset="2"/>
              </a:rPr>
              <a:t>실제 </a:t>
            </a:r>
            <a:r>
              <a:rPr lang="en-US" altLang="ko-KR" dirty="0">
                <a:sym typeface="Wingdings" pitchFamily="2" charset="2"/>
              </a:rPr>
              <a:t>OS </a:t>
            </a:r>
            <a:r>
              <a:rPr lang="ko-KR" altLang="en-US" dirty="0">
                <a:sym typeface="Wingdings" pitchFamily="2" charset="2"/>
              </a:rPr>
              <a:t>메모리가 부족한 경우</a:t>
            </a:r>
            <a:endParaRPr lang="en-US" altLang="ko-KR" dirty="0">
              <a:sym typeface="Wingdings" pitchFamily="2" charset="2"/>
            </a:endParaRPr>
          </a:p>
          <a:p>
            <a:pPr lvl="1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055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Native </a:t>
            </a:r>
            <a:r>
              <a:rPr lang="ko-KR" altLang="en-US" dirty="0"/>
              <a:t>메모리는</a:t>
            </a:r>
            <a:r>
              <a:rPr lang="en-US" altLang="ko-KR" dirty="0"/>
              <a:t>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/>
              <a:t>JVM </a:t>
            </a:r>
            <a:r>
              <a:rPr lang="ko-KR" altLang="en-US" dirty="0"/>
              <a:t>자체가 쓰는 메모리</a:t>
            </a:r>
            <a:endParaRPr lang="en-US" altLang="ko-KR" dirty="0"/>
          </a:p>
          <a:p>
            <a:r>
              <a:rPr lang="en-US" altLang="ko-KR" dirty="0"/>
              <a:t>JVM</a:t>
            </a:r>
            <a:r>
              <a:rPr lang="ko-KR" altLang="en-US" dirty="0"/>
              <a:t>를 구동하기 위해 </a:t>
            </a:r>
            <a:r>
              <a:rPr lang="en-US" altLang="ko-KR" dirty="0"/>
              <a:t>OS</a:t>
            </a:r>
            <a:r>
              <a:rPr lang="ko-KR" altLang="en-US" dirty="0"/>
              <a:t>에서 사용하는 메모리</a:t>
            </a:r>
            <a:endParaRPr lang="en-US" altLang="ko-KR" dirty="0"/>
          </a:p>
          <a:p>
            <a:r>
              <a:rPr lang="en-US" altLang="ko-KR" dirty="0"/>
              <a:t>Native </a:t>
            </a:r>
            <a:r>
              <a:rPr lang="ko-KR" altLang="en-US" dirty="0"/>
              <a:t>라이브러리를 사용하는 경우에 </a:t>
            </a:r>
            <a:r>
              <a:rPr lang="ko-KR" altLang="en-US" dirty="0" smtClean="0"/>
              <a:t>이것을 </a:t>
            </a:r>
            <a:r>
              <a:rPr lang="ko-KR" altLang="en-US" dirty="0"/>
              <a:t>사용하는 메모리</a:t>
            </a:r>
            <a:endParaRPr lang="en-US" altLang="ko-KR" dirty="0"/>
          </a:p>
          <a:p>
            <a:pPr lvl="1"/>
            <a:r>
              <a:rPr lang="ko-KR" altLang="en-US" dirty="0" err="1"/>
              <a:t>웹로직의</a:t>
            </a:r>
            <a:r>
              <a:rPr lang="ko-KR" altLang="en-US" dirty="0"/>
              <a:t> 경우 </a:t>
            </a:r>
            <a:r>
              <a:rPr lang="en-US" altLang="ko-KR" dirty="0"/>
              <a:t>Performance Pack</a:t>
            </a:r>
            <a:r>
              <a:rPr lang="ko-KR" altLang="en-US" dirty="0"/>
              <a:t>이 이에 해당함</a:t>
            </a:r>
            <a:endParaRPr lang="en-US" altLang="ko-KR" dirty="0"/>
          </a:p>
          <a:p>
            <a:r>
              <a:rPr lang="ko-KR" altLang="en-US" dirty="0"/>
              <a:t>일반적으로 </a:t>
            </a:r>
            <a:r>
              <a:rPr lang="en-US" altLang="ko-KR" dirty="0"/>
              <a:t>Heap</a:t>
            </a:r>
            <a:r>
              <a:rPr lang="ko-KR" altLang="en-US" dirty="0"/>
              <a:t>을 </a:t>
            </a:r>
            <a:r>
              <a:rPr lang="en-US" altLang="ko-KR" dirty="0"/>
              <a:t>1G </a:t>
            </a:r>
            <a:r>
              <a:rPr lang="ko-KR" altLang="en-US" dirty="0"/>
              <a:t>설정할 경우 </a:t>
            </a:r>
            <a:r>
              <a:rPr lang="en-US" altLang="ko-KR" dirty="0"/>
              <a:t>OS</a:t>
            </a:r>
            <a:r>
              <a:rPr lang="ko-KR" altLang="en-US" dirty="0"/>
              <a:t>에서는 </a:t>
            </a:r>
            <a:r>
              <a:rPr lang="en-US" altLang="ko-KR" dirty="0"/>
              <a:t>1.5G~2G </a:t>
            </a:r>
            <a:r>
              <a:rPr lang="ko-KR" altLang="en-US" dirty="0"/>
              <a:t>정도의 메모리를 점유함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376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Java Heap</a:t>
            </a:r>
            <a:r>
              <a:rPr lang="ko-KR" altLang="en-US" dirty="0"/>
              <a:t>의 </a:t>
            </a:r>
            <a:r>
              <a:rPr lang="en-US" altLang="ko-KR" dirty="0"/>
              <a:t>OOM </a:t>
            </a:r>
            <a:r>
              <a:rPr lang="ko-KR" altLang="en-US" dirty="0"/>
              <a:t>원인 및 대처방법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4585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ko-KR" altLang="en-US" dirty="0"/>
              <a:t>실제 사용자가 많아서 </a:t>
            </a:r>
            <a:r>
              <a:rPr lang="en-US" altLang="ko-KR" dirty="0"/>
              <a:t>Java Heap</a:t>
            </a:r>
            <a:r>
              <a:rPr lang="ko-KR" altLang="en-US" dirty="0"/>
              <a:t>이 부족한 경우</a:t>
            </a:r>
            <a:endParaRPr lang="en-US" altLang="ko-KR" dirty="0"/>
          </a:p>
          <a:p>
            <a:pPr lvl="1"/>
            <a:r>
              <a:rPr lang="en-US" altLang="ko-KR" dirty="0"/>
              <a:t>Heap</a:t>
            </a:r>
            <a:r>
              <a:rPr lang="ko-KR" altLang="en-US" dirty="0"/>
              <a:t>을 늘려준다</a:t>
            </a:r>
            <a:endParaRPr lang="en-US" altLang="ko-KR" dirty="0"/>
          </a:p>
          <a:p>
            <a:pPr lvl="1"/>
            <a:r>
              <a:rPr lang="en-US" altLang="ko-KR" dirty="0"/>
              <a:t>WAS </a:t>
            </a:r>
            <a:r>
              <a:rPr lang="ko-KR" altLang="en-US" dirty="0" err="1"/>
              <a:t>인스턴스</a:t>
            </a:r>
            <a:r>
              <a:rPr lang="ko-KR" altLang="en-US" dirty="0"/>
              <a:t> 개수를 늘려준다</a:t>
            </a:r>
            <a:endParaRPr lang="en-US" altLang="ko-KR" dirty="0"/>
          </a:p>
          <a:p>
            <a:r>
              <a:rPr lang="en-US" altLang="ko-KR" dirty="0" err="1"/>
              <a:t>HttpSession</a:t>
            </a:r>
            <a:r>
              <a:rPr lang="ko-KR" altLang="en-US" dirty="0"/>
              <a:t>과 같이 오래 남아있는 객체가 많아서 발생</a:t>
            </a:r>
            <a:endParaRPr lang="en-US" altLang="ko-KR" dirty="0"/>
          </a:p>
          <a:p>
            <a:pPr lvl="1"/>
            <a:r>
              <a:rPr lang="en-US" altLang="ko-KR" dirty="0"/>
              <a:t>Session Timeout</a:t>
            </a:r>
            <a:r>
              <a:rPr lang="ko-KR" altLang="en-US" dirty="0"/>
              <a:t>이 적절한지 체크한다</a:t>
            </a:r>
            <a:endParaRPr lang="en-US" altLang="ko-KR" dirty="0"/>
          </a:p>
          <a:p>
            <a:r>
              <a:rPr lang="ko-KR" altLang="en-US" dirty="0"/>
              <a:t>애플리케이션 </a:t>
            </a:r>
            <a:r>
              <a:rPr lang="ko-KR" altLang="en-US" dirty="0" err="1"/>
              <a:t>캐쉬를</a:t>
            </a:r>
            <a:r>
              <a:rPr lang="ko-KR" altLang="en-US" dirty="0"/>
              <a:t> 너무 많이 사용하여 메모리가 부족한 경우</a:t>
            </a:r>
            <a:endParaRPr lang="en-US" altLang="ko-KR" dirty="0"/>
          </a:p>
          <a:p>
            <a:pPr lvl="1"/>
            <a:r>
              <a:rPr lang="ko-KR" altLang="en-US" dirty="0" err="1"/>
              <a:t>캐쉬</a:t>
            </a:r>
            <a:r>
              <a:rPr lang="ko-KR" altLang="en-US" dirty="0"/>
              <a:t> 사이즈를 조정한다</a:t>
            </a:r>
            <a:endParaRPr lang="en-US" altLang="ko-KR" dirty="0"/>
          </a:p>
          <a:p>
            <a:pPr lvl="1"/>
            <a:r>
              <a:rPr lang="en-US" altLang="ko-KR" dirty="0" err="1"/>
              <a:t>JBoss</a:t>
            </a:r>
            <a:r>
              <a:rPr lang="en-US" altLang="ko-KR" dirty="0"/>
              <a:t> </a:t>
            </a:r>
            <a:r>
              <a:rPr lang="en-US" altLang="ko-KR" dirty="0" err="1"/>
              <a:t>infinispan</a:t>
            </a:r>
            <a:r>
              <a:rPr lang="ko-KR" altLang="en-US" dirty="0"/>
              <a:t>같은 분산 </a:t>
            </a:r>
            <a:r>
              <a:rPr lang="ko-KR" altLang="en-US" dirty="0" err="1"/>
              <a:t>캐쉬</a:t>
            </a:r>
            <a:r>
              <a:rPr lang="ko-KR" altLang="en-US" dirty="0"/>
              <a:t> 라이브러리를 활용하는 것도 방법</a:t>
            </a:r>
            <a:endParaRPr lang="en-US" altLang="ko-KR" dirty="0"/>
          </a:p>
          <a:p>
            <a:r>
              <a:rPr lang="ko-KR" altLang="en-US" dirty="0"/>
              <a:t>메모리 </a:t>
            </a:r>
            <a:r>
              <a:rPr lang="en-US" altLang="ko-KR" dirty="0"/>
              <a:t>Leak </a:t>
            </a:r>
          </a:p>
          <a:p>
            <a:pPr lvl="1"/>
            <a:r>
              <a:rPr lang="en-US" altLang="ko-KR" dirty="0"/>
              <a:t>JDBC </a:t>
            </a:r>
            <a:r>
              <a:rPr lang="en-US" altLang="ko-KR" dirty="0" err="1"/>
              <a:t>resultset</a:t>
            </a:r>
            <a:r>
              <a:rPr lang="ko-KR" altLang="en-US" dirty="0"/>
              <a:t>을 </a:t>
            </a:r>
            <a:r>
              <a:rPr lang="en-US" altLang="ko-KR" dirty="0"/>
              <a:t>close</a:t>
            </a:r>
            <a:r>
              <a:rPr lang="ko-KR" altLang="en-US" dirty="0" err="1"/>
              <a:t>안한</a:t>
            </a:r>
            <a:r>
              <a:rPr lang="ko-KR" altLang="en-US" dirty="0"/>
              <a:t> 경우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ko-KR" altLang="en-US" dirty="0">
                <a:sym typeface="Wingdings" pitchFamily="2" charset="2"/>
              </a:rPr>
              <a:t>프로그램을 찾아서 </a:t>
            </a:r>
            <a:r>
              <a:rPr lang="ko-KR" altLang="en-US" dirty="0" smtClean="0">
                <a:sym typeface="Wingdings" pitchFamily="2" charset="2"/>
              </a:rPr>
              <a:t>수정해야 함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/>
          </a:p>
          <a:p>
            <a:r>
              <a:rPr lang="ko-KR" altLang="en-US" dirty="0"/>
              <a:t>애플리케이션에서 </a:t>
            </a:r>
            <a:r>
              <a:rPr lang="en-US" altLang="ko-KR" dirty="0"/>
              <a:t>Singleton </a:t>
            </a:r>
            <a:r>
              <a:rPr lang="ko-KR" altLang="en-US" dirty="0"/>
              <a:t>패턴을 잘못 사용한 경우</a:t>
            </a:r>
            <a:endParaRPr lang="en-US" altLang="ko-KR" dirty="0"/>
          </a:p>
          <a:p>
            <a:pPr lvl="1"/>
            <a:r>
              <a:rPr lang="en-US" altLang="ko-KR" dirty="0"/>
              <a:t>static Singleton</a:t>
            </a:r>
            <a:r>
              <a:rPr lang="ko-KR" altLang="en-US" dirty="0"/>
              <a:t>객체에 계속 객체를 추가하는 경우 </a:t>
            </a:r>
            <a:r>
              <a:rPr lang="en-US" altLang="ko-KR" dirty="0">
                <a:sym typeface="Wingdings" pitchFamily="2" charset="2"/>
              </a:rPr>
              <a:t> App </a:t>
            </a:r>
            <a:r>
              <a:rPr lang="ko-KR" altLang="en-US" dirty="0" smtClean="0">
                <a:sym typeface="Wingdings" pitchFamily="2" charset="2"/>
              </a:rPr>
              <a:t>수정해야 함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/>
          </a:p>
          <a:p>
            <a:r>
              <a:rPr lang="ko-KR" altLang="en-US" dirty="0"/>
              <a:t>대용량 쿼리를 사용하는 경우</a:t>
            </a:r>
            <a:endParaRPr lang="en-US" altLang="ko-KR" dirty="0"/>
          </a:p>
          <a:p>
            <a:pPr lvl="1"/>
            <a:r>
              <a:rPr lang="ko-KR" altLang="en-US" dirty="0" err="1"/>
              <a:t>제한없이</a:t>
            </a:r>
            <a:r>
              <a:rPr lang="ko-KR" altLang="en-US" dirty="0"/>
              <a:t> </a:t>
            </a:r>
            <a:r>
              <a:rPr lang="en-US" altLang="ko-KR" dirty="0"/>
              <a:t>DB</a:t>
            </a:r>
            <a:r>
              <a:rPr lang="ko-KR" altLang="en-US" dirty="0"/>
              <a:t>에서 메모리로 데이터를 가져오는 경우 </a:t>
            </a:r>
            <a:r>
              <a:rPr lang="en-US" altLang="ko-KR" dirty="0">
                <a:sym typeface="Wingdings" pitchFamily="2" charset="2"/>
              </a:rPr>
              <a:t> App </a:t>
            </a:r>
            <a:r>
              <a:rPr lang="ko-KR" altLang="en-US" dirty="0" smtClean="0">
                <a:sym typeface="Wingdings" pitchFamily="2" charset="2"/>
              </a:rPr>
              <a:t>수정해야 함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966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Native </a:t>
            </a:r>
            <a:r>
              <a:rPr lang="ko-KR" altLang="en-US" dirty="0"/>
              <a:t>메모리 </a:t>
            </a:r>
            <a:r>
              <a:rPr lang="en-US" altLang="ko-KR" dirty="0"/>
              <a:t>OOM</a:t>
            </a:r>
            <a:r>
              <a:rPr lang="ko-KR" altLang="en-US" dirty="0"/>
              <a:t>의 원인 및 대처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32949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ko-KR" altLang="en-US" dirty="0"/>
              <a:t>프로세스의 메모리</a:t>
            </a:r>
            <a:r>
              <a:rPr lang="en-US" altLang="ko-KR" dirty="0"/>
              <a:t>(</a:t>
            </a:r>
            <a:r>
              <a:rPr lang="en-US" altLang="ko-KR" dirty="0" err="1"/>
              <a:t>RAM+Swap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en-US" altLang="ko-KR" dirty="0"/>
              <a:t>OS </a:t>
            </a:r>
            <a:r>
              <a:rPr lang="ko-KR" altLang="en-US" dirty="0"/>
              <a:t>한계를 넘어서거나  메모리가 부족한 경우</a:t>
            </a:r>
            <a:endParaRPr lang="en-US" altLang="ko-KR" dirty="0"/>
          </a:p>
          <a:p>
            <a:pPr lvl="1"/>
            <a:r>
              <a:rPr lang="en-US" altLang="ko-KR" dirty="0"/>
              <a:t>JVM Heap</a:t>
            </a:r>
            <a:r>
              <a:rPr lang="ko-KR" altLang="en-US" dirty="0"/>
              <a:t>을 줄인다</a:t>
            </a:r>
            <a:endParaRPr lang="en-US" altLang="ko-KR" dirty="0"/>
          </a:p>
          <a:p>
            <a:pPr lvl="1"/>
            <a:r>
              <a:rPr lang="ko-KR" altLang="en-US" dirty="0"/>
              <a:t>시스템 메모리를 증설한다</a:t>
            </a:r>
            <a:endParaRPr lang="en-US" altLang="ko-KR" dirty="0"/>
          </a:p>
          <a:p>
            <a:r>
              <a:rPr lang="en-US" altLang="ko-KR" dirty="0"/>
              <a:t>JVM Heap</a:t>
            </a:r>
            <a:r>
              <a:rPr lang="ko-KR" altLang="en-US" dirty="0"/>
              <a:t>이 너무 크게 잡은 경우</a:t>
            </a:r>
            <a:endParaRPr lang="en-US" altLang="ko-KR" dirty="0"/>
          </a:p>
          <a:p>
            <a:pPr lvl="1"/>
            <a:r>
              <a:rPr lang="en-US" altLang="ko-KR" dirty="0"/>
              <a:t>OS</a:t>
            </a:r>
            <a:r>
              <a:rPr lang="ko-KR" altLang="en-US" dirty="0"/>
              <a:t>에 따라서 지정할 수 있는 </a:t>
            </a:r>
            <a:r>
              <a:rPr lang="en-US" altLang="ko-KR" dirty="0"/>
              <a:t>Heap </a:t>
            </a:r>
            <a:r>
              <a:rPr lang="ko-KR" altLang="en-US" dirty="0"/>
              <a:t>사이즈의 한계가 있음</a:t>
            </a:r>
            <a:endParaRPr lang="en-US" altLang="ko-KR" dirty="0"/>
          </a:p>
          <a:p>
            <a:pPr lvl="1"/>
            <a:r>
              <a:rPr lang="ko-KR" altLang="en-US" dirty="0"/>
              <a:t>일반적인 </a:t>
            </a:r>
            <a:r>
              <a:rPr lang="en-US" altLang="ko-KR" dirty="0"/>
              <a:t>32</a:t>
            </a:r>
            <a:r>
              <a:rPr lang="ko-KR" altLang="en-US" dirty="0"/>
              <a:t> </a:t>
            </a:r>
            <a:r>
              <a:rPr lang="en-US" altLang="ko-KR" dirty="0"/>
              <a:t>Bit OS </a:t>
            </a:r>
            <a:r>
              <a:rPr lang="en-US" altLang="ko-KR" dirty="0">
                <a:sym typeface="Wingdings" pitchFamily="2" charset="2"/>
              </a:rPr>
              <a:t> 4G</a:t>
            </a:r>
            <a:r>
              <a:rPr lang="ko-KR" altLang="en-US" dirty="0">
                <a:sym typeface="Wingdings" pitchFamily="2" charset="2"/>
              </a:rPr>
              <a:t>까지 </a:t>
            </a:r>
            <a:r>
              <a:rPr lang="en-US" altLang="ko-KR" dirty="0">
                <a:sym typeface="Wingdings" pitchFamily="2" charset="2"/>
              </a:rPr>
              <a:t>Address</a:t>
            </a:r>
            <a:r>
              <a:rPr lang="ko-KR" altLang="en-US" dirty="0">
                <a:sym typeface="Wingdings" pitchFamily="2" charset="2"/>
              </a:rPr>
              <a:t>를 지정가능하며</a:t>
            </a:r>
            <a:r>
              <a:rPr lang="en-US" altLang="ko-KR" dirty="0">
                <a:sym typeface="Wingdings" pitchFamily="2" charset="2"/>
              </a:rPr>
              <a:t>, Heap</a:t>
            </a:r>
            <a:r>
              <a:rPr lang="ko-KR" altLang="en-US" dirty="0">
                <a:sym typeface="Wingdings" pitchFamily="2" charset="2"/>
              </a:rPr>
              <a:t>은 최대 </a:t>
            </a:r>
            <a:r>
              <a:rPr lang="en-US" altLang="ko-KR" dirty="0">
                <a:sym typeface="Wingdings" pitchFamily="2" charset="2"/>
              </a:rPr>
              <a:t>2G</a:t>
            </a:r>
            <a:r>
              <a:rPr lang="ko-KR" altLang="en-US" dirty="0">
                <a:sym typeface="Wingdings" pitchFamily="2" charset="2"/>
              </a:rPr>
              <a:t>가 넘을 수 없음</a:t>
            </a:r>
            <a:r>
              <a:rPr lang="en-US" altLang="ko-KR" dirty="0">
                <a:sym typeface="Wingdings" pitchFamily="2" charset="2"/>
              </a:rPr>
              <a:t>(64 Bit OS</a:t>
            </a:r>
            <a:r>
              <a:rPr lang="ko-KR" altLang="en-US" dirty="0">
                <a:sym typeface="Wingdings" pitchFamily="2" charset="2"/>
              </a:rPr>
              <a:t>는 한계가 없음</a:t>
            </a:r>
            <a:r>
              <a:rPr lang="en-US" altLang="ko-KR" dirty="0">
                <a:sym typeface="Wingdings" pitchFamily="2" charset="2"/>
              </a:rPr>
              <a:t>)</a:t>
            </a:r>
          </a:p>
          <a:p>
            <a:r>
              <a:rPr lang="en-US" altLang="ko-KR" dirty="0"/>
              <a:t>Native </a:t>
            </a:r>
            <a:r>
              <a:rPr lang="ko-KR" altLang="en-US" dirty="0"/>
              <a:t>라이브러리나 </a:t>
            </a:r>
            <a:r>
              <a:rPr lang="en-US" altLang="ko-KR" dirty="0"/>
              <a:t>JNI </a:t>
            </a:r>
            <a:r>
              <a:rPr lang="ko-KR" altLang="en-US" dirty="0"/>
              <a:t>코드에서 메모리 </a:t>
            </a:r>
            <a:r>
              <a:rPr lang="en-US" altLang="ko-KR" dirty="0"/>
              <a:t>Leak</a:t>
            </a:r>
          </a:p>
          <a:p>
            <a:pPr lvl="1"/>
            <a:r>
              <a:rPr lang="en-US" altLang="ko-KR" dirty="0"/>
              <a:t>OS</a:t>
            </a:r>
            <a:r>
              <a:rPr lang="ko-KR" altLang="en-US" dirty="0"/>
              <a:t>에서 </a:t>
            </a:r>
            <a:r>
              <a:rPr lang="en-US" altLang="ko-KR" dirty="0"/>
              <a:t>JVM</a:t>
            </a:r>
            <a:r>
              <a:rPr lang="ko-KR" altLang="en-US" dirty="0"/>
              <a:t>의</a:t>
            </a:r>
            <a:r>
              <a:rPr lang="en-US" altLang="ko-KR" dirty="0"/>
              <a:t> Core</a:t>
            </a:r>
            <a:r>
              <a:rPr lang="ko-KR" altLang="en-US" dirty="0"/>
              <a:t>를 받아 메모리를 분석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en-US" altLang="ko-KR" dirty="0" err="1"/>
              <a:t>verbose:jni</a:t>
            </a:r>
            <a:r>
              <a:rPr lang="en-US" altLang="ko-KR" dirty="0"/>
              <a:t> </a:t>
            </a:r>
            <a:r>
              <a:rPr lang="ko-KR" altLang="en-US" dirty="0"/>
              <a:t>옵션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193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JVM </a:t>
            </a:r>
            <a:r>
              <a:rPr lang="en-US" altLang="ko-KR" dirty="0"/>
              <a:t>GC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/>
              <a:t>JVM GC</a:t>
            </a:r>
            <a:r>
              <a:rPr lang="ko-KR" altLang="en-US" dirty="0"/>
              <a:t>횟수는 어느 정도가 적당한가</a:t>
            </a:r>
            <a:r>
              <a:rPr lang="en-US" altLang="ko-KR" dirty="0"/>
              <a:t>?</a:t>
            </a:r>
          </a:p>
          <a:p>
            <a:pPr lvl="1"/>
            <a:r>
              <a:rPr lang="en-US" altLang="ko-KR" dirty="0"/>
              <a:t>GUI App</a:t>
            </a:r>
            <a:r>
              <a:rPr lang="ko-KR" altLang="en-US" dirty="0"/>
              <a:t>의 경우 </a:t>
            </a:r>
            <a:r>
              <a:rPr lang="en-US" altLang="ko-KR" dirty="0"/>
              <a:t>10~20</a:t>
            </a:r>
            <a:r>
              <a:rPr lang="ko-KR" altLang="en-US" dirty="0"/>
              <a:t>초에 </a:t>
            </a:r>
            <a:r>
              <a:rPr lang="en-US" altLang="ko-KR" dirty="0"/>
              <a:t>1</a:t>
            </a:r>
            <a:r>
              <a:rPr lang="ko-KR" altLang="en-US" dirty="0"/>
              <a:t>번 정도 </a:t>
            </a:r>
            <a:r>
              <a:rPr lang="en-US" altLang="ko-KR" dirty="0"/>
              <a:t>Minor GC</a:t>
            </a:r>
            <a:r>
              <a:rPr lang="ko-KR" altLang="en-US" dirty="0"/>
              <a:t>면 양호</a:t>
            </a:r>
          </a:p>
          <a:p>
            <a:pPr lvl="1"/>
            <a:r>
              <a:rPr lang="en-US" altLang="ko-KR" dirty="0"/>
              <a:t>Minor GC</a:t>
            </a:r>
            <a:r>
              <a:rPr lang="ko-KR" altLang="en-US" dirty="0"/>
              <a:t>시간은 </a:t>
            </a:r>
            <a:r>
              <a:rPr lang="en-US" altLang="ko-KR" dirty="0"/>
              <a:t>1</a:t>
            </a:r>
            <a:r>
              <a:rPr lang="ko-KR" altLang="en-US" dirty="0"/>
              <a:t>초 이내면 양호</a:t>
            </a:r>
          </a:p>
          <a:p>
            <a:pPr lvl="1"/>
            <a:r>
              <a:rPr lang="en-US" altLang="ko-KR" dirty="0"/>
              <a:t>Server App</a:t>
            </a:r>
            <a:r>
              <a:rPr lang="ko-KR" altLang="en-US" dirty="0"/>
              <a:t>의 경우엔 </a:t>
            </a:r>
            <a:r>
              <a:rPr lang="en-US" altLang="ko-KR" dirty="0"/>
              <a:t>Minor GC</a:t>
            </a:r>
            <a:r>
              <a:rPr lang="ko-KR" altLang="en-US" dirty="0"/>
              <a:t>간격이 더 길다</a:t>
            </a:r>
          </a:p>
          <a:p>
            <a:r>
              <a:rPr lang="en-US" altLang="ko-KR" dirty="0"/>
              <a:t>GC</a:t>
            </a:r>
            <a:r>
              <a:rPr lang="ko-KR" altLang="en-US" dirty="0"/>
              <a:t>후 </a:t>
            </a:r>
            <a:r>
              <a:rPr lang="en-US" altLang="ko-KR" dirty="0"/>
              <a:t>Free Heap</a:t>
            </a:r>
            <a:r>
              <a:rPr lang="ko-KR" altLang="en-US" dirty="0"/>
              <a:t>영역은</a:t>
            </a:r>
            <a:r>
              <a:rPr lang="en-US" altLang="ko-KR" dirty="0"/>
              <a:t>?</a:t>
            </a:r>
          </a:p>
          <a:p>
            <a:pPr lvl="1"/>
            <a:r>
              <a:rPr lang="en-US" altLang="ko-KR" dirty="0"/>
              <a:t>Server Side App</a:t>
            </a:r>
            <a:r>
              <a:rPr lang="ko-KR" altLang="en-US" dirty="0"/>
              <a:t>의 경우 </a:t>
            </a:r>
            <a:r>
              <a:rPr lang="en-US" altLang="ko-KR" dirty="0"/>
              <a:t>GC</a:t>
            </a:r>
            <a:r>
              <a:rPr lang="ko-KR" altLang="en-US" dirty="0"/>
              <a:t>후 </a:t>
            </a:r>
            <a:r>
              <a:rPr lang="en-US" altLang="ko-KR" dirty="0"/>
              <a:t>50%~65%</a:t>
            </a:r>
            <a:r>
              <a:rPr lang="ko-KR" altLang="en-US" dirty="0"/>
              <a:t>정도의 </a:t>
            </a:r>
            <a:r>
              <a:rPr lang="en-US" altLang="ko-KR" dirty="0"/>
              <a:t>Free Heap</a:t>
            </a:r>
            <a:r>
              <a:rPr lang="ko-KR" altLang="en-US" dirty="0"/>
              <a:t>을 유지하면 양호한 상태로 판단 </a:t>
            </a:r>
          </a:p>
          <a:p>
            <a:r>
              <a:rPr lang="en-US" altLang="ko-KR" dirty="0"/>
              <a:t>JVM Heap/Instance</a:t>
            </a:r>
            <a:r>
              <a:rPr lang="ko-KR" altLang="en-US" dirty="0"/>
              <a:t>를 늘리는 기준은</a:t>
            </a:r>
            <a:r>
              <a:rPr lang="en-US" altLang="ko-KR" dirty="0"/>
              <a:t>?</a:t>
            </a:r>
          </a:p>
          <a:p>
            <a:pPr lvl="1"/>
            <a:r>
              <a:rPr lang="en-US" altLang="ko-KR" dirty="0"/>
              <a:t>GC</a:t>
            </a:r>
            <a:r>
              <a:rPr lang="ko-KR" altLang="en-US" dirty="0"/>
              <a:t>횟수</a:t>
            </a:r>
            <a:r>
              <a:rPr lang="en-US" altLang="ko-KR" dirty="0"/>
              <a:t>, Free Heap</a:t>
            </a:r>
            <a:r>
              <a:rPr lang="ko-KR" altLang="en-US" dirty="0"/>
              <a:t>영역</a:t>
            </a:r>
          </a:p>
          <a:p>
            <a:pPr lvl="1"/>
            <a:r>
              <a:rPr lang="ko-KR" altLang="en-US" dirty="0"/>
              <a:t>기타 </a:t>
            </a:r>
            <a:r>
              <a:rPr lang="en-US" altLang="ko-KR" dirty="0"/>
              <a:t>: Peak</a:t>
            </a:r>
            <a:r>
              <a:rPr lang="ko-KR" altLang="en-US" dirty="0"/>
              <a:t>시 사용자수</a:t>
            </a:r>
            <a:r>
              <a:rPr lang="en-US" altLang="ko-KR" dirty="0"/>
              <a:t>,  Thread Pool</a:t>
            </a:r>
            <a:r>
              <a:rPr lang="ko-KR" altLang="en-US" dirty="0"/>
              <a:t>의 </a:t>
            </a:r>
            <a:r>
              <a:rPr lang="ko-KR" altLang="en-US" dirty="0" smtClean="0"/>
              <a:t>수</a:t>
            </a:r>
          </a:p>
        </p:txBody>
      </p:sp>
    </p:spTree>
    <p:extLst>
      <p:ext uri="{BB962C8B-B14F-4D97-AF65-F5344CB8AC3E}">
        <p14:creationId xmlns:p14="http://schemas.microsoft.com/office/powerpoint/2010/main" val="21609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OOM</a:t>
            </a:r>
            <a:r>
              <a:rPr lang="ko-KR" altLang="en-US" dirty="0"/>
              <a:t>과 </a:t>
            </a:r>
            <a:r>
              <a:rPr lang="en-US" altLang="ko-KR" dirty="0"/>
              <a:t>Memory Leak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648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/>
              <a:t>0. </a:t>
            </a:r>
            <a:r>
              <a:rPr lang="ko-KR" altLang="en-US" dirty="0"/>
              <a:t>먼저 </a:t>
            </a:r>
            <a:r>
              <a:rPr lang="en-US" altLang="ko-KR" dirty="0" err="1"/>
              <a:t>verbose:gc</a:t>
            </a:r>
            <a:r>
              <a:rPr lang="en-US" altLang="ko-KR" dirty="0"/>
              <a:t> </a:t>
            </a:r>
            <a:r>
              <a:rPr lang="ko-KR" altLang="en-US" dirty="0"/>
              <a:t>옵션을 설정한다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1. Leak</a:t>
            </a:r>
            <a:r>
              <a:rPr lang="ko-KR" altLang="en-US" dirty="0"/>
              <a:t>인지 체크</a:t>
            </a:r>
            <a:endParaRPr lang="en-US" altLang="ko-KR" dirty="0"/>
          </a:p>
          <a:p>
            <a:pPr lvl="1"/>
            <a:r>
              <a:rPr lang="en-US" altLang="ko-KR" dirty="0"/>
              <a:t>GC </a:t>
            </a:r>
            <a:r>
              <a:rPr lang="ko-KR" altLang="en-US" dirty="0"/>
              <a:t>로그를 그래프로 그려서 메모리가 조금씩 증가하는 </a:t>
            </a:r>
            <a:r>
              <a:rPr lang="en-US" altLang="ko-KR" dirty="0"/>
              <a:t>Leak</a:t>
            </a:r>
            <a:r>
              <a:rPr lang="ko-KR" altLang="en-US" dirty="0"/>
              <a:t>인지 체크한다</a:t>
            </a:r>
            <a:endParaRPr lang="en-US" altLang="ko-KR" dirty="0"/>
          </a:p>
          <a:p>
            <a:pPr lvl="1"/>
            <a:r>
              <a:rPr lang="en-US" altLang="ko-KR" dirty="0"/>
              <a:t>Leak</a:t>
            </a:r>
            <a:r>
              <a:rPr lang="ko-KR" altLang="en-US" dirty="0"/>
              <a:t>이면 </a:t>
            </a:r>
            <a:r>
              <a:rPr lang="en-US" altLang="ko-KR" dirty="0" err="1"/>
              <a:t>HeapDump</a:t>
            </a:r>
            <a:r>
              <a:rPr lang="ko-KR" altLang="en-US" dirty="0"/>
              <a:t>를 받아서 분석한다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2. OOM </a:t>
            </a:r>
            <a:r>
              <a:rPr lang="ko-KR" altLang="en-US" dirty="0"/>
              <a:t>체크</a:t>
            </a:r>
            <a:endParaRPr lang="en-US" altLang="ko-KR" dirty="0"/>
          </a:p>
          <a:p>
            <a:pPr lvl="1"/>
            <a:r>
              <a:rPr lang="ko-KR" altLang="en-US" dirty="0"/>
              <a:t>순간적인 </a:t>
            </a:r>
            <a:r>
              <a:rPr lang="en-US" altLang="ko-KR" dirty="0"/>
              <a:t>OOM</a:t>
            </a:r>
            <a:r>
              <a:rPr lang="ko-KR" altLang="en-US" dirty="0"/>
              <a:t>이면  </a:t>
            </a:r>
            <a:r>
              <a:rPr lang="en-US" altLang="ko-KR" dirty="0"/>
              <a:t>OOM</a:t>
            </a:r>
            <a:r>
              <a:rPr lang="ko-KR" altLang="en-US" dirty="0"/>
              <a:t>당시의 </a:t>
            </a:r>
            <a:r>
              <a:rPr lang="en-US" altLang="ko-KR" dirty="0"/>
              <a:t>CPU</a:t>
            </a:r>
            <a:r>
              <a:rPr lang="ko-KR" altLang="en-US" dirty="0"/>
              <a:t>등 </a:t>
            </a:r>
            <a:r>
              <a:rPr lang="ko-KR" altLang="en-US" dirty="0" err="1"/>
              <a:t>여러가지</a:t>
            </a:r>
            <a:r>
              <a:rPr lang="ko-KR" altLang="en-US" dirty="0"/>
              <a:t> 자원을 </a:t>
            </a:r>
            <a:r>
              <a:rPr lang="ko-KR" altLang="en-US" dirty="0" err="1"/>
              <a:t>모니터링하여</a:t>
            </a:r>
            <a:r>
              <a:rPr lang="ko-KR" altLang="en-US" dirty="0"/>
              <a:t> 분석한다</a:t>
            </a:r>
          </a:p>
        </p:txBody>
      </p:sp>
    </p:spTree>
    <p:extLst>
      <p:ext uri="{BB962C8B-B14F-4D97-AF65-F5344CB8AC3E}">
        <p14:creationId xmlns:p14="http://schemas.microsoft.com/office/powerpoint/2010/main" val="5799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진단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633344" cy="45704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/>
              <a:t>진단 도구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</a:t>
            </a:r>
            <a:r>
              <a:rPr lang="ko-KR" altLang="en-US" dirty="0"/>
              <a:t>의 </a:t>
            </a:r>
            <a:r>
              <a:rPr lang="en-US" altLang="ko-KR" dirty="0"/>
              <a:t>-</a:t>
            </a:r>
            <a:r>
              <a:rPr lang="en-US" altLang="ko-KR" dirty="0" err="1"/>
              <a:t>verbose:gc</a:t>
            </a:r>
            <a:r>
              <a:rPr lang="en-US" altLang="ko-KR" dirty="0"/>
              <a:t> </a:t>
            </a:r>
            <a:r>
              <a:rPr lang="ko-KR" altLang="en-US" dirty="0"/>
              <a:t>옵션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그래프로 볼 수 있는 </a:t>
            </a:r>
            <a:r>
              <a:rPr lang="ko-KR" altLang="en-US" dirty="0" smtClean="0"/>
              <a:t>도구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 err="1" smtClean="0"/>
              <a:t>VisualVM</a:t>
            </a:r>
            <a:r>
              <a:rPr lang="en-US" altLang="ko-KR" sz="1400" dirty="0" smtClean="0"/>
              <a:t> (</a:t>
            </a:r>
            <a:r>
              <a:rPr lang="en-US" altLang="ko-KR" sz="1200" dirty="0">
                <a:hlinkClick r:id="rId3"/>
              </a:rPr>
              <a:t>http://visualvm.java.net</a:t>
            </a:r>
            <a:r>
              <a:rPr lang="en-US" altLang="ko-KR" sz="1200" dirty="0" smtClean="0">
                <a:hlinkClick r:id="rId3"/>
              </a:rPr>
              <a:t>/</a:t>
            </a:r>
            <a:r>
              <a:rPr lang="en-US" altLang="ko-KR" sz="14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HP </a:t>
            </a:r>
            <a:r>
              <a:rPr lang="en-US" altLang="ko-KR" sz="1400" dirty="0" err="1"/>
              <a:t>JMeter</a:t>
            </a:r>
            <a:r>
              <a:rPr lang="en-US" altLang="ko-KR" sz="1400" dirty="0"/>
              <a:t> </a:t>
            </a:r>
            <a:r>
              <a:rPr lang="en-US" altLang="ko-KR" sz="1200" dirty="0" smtClean="0"/>
              <a:t>(</a:t>
            </a:r>
            <a:r>
              <a:rPr lang="en-US" altLang="ko-KR" sz="1200" dirty="0">
                <a:hlinkClick r:id="rId4"/>
              </a:rPr>
              <a:t>https://h20392.www2.hp.com/portal/swdepot/displayProductInfo.do?productNumber=HPJMETER </a:t>
            </a:r>
            <a:r>
              <a:rPr lang="en-US" altLang="ko-KR" sz="12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Samurai</a:t>
            </a:r>
            <a:r>
              <a:rPr lang="ko-KR" altLang="en-US" sz="1400" dirty="0"/>
              <a:t>의 메모리 </a:t>
            </a:r>
            <a:r>
              <a:rPr lang="en-US" altLang="ko-KR" sz="1400" dirty="0" smtClean="0"/>
              <a:t>Tab (</a:t>
            </a:r>
            <a:r>
              <a:rPr lang="en-US" altLang="ko-KR" sz="1400" dirty="0">
                <a:hlinkClick r:id="rId5"/>
              </a:rPr>
              <a:t>http://</a:t>
            </a:r>
            <a:r>
              <a:rPr lang="en-US" altLang="ko-KR" sz="1400" dirty="0" smtClean="0">
                <a:hlinkClick r:id="rId5"/>
              </a:rPr>
              <a:t>yusuke.homeip.net/samurai/en/index.html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SUN </a:t>
            </a:r>
            <a:r>
              <a:rPr lang="en-US" altLang="ko-KR" sz="1400" dirty="0" err="1"/>
              <a:t>GCPortal</a:t>
            </a:r>
            <a:r>
              <a:rPr lang="en-US" altLang="ko-KR" sz="1400" dirty="0"/>
              <a:t> </a:t>
            </a:r>
            <a:r>
              <a:rPr lang="en-US" altLang="ko-KR" sz="1200" dirty="0" smtClean="0"/>
              <a:t>(</a:t>
            </a:r>
            <a:r>
              <a:rPr lang="en-US" altLang="ko-KR" sz="1200" dirty="0">
                <a:hlinkClick r:id="rId6"/>
              </a:rPr>
              <a:t>http://www.oracle.com/technetwork/articles/javase/gcportal-136937.html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HeapDump</a:t>
            </a:r>
            <a:r>
              <a:rPr lang="en-US" altLang="ko-KR" dirty="0"/>
              <a:t> </a:t>
            </a:r>
            <a:r>
              <a:rPr lang="ko-KR" altLang="en-US" dirty="0"/>
              <a:t>분석도구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IBM AIX </a:t>
            </a:r>
            <a:r>
              <a:rPr lang="en-US" altLang="ko-KR" sz="1400" dirty="0" err="1" smtClean="0"/>
              <a:t>HeapAnalyzer</a:t>
            </a:r>
            <a:r>
              <a:rPr lang="en-US" altLang="ko-KR" sz="1400" dirty="0" smtClean="0"/>
              <a:t> (</a:t>
            </a:r>
            <a:r>
              <a:rPr lang="en-US" altLang="ko-KR" sz="1400" dirty="0">
                <a:hlinkClick r:id="rId7"/>
              </a:rPr>
              <a:t>https://</a:t>
            </a:r>
            <a:r>
              <a:rPr lang="en-US" altLang="ko-KR" sz="1400" dirty="0" smtClean="0">
                <a:hlinkClick r:id="rId7"/>
              </a:rPr>
              <a:t>www.ibm.com/developerworks/community/groups/service/html/communityview?communityUuid=4544bafe-c7a2-455f-9d43-eb866ea60091</a:t>
            </a:r>
            <a:r>
              <a:rPr lang="en-US" altLang="ko-KR" sz="14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err="1" smtClean="0"/>
              <a:t>MemoryAnalyzerTool</a:t>
            </a:r>
            <a:r>
              <a:rPr lang="en-US" altLang="ko-KR" sz="1400" dirty="0" smtClean="0"/>
              <a:t> –MAT (</a:t>
            </a:r>
            <a:r>
              <a:rPr lang="en-US" altLang="ko-KR" sz="1200" dirty="0">
                <a:hlinkClick r:id="rId8"/>
              </a:rPr>
              <a:t>http://www.eclipse.org/mat</a:t>
            </a:r>
            <a:r>
              <a:rPr lang="en-US" altLang="ko-KR" sz="1200" dirty="0" smtClean="0">
                <a:hlinkClick r:id="rId8"/>
              </a:rPr>
              <a:t>/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SUN HAT (https://hat.dev.java.net</a:t>
            </a:r>
            <a:r>
              <a:rPr lang="en-US" altLang="ko-KR" sz="1400" dirty="0" smtClean="0"/>
              <a:t>/)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0744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GC </a:t>
            </a:r>
            <a:r>
              <a:rPr lang="ko-KR" altLang="en-US" dirty="0" smtClean="0"/>
              <a:t>로그 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51090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/>
              <a:t>-</a:t>
            </a:r>
            <a:r>
              <a:rPr lang="en-US" altLang="ko-KR" dirty="0" err="1"/>
              <a:t>verbose:gc</a:t>
            </a:r>
            <a:r>
              <a:rPr lang="en-US" altLang="ko-KR" dirty="0"/>
              <a:t> </a:t>
            </a:r>
            <a:r>
              <a:rPr lang="ko-KR" altLang="en-US" dirty="0"/>
              <a:t>로그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 smtClean="0"/>
              <a:t>[ </a:t>
            </a:r>
            <a:r>
              <a:rPr lang="en-US" altLang="ko-KR" dirty="0"/>
              <a:t>GC type | GC</a:t>
            </a:r>
            <a:r>
              <a:rPr lang="ko-KR" altLang="en-US" dirty="0"/>
              <a:t>전 메모리 </a:t>
            </a:r>
            <a:r>
              <a:rPr lang="en-US" altLang="ko-KR" dirty="0"/>
              <a:t>-&gt; GC</a:t>
            </a:r>
            <a:r>
              <a:rPr lang="ko-KR" altLang="en-US" dirty="0"/>
              <a:t>후 메모리</a:t>
            </a:r>
            <a:r>
              <a:rPr lang="en-US" altLang="ko-KR" dirty="0"/>
              <a:t>, </a:t>
            </a:r>
            <a:r>
              <a:rPr lang="ko-KR" altLang="en-US" dirty="0"/>
              <a:t>수행시간 </a:t>
            </a:r>
            <a:r>
              <a:rPr lang="en-US" altLang="ko-KR" dirty="0" err="1"/>
              <a:t>secs</a:t>
            </a:r>
            <a:r>
              <a:rPr lang="en-US" altLang="ko-KR" dirty="0"/>
              <a:t> </a:t>
            </a:r>
            <a:r>
              <a:rPr lang="en-US" altLang="ko-KR" dirty="0" smtClean="0"/>
              <a:t>]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>
                <a:latin typeface="Arial"/>
                <a:ea typeface="HY울릉도M" pitchFamily="18" charset="-127"/>
              </a:rPr>
              <a:t>HP-UX –</a:t>
            </a:r>
            <a:r>
              <a:rPr lang="en-US" altLang="ko-KR" dirty="0" err="1">
                <a:ea typeface="HY울릉도M" pitchFamily="18" charset="-127"/>
              </a:rPr>
              <a:t>Xverbosegc</a:t>
            </a:r>
            <a:r>
              <a:rPr lang="en-US" altLang="ko-KR" dirty="0">
                <a:ea typeface="HY울릉도M" pitchFamily="18" charset="-127"/>
              </a:rPr>
              <a:t> </a:t>
            </a:r>
            <a:r>
              <a:rPr lang="ko-KR" altLang="en-US" dirty="0">
                <a:ea typeface="HY울릉도M" pitchFamily="18" charset="-127"/>
              </a:rPr>
              <a:t>로그</a:t>
            </a:r>
            <a:endParaRPr lang="en-US" altLang="ko-KR" dirty="0">
              <a:ea typeface="HY울릉도M" pitchFamily="18" charset="-127"/>
            </a:endParaRPr>
          </a:p>
          <a:p>
            <a:pPr lvl="1"/>
            <a:r>
              <a:rPr lang="en-US" altLang="ko-KR" dirty="0"/>
              <a:t>java -</a:t>
            </a:r>
            <a:r>
              <a:rPr lang="en-US" altLang="ko-KR" dirty="0" err="1"/>
              <a:t>Xverbosegc:file</a:t>
            </a:r>
            <a:r>
              <a:rPr lang="en-US" altLang="ko-KR" dirty="0"/>
              <a:t>=</a:t>
            </a:r>
            <a:r>
              <a:rPr lang="en-US" altLang="ko-KR" dirty="0" err="1"/>
              <a:t>yourApp_pid</a:t>
            </a:r>
            <a:r>
              <a:rPr lang="en-US" altLang="ko-KR" dirty="0"/>
              <a:t>&lt;</a:t>
            </a:r>
            <a:r>
              <a:rPr lang="en-US" altLang="ko-KR" i="1" dirty="0" err="1"/>
              <a:t>pid</a:t>
            </a:r>
            <a:r>
              <a:rPr lang="en-US" altLang="ko-KR" dirty="0"/>
              <a:t>&gt;.</a:t>
            </a:r>
            <a:r>
              <a:rPr lang="en-US" altLang="ko-KR" dirty="0" err="1"/>
              <a:t>vgc</a:t>
            </a:r>
            <a:r>
              <a:rPr lang="en-US" altLang="ko-KR" dirty="0"/>
              <a:t> </a:t>
            </a:r>
            <a:r>
              <a:rPr lang="en-US" altLang="ko-KR" dirty="0" err="1" smtClean="0"/>
              <a:t>yourApp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pl-PL" altLang="ko-KR" dirty="0"/>
              <a:t>GC: %1 %2 %3 %4 %5 %6 %7 %8 %9 %10 %11 %12 %13 %14 %15 %16 %17 %18 %19 %</a:t>
            </a:r>
            <a:r>
              <a:rPr lang="pl-PL" altLang="ko-KR" dirty="0" smtClean="0"/>
              <a:t>20</a:t>
            </a:r>
            <a:endParaRPr lang="en-US" altLang="ko-KR" dirty="0" smtClean="0"/>
          </a:p>
          <a:p>
            <a:pPr lvl="1"/>
            <a:endParaRPr lang="en-US" altLang="ko-KR" sz="1200" dirty="0"/>
          </a:p>
          <a:p>
            <a:pPr lvl="1">
              <a:lnSpc>
                <a:spcPct val="100000"/>
              </a:lnSpc>
            </a:pPr>
            <a:r>
              <a:rPr lang="en-US" altLang="ko-KR" dirty="0"/>
              <a:t>%1 </a:t>
            </a:r>
            <a:r>
              <a:rPr lang="en-US" altLang="ko-KR" dirty="0" smtClean="0"/>
              <a:t> 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en-US" altLang="ko-KR" dirty="0">
                <a:sym typeface="Wingdings" pitchFamily="2" charset="2"/>
              </a:rPr>
              <a:t>GC type(2:Full </a:t>
            </a:r>
            <a:r>
              <a:rPr lang="en-US" altLang="ko-KR" dirty="0" smtClean="0">
                <a:sym typeface="Wingdings" pitchFamily="2" charset="2"/>
              </a:rPr>
              <a:t>GC)</a:t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%20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en-US" altLang="ko-KR" dirty="0" err="1" smtClean="0">
                <a:sym typeface="Wingdings" pitchFamily="2" charset="2"/>
              </a:rPr>
              <a:t>Secs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 smtClean="0">
                <a:hlinkClick r:id="rId3"/>
              </a:rPr>
              <a:t>http</a:t>
            </a:r>
            <a:r>
              <a:rPr lang="en-US" altLang="ko-KR" dirty="0">
                <a:hlinkClick r:id="rId3"/>
              </a:rPr>
              <a:t>://</a:t>
            </a:r>
            <a:r>
              <a:rPr lang="en-US" altLang="ko-KR" dirty="0" smtClean="0">
                <a:hlinkClick r:id="rId3"/>
              </a:rPr>
              <a:t>docs.hp.com/en/5992-4687/ch01s25.html</a:t>
            </a:r>
            <a:endParaRPr lang="en-US" altLang="ko-KR" dirty="0"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16013" y="1772816"/>
            <a:ext cx="7200900" cy="646331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[GC 14076K-&gt;4362K(129280K), 0.0099810 </a:t>
            </a:r>
            <a:r>
              <a:rPr lang="en-US" altLang="ko-KR" sz="1200" dirty="0" err="1">
                <a:solidFill>
                  <a:schemeClr val="bg1"/>
                </a:solidFill>
              </a:rPr>
              <a:t>secs</a:t>
            </a:r>
            <a:r>
              <a:rPr lang="en-US" altLang="ko-KR" sz="1200" dirty="0">
                <a:solidFill>
                  <a:schemeClr val="bg1"/>
                </a:solidFill>
              </a:rPr>
              <a:t>]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[GC 8517K-&gt;4618K(129280K), 0.0069140 </a:t>
            </a:r>
            <a:r>
              <a:rPr lang="en-US" altLang="ko-KR" sz="1200" dirty="0" err="1">
                <a:solidFill>
                  <a:schemeClr val="bg1"/>
                </a:solidFill>
              </a:rPr>
              <a:t>secs</a:t>
            </a:r>
            <a:r>
              <a:rPr lang="en-US" altLang="ko-KR" sz="1200" dirty="0">
                <a:solidFill>
                  <a:schemeClr val="bg1"/>
                </a:solidFill>
              </a:rPr>
              <a:t>]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[Full GC 4618K-&gt;4610K(129280K), 0.0528050 </a:t>
            </a:r>
            <a:r>
              <a:rPr lang="en-US" altLang="ko-KR" sz="1200" dirty="0" err="1">
                <a:solidFill>
                  <a:schemeClr val="bg1"/>
                </a:solidFill>
              </a:rPr>
              <a:t>secs</a:t>
            </a:r>
            <a:r>
              <a:rPr lang="en-US" altLang="ko-KR" sz="12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115616" y="3718773"/>
            <a:ext cx="7200900" cy="46166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marL="0" lvl="1"/>
            <a:r>
              <a:rPr lang="pl-PL" altLang="ko-KR" sz="1200" dirty="0">
                <a:solidFill>
                  <a:schemeClr val="bg1"/>
                </a:solidFill>
              </a:rPr>
              <a:t>&lt;GC: 2 1  646996.745517 332 8208 31 286326784 8208 286326784 0 0 35782656 495780416 471916864 715849728 131337416 131296872 131596288 10.510727 10.510727 &gt;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4423898" y="4861869"/>
            <a:ext cx="2740389" cy="1042738"/>
          </a:xfrm>
          <a:prstGeom prst="roundRect">
            <a:avLst>
              <a:gd name="adj" fmla="val 827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sz="1100" b="1" dirty="0">
                <a:solidFill>
                  <a:srgbClr val="7030A0"/>
                </a:solidFill>
                <a:latin typeface="산돌고딕 M" pitchFamily="18" charset="-127"/>
                <a:ea typeface="산돌고딕 M" pitchFamily="18" charset="-127"/>
              </a:rPr>
              <a:t>%1 Type of GC:</a:t>
            </a: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• 1: Scavenge (GC of New Generation only)</a:t>
            </a: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• 2: Old Generation GC or a Full GC</a:t>
            </a: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• 3: Complete background CMS GC</a:t>
            </a: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• 4: Incomplete background CMS GC</a:t>
            </a: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• 11: Ongoing CMS GC</a:t>
            </a:r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87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진단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1390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HP-UX </a:t>
            </a:r>
            <a:r>
              <a:rPr lang="ko-KR" altLang="en-US" dirty="0" smtClean="0"/>
              <a:t>장비일 경우</a:t>
            </a:r>
            <a:r>
              <a:rPr lang="en-US" altLang="ko-KR" dirty="0" smtClean="0"/>
              <a:t> glance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JVM </a:t>
            </a:r>
            <a:r>
              <a:rPr lang="en-US" altLang="ko-KR" dirty="0"/>
              <a:t>Process ID</a:t>
            </a:r>
            <a:r>
              <a:rPr lang="ko-KR" altLang="en-US" dirty="0"/>
              <a:t>에 대한 메모리 분석</a:t>
            </a:r>
            <a:r>
              <a:rPr lang="en-US" altLang="ko-KR" dirty="0"/>
              <a:t>(Shift + M)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Text RSS : binary code</a:t>
            </a:r>
            <a:r>
              <a:rPr lang="ko-KR" altLang="en-US" dirty="0"/>
              <a:t>에 대한 영역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Data RSS : C Heap</a:t>
            </a:r>
            <a:r>
              <a:rPr lang="ko-KR" altLang="en-US" dirty="0"/>
              <a:t>영역</a:t>
            </a:r>
            <a:r>
              <a:rPr lang="en-US" altLang="ko-KR" dirty="0"/>
              <a:t>(</a:t>
            </a:r>
            <a:r>
              <a:rPr lang="en-US" altLang="ko-KR" dirty="0" err="1"/>
              <a:t>malloc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Other RSS : </a:t>
            </a:r>
            <a:r>
              <a:rPr lang="ko-KR" altLang="en-US" dirty="0"/>
              <a:t>사용하는 </a:t>
            </a:r>
            <a:r>
              <a:rPr lang="en-US" altLang="ko-KR" dirty="0"/>
              <a:t>Memory, Shared Library, Java Heap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Private RSS : Java Heap and Thread Stacks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212976"/>
            <a:ext cx="5376444" cy="29528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33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</a:t>
            </a:r>
            <a:r>
              <a:rPr lang="en-US" altLang="ko-KR" dirty="0"/>
              <a:t>Tomcat </a:t>
            </a:r>
            <a:r>
              <a:rPr lang="en-US" altLang="ko-KR" dirty="0" smtClean="0"/>
              <a:t>Connector</a:t>
            </a:r>
            <a:endParaRPr lang="en-US" altLang="ko-KR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683568" y="2150721"/>
            <a:ext cx="7776864" cy="3798559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Tomcat,JBoss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와 연동을 하기 위한 </a:t>
            </a:r>
            <a:r>
              <a:rPr lang="ko-KR" altLang="en-US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웹서버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플러그인 모듈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 Apache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재단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)</a:t>
            </a: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지원 </a:t>
            </a:r>
            <a:r>
              <a:rPr lang="ko-KR" altLang="en-US" sz="160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웹서버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Apache</a:t>
            </a: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IIS</a:t>
            </a: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Netscape/</a:t>
            </a:r>
            <a:r>
              <a:rPr lang="en-US" altLang="ko-KR" sz="160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SunOne</a:t>
            </a: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Web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Server</a:t>
            </a:r>
          </a:p>
          <a:p>
            <a:pPr marL="206374" lvl="1"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4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AJPv13 </a:t>
            </a:r>
            <a:r>
              <a:rPr lang="ko-KR" altLang="en-US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프로토콜 사용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http://tomcat.apache.org/connectors-doc/ajp/ajpv13a.html</a:t>
            </a: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4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다운로드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http://tomcat.apache.org/connectors-doc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/</a:t>
            </a:r>
            <a:endParaRPr lang="ko-KR" altLang="en-US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4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GC </a:t>
            </a:r>
            <a:r>
              <a:rPr lang="ko-KR" altLang="en-US" dirty="0" smtClean="0"/>
              <a:t>모니터링 툴을 이용한 그래프 보기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smtClean="0"/>
              <a:t>HP </a:t>
            </a:r>
            <a:r>
              <a:rPr lang="en-US" altLang="ko-KR" dirty="0" err="1" smtClean="0"/>
              <a:t>Jmeter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GC </a:t>
            </a:r>
            <a:r>
              <a:rPr lang="ko-KR" altLang="en-US" dirty="0" smtClean="0"/>
              <a:t>분석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실행 방법 </a:t>
            </a:r>
            <a:r>
              <a:rPr lang="en-US" altLang="ko-KR" dirty="0"/>
              <a:t>:  java -client -Xmx1024m -Xmx1024m -jar ./HPjmeter.jar 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3" y="2497539"/>
            <a:ext cx="3718178" cy="229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1" y="3212976"/>
            <a:ext cx="4635253" cy="286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1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GC </a:t>
            </a:r>
            <a:r>
              <a:rPr lang="ko-KR" altLang="en-US" dirty="0" smtClean="0"/>
              <a:t>모니터링 툴을 이용한 그래프 보기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smtClean="0"/>
              <a:t>IBM Garbage Collector Analyzer 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GC </a:t>
            </a:r>
            <a:r>
              <a:rPr lang="ko-KR" altLang="en-US" dirty="0" smtClean="0"/>
              <a:t>분석</a:t>
            </a:r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실행 방법 </a:t>
            </a:r>
            <a:r>
              <a:rPr lang="en-US" altLang="ko-KR" dirty="0"/>
              <a:t>:  java -Xmx512m -jar "%~dp0/./ga446.jar</a:t>
            </a:r>
            <a:r>
              <a:rPr lang="en-US" altLang="ko-KR" dirty="0" smtClean="0"/>
              <a:t>"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32416"/>
            <a:ext cx="6516216" cy="37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2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GC </a:t>
            </a:r>
            <a:r>
              <a:rPr lang="ko-KR" altLang="en-US" dirty="0" smtClean="0"/>
              <a:t>모니터링 툴을 이용한 그래프 보기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err="1" smtClean="0"/>
              <a:t>VisualVM</a:t>
            </a:r>
            <a:r>
              <a:rPr lang="ko-KR" altLang="en-US" dirty="0" smtClean="0"/>
              <a:t>을 이용한 </a:t>
            </a:r>
            <a:r>
              <a:rPr lang="en-US" altLang="ko-KR" dirty="0" smtClean="0"/>
              <a:t>GC </a:t>
            </a:r>
            <a:r>
              <a:rPr lang="ko-KR" altLang="en-US" dirty="0" smtClean="0"/>
              <a:t>모니터링</a:t>
            </a:r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visualvm.java.net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파일을 다운로드 한 후 </a:t>
            </a:r>
            <a:r>
              <a:rPr lang="en-US" altLang="ko-KR" dirty="0" smtClean="0"/>
              <a:t>JMX </a:t>
            </a:r>
            <a:r>
              <a:rPr lang="ko-KR" altLang="en-US" dirty="0" smtClean="0"/>
              <a:t>연결을 통하여 실시간 확인</a:t>
            </a:r>
            <a:endParaRPr lang="en-US" altLang="ko-KR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5473700" cy="375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SUN Heap Dump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SUN </a:t>
            </a:r>
            <a:r>
              <a:rPr lang="en-US" altLang="ko-KR" dirty="0"/>
              <a:t>JDK 1.6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OOM</a:t>
            </a:r>
            <a:r>
              <a:rPr lang="ko-KR" altLang="en-US" dirty="0"/>
              <a:t>시 </a:t>
            </a:r>
            <a:r>
              <a:rPr lang="en-US" altLang="ko-KR" dirty="0" err="1"/>
              <a:t>HeapDump</a:t>
            </a:r>
            <a:r>
              <a:rPr lang="ko-KR" altLang="en-US" dirty="0"/>
              <a:t>가 생성되도록 설정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-XX:+</a:t>
            </a:r>
            <a:r>
              <a:rPr lang="en-US" altLang="ko-KR" sz="1400" dirty="0" err="1"/>
              <a:t>HeapDumpOnOutOfMemoryError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JMap</a:t>
            </a:r>
            <a:r>
              <a:rPr lang="ko-KR" altLang="en-US" dirty="0"/>
              <a:t>을 이용한 </a:t>
            </a:r>
            <a:r>
              <a:rPr lang="ko-KR" altLang="en-US" dirty="0" smtClean="0"/>
              <a:t>수동 생성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 err="1"/>
              <a:t>jmap</a:t>
            </a:r>
            <a:r>
              <a:rPr lang="en-US" altLang="ko-KR" sz="1400" dirty="0"/>
              <a:t> –</a:t>
            </a:r>
            <a:r>
              <a:rPr lang="en-US" altLang="ko-KR" sz="1400" dirty="0" err="1"/>
              <a:t>dump:format</a:t>
            </a:r>
            <a:r>
              <a:rPr lang="en-US" altLang="ko-KR" sz="1400" dirty="0"/>
              <a:t>=</a:t>
            </a:r>
            <a:r>
              <a:rPr lang="en-US" altLang="ko-KR" sz="1400" dirty="0" err="1"/>
              <a:t>b,file</a:t>
            </a:r>
            <a:r>
              <a:rPr lang="en-US" altLang="ko-KR" sz="1400" dirty="0"/>
              <a:t>=</a:t>
            </a:r>
            <a:r>
              <a:rPr lang="en-US" altLang="ko-KR" sz="1400" dirty="0" err="1"/>
              <a:t>test.jmap</a:t>
            </a:r>
            <a:r>
              <a:rPr lang="en-US" altLang="ko-KR" sz="1400" dirty="0"/>
              <a:t> &lt;PID&gt;</a:t>
            </a:r>
          </a:p>
          <a:p>
            <a:pPr lvl="1">
              <a:lnSpc>
                <a:spcPct val="150000"/>
              </a:lnSpc>
            </a:pPr>
            <a:r>
              <a:rPr lang="en-US" altLang="ko-KR" dirty="0" err="1" smtClean="0"/>
              <a:t>HeapAnalyzer</a:t>
            </a:r>
            <a:r>
              <a:rPr lang="ko-KR" altLang="en-US" dirty="0" smtClean="0"/>
              <a:t> </a:t>
            </a:r>
            <a:r>
              <a:rPr lang="en-US" altLang="ko-KR" dirty="0" smtClean="0"/>
              <a:t>Tool</a:t>
            </a:r>
            <a:r>
              <a:rPr lang="ko-KR" altLang="en-US" dirty="0" smtClean="0"/>
              <a:t>을 이용한 분석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364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SUN Heap Dump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SUN </a:t>
            </a:r>
            <a:r>
              <a:rPr lang="en-US" altLang="ko-KR" dirty="0"/>
              <a:t>JDK 1.6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IBM </a:t>
            </a:r>
            <a:r>
              <a:rPr lang="en-US" altLang="ko-KR" dirty="0" err="1"/>
              <a:t>HeapDump</a:t>
            </a:r>
            <a:r>
              <a:rPr lang="en-US" altLang="ko-KR" dirty="0"/>
              <a:t> Analyzer Tool (HA)</a:t>
            </a:r>
            <a:r>
              <a:rPr lang="ko-KR" altLang="en-US" dirty="0"/>
              <a:t>를 이용한 </a:t>
            </a:r>
            <a:r>
              <a:rPr lang="en-US" altLang="ko-KR" dirty="0"/>
              <a:t>Heap Dump </a:t>
            </a:r>
            <a:r>
              <a:rPr lang="ko-KR" altLang="en-US" dirty="0"/>
              <a:t>를 </a:t>
            </a:r>
            <a:r>
              <a:rPr lang="ko-KR" altLang="en-US" dirty="0" smtClean="0"/>
              <a:t>분석</a:t>
            </a:r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ko-KR" dirty="0" smtClean="0"/>
              <a:t>Heap Dump </a:t>
            </a:r>
            <a:r>
              <a:rPr lang="ko-KR" altLang="en-US" dirty="0" smtClean="0"/>
              <a:t>상에서 가장 많이 차지하고 있는 </a:t>
            </a:r>
            <a:r>
              <a:rPr lang="en-US" altLang="ko-KR" dirty="0" smtClean="0"/>
              <a:t>Object</a:t>
            </a:r>
            <a:r>
              <a:rPr lang="ko-KR" altLang="en-US" dirty="0" smtClean="0"/>
              <a:t>를 확인</a:t>
            </a:r>
            <a:endParaRPr lang="en-US" altLang="ko-KR" dirty="0" smtClean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해당 </a:t>
            </a:r>
            <a:r>
              <a:rPr lang="en-US" altLang="ko-KR" dirty="0" smtClean="0"/>
              <a:t>Object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reference</a:t>
            </a:r>
            <a:r>
              <a:rPr lang="ko-KR" altLang="en-US" dirty="0" smtClean="0"/>
              <a:t>를 추적</a:t>
            </a:r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</p:txBody>
      </p:sp>
      <p:pic>
        <p:nvPicPr>
          <p:cNvPr id="29698" name="Picture 2" descr="sc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960"/>
            <a:ext cx="4608810" cy="33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SUN Heap Dump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SUN </a:t>
            </a:r>
            <a:r>
              <a:rPr lang="en-US" altLang="ko-KR" dirty="0"/>
              <a:t>JDK 1.6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Memory Analyzer Tool (MAT)</a:t>
            </a:r>
            <a:r>
              <a:rPr lang="ko-KR" altLang="en-US" dirty="0"/>
              <a:t>를 이용한 </a:t>
            </a:r>
            <a:r>
              <a:rPr lang="en-US" altLang="ko-KR" dirty="0"/>
              <a:t>Heap Dump </a:t>
            </a:r>
            <a:r>
              <a:rPr lang="ko-KR" altLang="en-US" dirty="0"/>
              <a:t>를 </a:t>
            </a:r>
            <a:r>
              <a:rPr lang="ko-KR" altLang="en-US" dirty="0" smtClean="0"/>
              <a:t>분석</a:t>
            </a:r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dirty="0" smtClean="0"/>
              <a:t>IBM Heap Analyzer </a:t>
            </a:r>
            <a:r>
              <a:rPr lang="ko-KR" altLang="en-US" dirty="0" smtClean="0"/>
              <a:t>와 마찬가지 방식으로 문제 분석</a:t>
            </a:r>
            <a:endParaRPr lang="en-US" altLang="ko-KR" dirty="0" smtClean="0"/>
          </a:p>
        </p:txBody>
      </p:sp>
      <p:grpSp>
        <p:nvGrpSpPr>
          <p:cNvPr id="2" name="그룹 1"/>
          <p:cNvGrpSpPr/>
          <p:nvPr/>
        </p:nvGrpSpPr>
        <p:grpSpPr>
          <a:xfrm>
            <a:off x="1384386" y="2767707"/>
            <a:ext cx="6909553" cy="3523850"/>
            <a:chOff x="1384386" y="2767707"/>
            <a:chExt cx="6909553" cy="35238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386" y="2767707"/>
              <a:ext cx="3954551" cy="2538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680" y="3564615"/>
              <a:ext cx="3910259" cy="272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47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HP-UX Heap Dump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6471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HP-UX </a:t>
            </a:r>
            <a:r>
              <a:rPr lang="en-US" altLang="ko-KR" dirty="0"/>
              <a:t>JDK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OOM</a:t>
            </a:r>
            <a:r>
              <a:rPr lang="ko-KR" altLang="en-US" dirty="0"/>
              <a:t>시 </a:t>
            </a:r>
            <a:r>
              <a:rPr lang="en-US" altLang="ko-KR" dirty="0" err="1"/>
              <a:t>Heapdump</a:t>
            </a:r>
            <a:r>
              <a:rPr lang="ko-KR" altLang="en-US" dirty="0"/>
              <a:t>가 출력되도록 설정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-XX:+</a:t>
            </a:r>
            <a:r>
              <a:rPr lang="en-US" altLang="ko-KR" sz="1400" dirty="0" err="1"/>
              <a:t>HeapDumpOnOutOfMemoryError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http://</a:t>
            </a:r>
            <a:r>
              <a:rPr lang="en-US" altLang="ko-KR" sz="1400" dirty="0" smtClean="0"/>
              <a:t>docs.hp.com/en/5992-1918/ch01s27.html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HP </a:t>
            </a:r>
            <a:r>
              <a:rPr lang="en-US" altLang="ko-KR" dirty="0" err="1"/>
              <a:t>JMeter</a:t>
            </a:r>
            <a:r>
              <a:rPr lang="ko-KR" altLang="en-US" dirty="0"/>
              <a:t>를 이용한 분석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http://</a:t>
            </a:r>
            <a:r>
              <a:rPr lang="en-US" altLang="ko-KR" sz="1400" dirty="0" smtClean="0"/>
              <a:t>docs.hp.com/en/5992-5899/5992-5899.pdf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IBM </a:t>
            </a:r>
            <a:r>
              <a:rPr lang="en-US" altLang="ko-KR" dirty="0" err="1"/>
              <a:t>HeapAnalyzer</a:t>
            </a:r>
            <a:r>
              <a:rPr lang="ko-KR" altLang="en-US" dirty="0"/>
              <a:t>를 이용한 분석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http://</a:t>
            </a:r>
            <a:r>
              <a:rPr lang="en-US" altLang="ko-KR" sz="1400" dirty="0" smtClean="0"/>
              <a:t>www.alphaworks.ibm.com/tech/heapanalyzer</a:t>
            </a:r>
          </a:p>
          <a:p>
            <a:pPr lvl="2">
              <a:lnSpc>
                <a:spcPct val="150000"/>
              </a:lnSpc>
            </a:pPr>
            <a:endParaRPr lang="en-US" altLang="ko-KR" sz="1400" dirty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798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IBM Heap Dump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618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IBM </a:t>
            </a:r>
            <a:r>
              <a:rPr lang="en-US" altLang="ko-KR" dirty="0"/>
              <a:t>JDK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OOM</a:t>
            </a:r>
            <a:r>
              <a:rPr lang="ko-KR" altLang="en-US" dirty="0"/>
              <a:t>시 </a:t>
            </a:r>
            <a:r>
              <a:rPr lang="en-US" altLang="ko-KR" dirty="0" err="1"/>
              <a:t>Heapdump</a:t>
            </a:r>
            <a:r>
              <a:rPr lang="ko-KR" altLang="en-US" dirty="0"/>
              <a:t>가 출력되도록 설정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-</a:t>
            </a:r>
            <a:r>
              <a:rPr lang="en-US" altLang="ko-KR" sz="1400" dirty="0" err="1"/>
              <a:t>Xdump:heap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export IBM_HEAPDUMP=true</a:t>
            </a:r>
            <a:br>
              <a:rPr lang="en-US" altLang="ko-KR" sz="1400" dirty="0"/>
            </a:br>
            <a:r>
              <a:rPr lang="en-US" altLang="ko-KR" sz="1400" dirty="0"/>
              <a:t>export IBM_HEAPDUMP_OUTOFMEMORY=true</a:t>
            </a:r>
            <a:br>
              <a:rPr lang="en-US" altLang="ko-KR" sz="1400" dirty="0"/>
            </a:br>
            <a:r>
              <a:rPr lang="en-US" altLang="ko-KR" sz="1400" dirty="0"/>
              <a:t>export IBM_JAVADUMP_OUTOFMEMORY=true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IBM </a:t>
            </a:r>
            <a:r>
              <a:rPr lang="en-US" altLang="ko-KR" dirty="0" err="1"/>
              <a:t>HeapAnalyzer</a:t>
            </a:r>
            <a:r>
              <a:rPr lang="ko-KR" altLang="en-US" dirty="0"/>
              <a:t>를 이용한 분석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http://www.alphaworks.ibm.com/tech/heapanalyzer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277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분석의 예 </a:t>
            </a:r>
            <a:r>
              <a:rPr lang="en-US" altLang="ko-KR" dirty="0"/>
              <a:t>– </a:t>
            </a:r>
            <a:r>
              <a:rPr lang="en-US" altLang="ko-KR" dirty="0" smtClean="0"/>
              <a:t>1. GC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7" y="1738765"/>
            <a:ext cx="7473950" cy="439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5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분석의 예 </a:t>
            </a:r>
            <a:r>
              <a:rPr lang="en-US" altLang="ko-KR" dirty="0"/>
              <a:t>– </a:t>
            </a:r>
            <a:r>
              <a:rPr lang="en-US" altLang="ko-KR" dirty="0" smtClean="0"/>
              <a:t>2. GC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grpSp>
        <p:nvGrpSpPr>
          <p:cNvPr id="4" name="그룹 3"/>
          <p:cNvGrpSpPr/>
          <p:nvPr/>
        </p:nvGrpSpPr>
        <p:grpSpPr>
          <a:xfrm>
            <a:off x="611560" y="1628800"/>
            <a:ext cx="7708416" cy="4248472"/>
            <a:chOff x="971600" y="1444380"/>
            <a:chExt cx="7298433" cy="3928836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444380"/>
              <a:ext cx="7298433" cy="3928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6153140" y="1692283"/>
              <a:ext cx="2040369" cy="684363"/>
            </a:xfrm>
            <a:prstGeom prst="wedgeRoundRectCallout">
              <a:avLst>
                <a:gd name="adj1" fmla="val 3398"/>
                <a:gd name="adj2" fmla="val 79685"/>
                <a:gd name="adj3" fmla="val 16667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altLang="ko-KR" sz="1400" dirty="0" err="1">
                  <a:latin typeface="산돌고딕 M" pitchFamily="18" charset="-127"/>
                  <a:ea typeface="산돌고딕 M" pitchFamily="18" charset="-127"/>
                </a:rPr>
                <a:t>OutOfMemory</a:t>
              </a:r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ko-KR" altLang="en-US" sz="1400" dirty="0" err="1">
                  <a:latin typeface="산돌고딕 M" pitchFamily="18" charset="-127"/>
                  <a:ea typeface="산돌고딕 M" pitchFamily="18" charset="-127"/>
                </a:rPr>
                <a:t>발생전</a:t>
              </a:r>
              <a:r>
                <a:rPr lang="ko-KR" altLang="en-US" sz="140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Old Full </a:t>
              </a:r>
              <a:r>
                <a:rPr lang="en-US" altLang="ko-KR" sz="1400" dirty="0" smtClean="0">
                  <a:latin typeface="산돌고딕 M" pitchFamily="18" charset="-127"/>
                  <a:ea typeface="산돌고딕 M" pitchFamily="18" charset="-127"/>
                </a:rPr>
                <a:t>GC </a:t>
              </a:r>
              <a:r>
                <a:rPr lang="ko-KR" altLang="en-US" sz="1400" dirty="0" smtClean="0">
                  <a:latin typeface="산돌고딕 M" pitchFamily="18" charset="-127"/>
                  <a:ea typeface="산돌고딕 M" pitchFamily="18" charset="-127"/>
                </a:rPr>
                <a:t>다수 </a:t>
              </a:r>
              <a:r>
                <a:rPr lang="ko-KR" altLang="en-US" sz="1400" dirty="0">
                  <a:latin typeface="산돌고딕 M" pitchFamily="18" charset="-127"/>
                  <a:ea typeface="산돌고딕 M" pitchFamily="18" charset="-127"/>
                </a:rPr>
                <a:t>발생함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022423" y="3641727"/>
              <a:ext cx="3695321" cy="552033"/>
            </a:xfrm>
            <a:prstGeom prst="rect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ko-KR" altLang="en-US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3135556" y="2143352"/>
              <a:ext cx="1914944" cy="735711"/>
            </a:xfrm>
            <a:prstGeom prst="wedgeRoundRectCallout">
              <a:avLst>
                <a:gd name="adj1" fmla="val -1849"/>
                <a:gd name="adj2" fmla="val 155352"/>
                <a:gd name="adj3" fmla="val 16667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ko-KR" altLang="en-US" sz="1400" dirty="0">
                  <a:latin typeface="산돌고딕 M" pitchFamily="18" charset="-127"/>
                  <a:ea typeface="산돌고딕 M" pitchFamily="18" charset="-127"/>
                </a:rPr>
                <a:t>평상시 사용 메모리는 </a:t>
              </a:r>
              <a:r>
                <a:rPr lang="ko-KR" altLang="en-US" sz="1400" dirty="0" smtClean="0">
                  <a:latin typeface="산돌고딕 M" pitchFamily="18" charset="-127"/>
                  <a:ea typeface="산돌고딕 M" pitchFamily="18" charset="-127"/>
                </a:rPr>
                <a:t>높지 않은 상태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123558" y="2590569"/>
              <a:ext cx="503925" cy="1706146"/>
            </a:xfrm>
            <a:prstGeom prst="rect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ko-KR" altLang="en-US">
                <a:latin typeface="산돌고딕 M" pitchFamily="18" charset="-127"/>
                <a:ea typeface="산돌고딕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6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</a:t>
            </a:r>
            <a:r>
              <a:rPr lang="en-US" altLang="ko-KR" dirty="0"/>
              <a:t>Tomcat Connector : </a:t>
            </a:r>
            <a:r>
              <a:rPr lang="en-US" altLang="ko-KR" dirty="0" err="1"/>
              <a:t>mod_jk</a:t>
            </a:r>
            <a:r>
              <a:rPr lang="en-US" altLang="ko-KR" dirty="0"/>
              <a:t>, </a:t>
            </a:r>
            <a:r>
              <a:rPr lang="en-US" altLang="ko-KR" dirty="0" err="1" smtClean="0"/>
              <a:t>mod_proxy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mod_cluster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683568" y="2228235"/>
            <a:ext cx="7776864" cy="1560805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3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가지 </a:t>
            </a:r>
            <a:r>
              <a:rPr lang="ko-KR" altLang="en-US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아파치 모듈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연결 방식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mod_jk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–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가장 오래되고 안정적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mod_proxy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– Apache 2.2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이상에서 가능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577974" lvl="4"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mod_proxy_ajp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, </a:t>
            </a: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mod_proxy_balancer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등이 필요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mod_cluster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–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새로운 형태의 모듈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multicast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방식으로 자동 발견 기능 제공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 smtClean="0"/>
              <a:t>원인은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7" y="1679557"/>
            <a:ext cx="5429626" cy="318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22" y="3789040"/>
            <a:ext cx="4383510" cy="25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9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67793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분석의 예 </a:t>
            </a:r>
            <a:r>
              <a:rPr lang="en-US" altLang="ko-KR" dirty="0"/>
              <a:t>– </a:t>
            </a:r>
            <a:r>
              <a:rPr lang="en-US" altLang="ko-KR" dirty="0" smtClean="0"/>
              <a:t>3. </a:t>
            </a:r>
            <a:r>
              <a:rPr lang="ko-KR" altLang="en-US" dirty="0" err="1"/>
              <a:t>장애후</a:t>
            </a:r>
            <a:r>
              <a:rPr lang="ko-KR" altLang="en-US" dirty="0"/>
              <a:t> 진행</a:t>
            </a:r>
            <a:r>
              <a:rPr lang="en-US" altLang="ko-KR" dirty="0"/>
              <a:t>/</a:t>
            </a:r>
            <a:r>
              <a:rPr lang="ko-KR" altLang="en-US" dirty="0"/>
              <a:t>조치한 내용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46166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Web </a:t>
            </a:r>
            <a:r>
              <a:rPr lang="en-US" altLang="ko-KR" dirty="0"/>
              <a:t>Server, WAS Server </a:t>
            </a:r>
            <a:r>
              <a:rPr lang="ko-KR" altLang="en-US" dirty="0" err="1"/>
              <a:t>머신의</a:t>
            </a:r>
            <a:r>
              <a:rPr lang="ko-KR" altLang="en-US" dirty="0"/>
              <a:t> </a:t>
            </a:r>
            <a:r>
              <a:rPr lang="en-US" altLang="ko-KR" dirty="0"/>
              <a:t>Time </a:t>
            </a:r>
            <a:r>
              <a:rPr lang="ko-KR" altLang="en-US" dirty="0"/>
              <a:t>동기화 작업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Web</a:t>
            </a:r>
            <a:r>
              <a:rPr lang="ko-KR" altLang="en-US" dirty="0"/>
              <a:t>서버 </a:t>
            </a:r>
            <a:r>
              <a:rPr lang="en-US" altLang="ko-KR" dirty="0"/>
              <a:t>Error Log, Access Log</a:t>
            </a:r>
            <a:r>
              <a:rPr lang="ko-KR" altLang="en-US" dirty="0"/>
              <a:t>분석</a:t>
            </a:r>
          </a:p>
          <a:p>
            <a:pPr>
              <a:lnSpc>
                <a:spcPct val="150000"/>
              </a:lnSpc>
            </a:pPr>
            <a:r>
              <a:rPr lang="en-US" altLang="ko-KR" dirty="0" err="1"/>
              <a:t>OutOfMemory</a:t>
            </a:r>
            <a:r>
              <a:rPr lang="ko-KR" altLang="en-US" dirty="0"/>
              <a:t>를 유발하는 </a:t>
            </a:r>
            <a:r>
              <a:rPr lang="en-US" altLang="ko-KR" dirty="0"/>
              <a:t>Application</a:t>
            </a:r>
            <a:r>
              <a:rPr lang="ko-KR" altLang="en-US" dirty="0"/>
              <a:t>을 찾음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장애 발생 직후 </a:t>
            </a:r>
            <a:r>
              <a:rPr lang="en-US" altLang="ko-KR" dirty="0"/>
              <a:t>Thread Dump</a:t>
            </a:r>
            <a:r>
              <a:rPr lang="ko-KR" altLang="en-US" dirty="0"/>
              <a:t>분석 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작업 </a:t>
            </a:r>
            <a:r>
              <a:rPr lang="ko-KR" altLang="en-US" dirty="0"/>
              <a:t>진행 중인 </a:t>
            </a:r>
            <a:r>
              <a:rPr lang="en-US" altLang="ko-KR" dirty="0"/>
              <a:t>Application</a:t>
            </a:r>
            <a:r>
              <a:rPr lang="ko-KR" altLang="en-US" dirty="0"/>
              <a:t>에 대한 </a:t>
            </a:r>
            <a:r>
              <a:rPr lang="en-US" altLang="ko-KR" dirty="0"/>
              <a:t>List </a:t>
            </a:r>
            <a:r>
              <a:rPr lang="en-US" altLang="ko-KR" dirty="0" smtClean="0"/>
              <a:t>up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ym typeface="Wingdings" pitchFamily="2" charset="2"/>
              </a:rPr>
              <a:t>List</a:t>
            </a:r>
            <a:r>
              <a:rPr lang="ko-KR" altLang="en-US" dirty="0">
                <a:sym typeface="Wingdings" pitchFamily="2" charset="2"/>
              </a:rPr>
              <a:t>한 </a:t>
            </a:r>
            <a:r>
              <a:rPr lang="en-US" altLang="ko-KR" dirty="0"/>
              <a:t>Application</a:t>
            </a:r>
            <a:r>
              <a:rPr lang="ko-KR" altLang="en-US" dirty="0"/>
              <a:t>에 대한 우선적인  점검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Heap Dump </a:t>
            </a:r>
            <a:r>
              <a:rPr lang="ko-KR" altLang="en-US" dirty="0" smtClean="0"/>
              <a:t>분석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과다 메모리 점유 </a:t>
            </a:r>
            <a:r>
              <a:rPr lang="en-US" altLang="ko-KR" dirty="0" smtClean="0"/>
              <a:t>Object </a:t>
            </a:r>
            <a:r>
              <a:rPr lang="ko-KR" altLang="en-US" dirty="0" smtClean="0"/>
              <a:t>객체 확인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  <a:p>
            <a:pPr>
              <a:lnSpc>
                <a:spcPct val="150000"/>
              </a:lnSpc>
            </a:pPr>
            <a:endParaRPr lang="ko-KR" altLang="en-US" dirty="0" smtClean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104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OutOfMemory</a:t>
            </a:r>
            <a:r>
              <a:rPr lang="en-US" altLang="ko-KR" dirty="0" smtClean="0"/>
              <a:t> </a:t>
            </a:r>
            <a:r>
              <a:rPr lang="ko-KR" altLang="en-US" dirty="0" smtClean="0"/>
              <a:t>체크 리스트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6471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OOM</a:t>
            </a:r>
            <a:r>
              <a:rPr lang="ko-KR" altLang="en-US" dirty="0"/>
              <a:t>이 어디에서 발생하는지 체크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Java heap 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Native </a:t>
            </a:r>
            <a:r>
              <a:rPr lang="ko-KR" altLang="en-US" dirty="0" smtClean="0"/>
              <a:t>메모리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메모리 사용량 데이터 수집 및 분석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Java Heap</a:t>
            </a:r>
            <a:r>
              <a:rPr lang="ko-KR" altLang="en-US" dirty="0"/>
              <a:t>에 대해선 </a:t>
            </a:r>
            <a:r>
              <a:rPr lang="en-US" altLang="ko-KR" dirty="0"/>
              <a:t>verbose GC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Native </a:t>
            </a:r>
            <a:r>
              <a:rPr lang="ko-KR" altLang="en-US" dirty="0"/>
              <a:t>메모리에 대해선 </a:t>
            </a:r>
            <a:r>
              <a:rPr lang="en-US" altLang="ko-KR" dirty="0"/>
              <a:t>Virtual Process </a:t>
            </a:r>
            <a:r>
              <a:rPr lang="en-US" altLang="ko-KR" dirty="0" err="1"/>
              <a:t>Mem</a:t>
            </a:r>
            <a:r>
              <a:rPr lang="en-US" altLang="ko-KR" dirty="0"/>
              <a:t> </a:t>
            </a:r>
            <a:r>
              <a:rPr lang="ko-KR" altLang="en-US" dirty="0"/>
              <a:t>사이즈를 모니터링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메모리 </a:t>
            </a:r>
            <a:r>
              <a:rPr lang="en-US" altLang="ko-KR" dirty="0"/>
              <a:t>Leak</a:t>
            </a:r>
            <a:r>
              <a:rPr lang="ko-KR" altLang="en-US" dirty="0"/>
              <a:t>인지 체크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49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Java Heap OOM </a:t>
            </a:r>
            <a:r>
              <a:rPr lang="ko-KR" altLang="en-US" dirty="0"/>
              <a:t>체크리스트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애플리케이션 </a:t>
            </a:r>
            <a:r>
              <a:rPr lang="ko-KR" altLang="en-US" dirty="0"/>
              <a:t>기능에 대한 체크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Long lived objects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Caching 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최근에 변경된 부분이나 새로 추가된 사용자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추가된 애플리케이션이 없는지 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상세한 </a:t>
            </a:r>
            <a:r>
              <a:rPr lang="en-US" altLang="ko-KR" dirty="0"/>
              <a:t>OOM </a:t>
            </a:r>
            <a:r>
              <a:rPr lang="ko-KR" altLang="en-US" dirty="0"/>
              <a:t>체크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Heap</a:t>
            </a:r>
            <a:r>
              <a:rPr lang="ko-KR" altLang="en-US" dirty="0"/>
              <a:t>의 메모리를 </a:t>
            </a:r>
            <a:r>
              <a:rPr lang="en-US" altLang="ko-KR" dirty="0"/>
              <a:t>dump</a:t>
            </a:r>
            <a:r>
              <a:rPr lang="ko-KR" altLang="en-US" dirty="0"/>
              <a:t>받아 분석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538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Java </a:t>
            </a:r>
            <a:r>
              <a:rPr lang="en-US" altLang="ko-KR" dirty="0" smtClean="0"/>
              <a:t>Native OOM </a:t>
            </a:r>
            <a:r>
              <a:rPr lang="ko-KR" altLang="en-US" dirty="0"/>
              <a:t>체크리스트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6471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서버의 </a:t>
            </a:r>
            <a:r>
              <a:rPr lang="ko-KR" altLang="en-US" dirty="0"/>
              <a:t>물리적인 메모리가 모자라진 않는지 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OS</a:t>
            </a:r>
            <a:r>
              <a:rPr lang="ko-KR" altLang="en-US" dirty="0"/>
              <a:t>의 프로세스에 대한 </a:t>
            </a:r>
            <a:r>
              <a:rPr lang="en-US" altLang="ko-KR" dirty="0"/>
              <a:t>Virtual </a:t>
            </a:r>
            <a:r>
              <a:rPr lang="ko-KR" altLang="en-US" dirty="0"/>
              <a:t>메모리 </a:t>
            </a:r>
            <a:r>
              <a:rPr lang="en-US" altLang="ko-KR" dirty="0"/>
              <a:t>Limit</a:t>
            </a:r>
            <a:r>
              <a:rPr lang="ko-KR" altLang="en-US" dirty="0"/>
              <a:t>을 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프로세스의 </a:t>
            </a:r>
            <a:r>
              <a:rPr lang="en-US" altLang="ko-KR" dirty="0"/>
              <a:t>Virtual </a:t>
            </a:r>
            <a:r>
              <a:rPr lang="ko-KR" altLang="en-US" dirty="0"/>
              <a:t>메모리를 주기적으로 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물리적인 메모리가 부족하면 메모리 증설 </a:t>
            </a:r>
            <a:r>
              <a:rPr lang="en-US" altLang="ko-KR" dirty="0"/>
              <a:t>or </a:t>
            </a:r>
            <a:r>
              <a:rPr lang="ko-KR" altLang="en-US" dirty="0"/>
              <a:t>서버 증설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가능하면 </a:t>
            </a:r>
            <a:r>
              <a:rPr lang="en-US" altLang="ko-KR" dirty="0"/>
              <a:t>JVM Heap </a:t>
            </a:r>
            <a:r>
              <a:rPr lang="ko-KR" altLang="en-US" dirty="0"/>
              <a:t>크기를 줄이는 방법도 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JNI </a:t>
            </a:r>
            <a:r>
              <a:rPr lang="ko-KR" altLang="en-US" dirty="0"/>
              <a:t>모듈이 사용되는지 </a:t>
            </a:r>
            <a:r>
              <a:rPr lang="ko-KR" altLang="en-US" dirty="0" smtClean="0"/>
              <a:t>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JVM Core</a:t>
            </a:r>
            <a:r>
              <a:rPr lang="ko-KR" altLang="en-US" dirty="0"/>
              <a:t>를 받아 분석하는 방법 </a:t>
            </a:r>
            <a:r>
              <a:rPr lang="en-US" altLang="ko-KR" dirty="0">
                <a:sym typeface="Wingdings" pitchFamily="2" charset="2"/>
              </a:rPr>
              <a:t> OS/JVM </a:t>
            </a:r>
            <a:r>
              <a:rPr lang="ko-KR" altLang="en-US" dirty="0">
                <a:sym typeface="Wingdings" pitchFamily="2" charset="2"/>
              </a:rPr>
              <a:t>벤더에 </a:t>
            </a:r>
            <a:r>
              <a:rPr lang="en-US" altLang="ko-KR" dirty="0">
                <a:sym typeface="Wingdings" pitchFamily="2" charset="2"/>
              </a:rPr>
              <a:t>Escalation</a:t>
            </a:r>
          </a:p>
          <a:p>
            <a:pPr>
              <a:lnSpc>
                <a:spcPct val="150000"/>
              </a:lnSpc>
            </a:pPr>
            <a:endParaRPr lang="en-US" altLang="ko-KR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ym typeface="Wingdings" pitchFamily="2" charset="2"/>
              </a:rPr>
              <a:t>일반적으로 </a:t>
            </a:r>
            <a:endParaRPr lang="en-US" altLang="ko-KR" dirty="0"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r>
              <a:rPr lang="ko-KR" altLang="en-US" dirty="0">
                <a:sym typeface="Wingdings" pitchFamily="2" charset="2"/>
              </a:rPr>
              <a:t>사용자 </a:t>
            </a:r>
            <a:r>
              <a:rPr lang="en-US" altLang="ko-KR" dirty="0">
                <a:sym typeface="Wingdings" pitchFamily="2" charset="2"/>
              </a:rPr>
              <a:t>JNI </a:t>
            </a:r>
            <a:r>
              <a:rPr lang="ko-KR" altLang="en-US" dirty="0">
                <a:sym typeface="Wingdings" pitchFamily="2" charset="2"/>
              </a:rPr>
              <a:t>모듈 </a:t>
            </a:r>
            <a:r>
              <a:rPr lang="en-US" altLang="ko-KR" dirty="0">
                <a:sym typeface="Wingdings" pitchFamily="2" charset="2"/>
              </a:rPr>
              <a:t>&gt; JVM &gt; OS </a:t>
            </a:r>
            <a:r>
              <a:rPr lang="ko-KR" altLang="en-US" dirty="0">
                <a:sym typeface="Wingdings" pitchFamily="2" charset="2"/>
              </a:rPr>
              <a:t>순으로 발생 가능성이 높음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907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Linux </a:t>
            </a:r>
            <a:r>
              <a:rPr lang="ko-KR" altLang="en-US" dirty="0"/>
              <a:t>시스템의 메모리 관리에 대해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9241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Linux </a:t>
            </a:r>
            <a:r>
              <a:rPr lang="ko-KR" altLang="en-US" dirty="0"/>
              <a:t>메모리 관리방식</a:t>
            </a:r>
            <a:endParaRPr lang="en-US" altLang="ko-KR" dirty="0"/>
          </a:p>
          <a:p>
            <a:pPr marL="603250" lvl="2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dirty="0"/>
              <a:t>http://www.puschitz.com/TuningLinuxForOracle.shtml</a:t>
            </a:r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</a:t>
            </a:r>
            <a:r>
              <a:rPr lang="en-US" altLang="ko-KR" dirty="0"/>
              <a:t>Linux</a:t>
            </a:r>
            <a:r>
              <a:rPr lang="ko-KR" altLang="en-US" dirty="0"/>
              <a:t>에서는 성능 향상을 목적으로 </a:t>
            </a:r>
            <a:r>
              <a:rPr lang="en-US" altLang="ko-KR" dirty="0"/>
              <a:t>Disk I/O</a:t>
            </a:r>
            <a:r>
              <a:rPr lang="ko-KR" altLang="en-US" dirty="0"/>
              <a:t>를 줄이기 위해 가용한 메모리를 최대한 사용</a:t>
            </a:r>
            <a:r>
              <a:rPr lang="en-US" altLang="ko-KR" dirty="0"/>
              <a:t>(used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/>
              <a:t>첫 줄의  </a:t>
            </a:r>
            <a:r>
              <a:rPr lang="en-US" altLang="ko-KR" dirty="0"/>
              <a:t>used</a:t>
            </a:r>
            <a:r>
              <a:rPr lang="ko-KR" altLang="en-US" dirty="0"/>
              <a:t>는 필요 시 즉시 해제하여 사용할 수 있는 </a:t>
            </a:r>
            <a:r>
              <a:rPr lang="en-US" altLang="ko-KR" dirty="0"/>
              <a:t>buffers </a:t>
            </a:r>
            <a:r>
              <a:rPr lang="ko-KR" altLang="en-US" dirty="0"/>
              <a:t>및 </a:t>
            </a:r>
            <a:r>
              <a:rPr lang="en-US" altLang="ko-KR" dirty="0"/>
              <a:t>cached</a:t>
            </a:r>
            <a:r>
              <a:rPr lang="ko-KR" altLang="en-US" dirty="0"/>
              <a:t>등을 포함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 따라서 첫 줄 </a:t>
            </a:r>
            <a:r>
              <a:rPr lang="en-US" altLang="ko-KR" dirty="0"/>
              <a:t>used</a:t>
            </a:r>
            <a:r>
              <a:rPr lang="ko-KR" altLang="en-US" dirty="0"/>
              <a:t>는 일정 시간 후 메모리의 </a:t>
            </a:r>
            <a:r>
              <a:rPr lang="en-US" altLang="ko-KR" dirty="0"/>
              <a:t>95% </a:t>
            </a:r>
            <a:r>
              <a:rPr lang="ko-KR" altLang="en-US" dirty="0"/>
              <a:t>이상이 됨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 </a:t>
            </a:r>
            <a:r>
              <a:rPr lang="en-US" altLang="ko-KR" dirty="0"/>
              <a:t>Linux</a:t>
            </a:r>
            <a:r>
              <a:rPr lang="ko-KR" altLang="en-US" dirty="0"/>
              <a:t>에서의 가용 메모리는 </a:t>
            </a:r>
            <a:r>
              <a:rPr lang="ko-KR" altLang="en-US" dirty="0" err="1"/>
              <a:t>두번째</a:t>
            </a:r>
            <a:r>
              <a:rPr lang="ko-KR" altLang="en-US" dirty="0"/>
              <a:t> 줄의 </a:t>
            </a:r>
            <a:r>
              <a:rPr lang="en-US" altLang="ko-KR" dirty="0"/>
              <a:t>free</a:t>
            </a:r>
            <a:r>
              <a:rPr lang="ko-KR" altLang="en-US" dirty="0"/>
              <a:t>를 사용해야 함</a:t>
            </a:r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ko-KR" altLang="en-US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2" indent="-177800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400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27088" y="4221163"/>
            <a:ext cx="7735860" cy="1584101"/>
            <a:chOff x="431" y="2115"/>
            <a:chExt cx="4944" cy="1044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3"/>
            <a:srcRect l="822" t="34245" r="3087" b="56401"/>
            <a:stretch>
              <a:fillRect/>
            </a:stretch>
          </p:blipFill>
          <p:spPr bwMode="auto">
            <a:xfrm>
              <a:off x="431" y="2115"/>
              <a:ext cx="4944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/>
            <a:srcRect l="822" t="49002" r="3087" b="37196"/>
            <a:stretch>
              <a:fillRect/>
            </a:stretch>
          </p:blipFill>
          <p:spPr bwMode="auto">
            <a:xfrm>
              <a:off x="431" y="2523"/>
              <a:ext cx="494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284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05. Server Crash </a:t>
            </a:r>
            <a:r>
              <a:rPr lang="ko-KR" altLang="en-US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문제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JVM </a:t>
            </a: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Core?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Server Core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증상 및 분석방법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core 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파일이 안 만들어지는 경우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core 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파일 분석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JVM Crash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예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9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JVM Core?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JVM </a:t>
            </a:r>
            <a:r>
              <a:rPr lang="ko-KR" altLang="en-US" dirty="0"/>
              <a:t>프로세스가 </a:t>
            </a:r>
            <a:r>
              <a:rPr lang="en-US" altLang="ko-KR" dirty="0"/>
              <a:t>Crash</a:t>
            </a:r>
            <a:r>
              <a:rPr lang="ko-KR" altLang="en-US" dirty="0"/>
              <a:t>되면 </a:t>
            </a:r>
            <a:r>
              <a:rPr lang="en-US" altLang="ko-KR" dirty="0"/>
              <a:t>core</a:t>
            </a:r>
            <a:r>
              <a:rPr lang="ko-KR" altLang="en-US" dirty="0"/>
              <a:t>파일이 남는다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core</a:t>
            </a:r>
            <a:r>
              <a:rPr lang="ko-KR" altLang="en-US" dirty="0"/>
              <a:t>파일에는 장애시점의 프로세스의 </a:t>
            </a:r>
            <a:r>
              <a:rPr lang="en-US" altLang="ko-KR" dirty="0"/>
              <a:t>snapshot</a:t>
            </a:r>
            <a:r>
              <a:rPr lang="ko-KR" altLang="en-US" dirty="0"/>
              <a:t>이 남아있다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UNIX</a:t>
            </a:r>
            <a:r>
              <a:rPr lang="ko-KR" altLang="en-US" dirty="0"/>
              <a:t>에서는 </a:t>
            </a:r>
            <a:r>
              <a:rPr lang="en-US" altLang="ko-KR" dirty="0"/>
              <a:t>core </a:t>
            </a:r>
            <a:r>
              <a:rPr lang="ko-KR" altLang="en-US" dirty="0"/>
              <a:t>파일이 프로세스를 실행한 </a:t>
            </a:r>
            <a:r>
              <a:rPr lang="ko-KR" altLang="en-US" dirty="0" err="1"/>
              <a:t>디렉토리에</a:t>
            </a:r>
            <a:r>
              <a:rPr lang="ko-KR" altLang="en-US" dirty="0"/>
              <a:t> 남는다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Windows</a:t>
            </a:r>
            <a:r>
              <a:rPr lang="ko-KR" altLang="en-US" dirty="0"/>
              <a:t>에서는 </a:t>
            </a:r>
            <a:r>
              <a:rPr lang="en-US" altLang="ko-KR" dirty="0"/>
              <a:t>C:\Documents and Settings\All Users\Documents\</a:t>
            </a:r>
            <a:r>
              <a:rPr lang="en-US" altLang="ko-KR" dirty="0" err="1"/>
              <a:t>DrWatson</a:t>
            </a:r>
            <a:r>
              <a:rPr lang="en-US" altLang="ko-KR" dirty="0"/>
              <a:t> </a:t>
            </a:r>
            <a:r>
              <a:rPr lang="ko-KR" altLang="en-US" dirty="0" err="1"/>
              <a:t>디렉토리에</a:t>
            </a:r>
            <a:r>
              <a:rPr lang="ko-KR" altLang="en-US" dirty="0"/>
              <a:t> 남는다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Java </a:t>
            </a:r>
            <a:r>
              <a:rPr lang="ko-KR" altLang="en-US" dirty="0"/>
              <a:t>코드에서는 </a:t>
            </a:r>
            <a:r>
              <a:rPr lang="en-US" altLang="ko-KR" dirty="0"/>
              <a:t>JVM</a:t>
            </a:r>
            <a:r>
              <a:rPr lang="ko-KR" altLang="en-US" dirty="0"/>
              <a:t>을 </a:t>
            </a:r>
            <a:r>
              <a:rPr lang="en-US" altLang="ko-KR" dirty="0"/>
              <a:t>Crash </a:t>
            </a:r>
            <a:r>
              <a:rPr lang="ko-KR" altLang="en-US" dirty="0" err="1"/>
              <a:t>시킬수</a:t>
            </a:r>
            <a:r>
              <a:rPr lang="ko-KR" altLang="en-US" dirty="0"/>
              <a:t> 없다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JVM Crash</a:t>
            </a:r>
            <a:r>
              <a:rPr lang="ko-KR" altLang="en-US" dirty="0"/>
              <a:t>시킬 수 있는 것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 </a:t>
            </a:r>
            <a:r>
              <a:rPr lang="ko-KR" altLang="en-US" dirty="0"/>
              <a:t>자체의 </a:t>
            </a:r>
            <a:r>
              <a:rPr lang="en-US" altLang="ko-KR" dirty="0"/>
              <a:t>Native </a:t>
            </a:r>
            <a:r>
              <a:rPr lang="ko-KR" altLang="en-US" dirty="0"/>
              <a:t>코드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JNI </a:t>
            </a:r>
            <a:r>
              <a:rPr lang="ko-KR" altLang="en-US" dirty="0"/>
              <a:t>코드</a:t>
            </a:r>
            <a:r>
              <a:rPr lang="en-US" altLang="ko-KR" dirty="0"/>
              <a:t>(WLS</a:t>
            </a:r>
            <a:r>
              <a:rPr lang="ko-KR" altLang="en-US" dirty="0"/>
              <a:t>의 경우엔 </a:t>
            </a:r>
            <a:r>
              <a:rPr lang="en-US" altLang="ko-KR" dirty="0"/>
              <a:t>Performance Pack, Type 2 JDBC Driver)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혹은 사용자 </a:t>
            </a:r>
            <a:r>
              <a:rPr lang="en-US" altLang="ko-KR" dirty="0"/>
              <a:t>JNI </a:t>
            </a:r>
            <a:r>
              <a:rPr lang="ko-KR" altLang="en-US" dirty="0"/>
              <a:t>코드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50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Server Core</a:t>
            </a:r>
            <a:r>
              <a:rPr lang="ko-KR" altLang="en-US" dirty="0"/>
              <a:t>의 증상 및 분석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증상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WAS Server Crash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JVM Crash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머신 </a:t>
            </a:r>
            <a:r>
              <a:rPr lang="en-US" altLang="ko-KR" dirty="0"/>
              <a:t>Crash</a:t>
            </a:r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HotSpot</a:t>
            </a:r>
            <a:r>
              <a:rPr lang="en-US" altLang="ko-KR" dirty="0"/>
              <a:t> Error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분석방법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core</a:t>
            </a:r>
            <a:r>
              <a:rPr lang="ko-KR" altLang="en-US" dirty="0"/>
              <a:t>파일이 생성되었는지 체크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생성되지 않았다면 생성되도록 설정</a:t>
            </a:r>
            <a:r>
              <a:rPr lang="en-US" altLang="ko-KR" dirty="0"/>
              <a:t>(OS)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core</a:t>
            </a:r>
            <a:r>
              <a:rPr lang="ko-KR" altLang="en-US" dirty="0"/>
              <a:t>파일로 발생할 당시의 </a:t>
            </a:r>
            <a:r>
              <a:rPr lang="en-US" altLang="ko-KR" dirty="0"/>
              <a:t>Crash</a:t>
            </a:r>
            <a:r>
              <a:rPr lang="ko-KR" altLang="en-US" dirty="0"/>
              <a:t>원인을 </a:t>
            </a:r>
            <a:r>
              <a:rPr lang="ko-KR" altLang="en-US" dirty="0" smtClean="0"/>
              <a:t>분석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8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5699</TotalTime>
  <Words>8124</Words>
  <Application>Microsoft Office PowerPoint</Application>
  <PresentationFormat>화면 슬라이드 쇼(4:3)</PresentationFormat>
  <Paragraphs>1896</Paragraphs>
  <Slides>134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134</vt:i4>
      </vt:variant>
    </vt:vector>
  </HeadingPairs>
  <TitlesOfParts>
    <vt:vector size="136" baseType="lpstr">
      <vt:lpstr>Office 테마</vt:lpstr>
      <vt:lpstr>Visio</vt:lpstr>
      <vt:lpstr>PowerPoint 프레젠테이션</vt:lpstr>
      <vt:lpstr>교육 내용</vt:lpstr>
      <vt:lpstr>PowerPoint 프레젠테이션</vt:lpstr>
      <vt:lpstr>목차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PowerPoint 프레젠테이션</vt:lpstr>
      <vt:lpstr>목차</vt:lpstr>
      <vt:lpstr>Trouble Shooting 개요</vt:lpstr>
      <vt:lpstr>Trouble Shooting 개요</vt:lpstr>
      <vt:lpstr>Trouble Shooting 개요</vt:lpstr>
      <vt:lpstr>Trouble Shooting 개요</vt:lpstr>
      <vt:lpstr>Trouble Shooting 개요</vt:lpstr>
      <vt:lpstr>PowerPoint 프레젠테이션</vt:lpstr>
      <vt:lpstr>목차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PowerPoint 프레젠테이션</vt:lpstr>
      <vt:lpstr>목차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PowerPoint 프레젠테이션</vt:lpstr>
      <vt:lpstr>목차</vt:lpstr>
      <vt:lpstr>Server Crash 문제</vt:lpstr>
      <vt:lpstr>Server Crash 문제</vt:lpstr>
      <vt:lpstr>Server Crash 문제</vt:lpstr>
      <vt:lpstr>Server Crash 문제</vt:lpstr>
      <vt:lpstr>Server Crash 문제</vt:lpstr>
      <vt:lpstr>Server Crash 문제</vt:lpstr>
      <vt:lpstr>Server Crash 문제</vt:lpstr>
      <vt:lpstr>Server Crash 문제</vt:lpstr>
      <vt:lpstr>Server Crash 문제</vt:lpstr>
      <vt:lpstr>Server Crash 문제</vt:lpstr>
      <vt:lpstr>PowerPoint 프레젠테이션</vt:lpstr>
      <vt:lpstr>목차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PowerPoint 프레젠테이션</vt:lpstr>
      <vt:lpstr>목차</vt:lpstr>
      <vt:lpstr>JDBC 문제</vt:lpstr>
      <vt:lpstr>JDBC 문제</vt:lpstr>
      <vt:lpstr>JDBC 문제</vt:lpstr>
      <vt:lpstr>JDBC 문제</vt:lpstr>
      <vt:lpstr>JDBC 문제</vt:lpstr>
      <vt:lpstr>JDBC 문제</vt:lpstr>
      <vt:lpstr>JDBC 문제</vt:lpstr>
      <vt:lpstr>JDBC 문제</vt:lpstr>
      <vt:lpstr>JDBC 문제</vt:lpstr>
      <vt:lpstr>JDBC 문제</vt:lpstr>
      <vt:lpstr>PowerPoint 프레젠테이션</vt:lpstr>
    </vt:vector>
  </TitlesOfParts>
  <Company>Queens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Chris E.</dc:creator>
  <cp:lastModifiedBy>mwchoi</cp:lastModifiedBy>
  <cp:revision>359</cp:revision>
  <dcterms:created xsi:type="dcterms:W3CDTF">2013-09-10T04:44:18Z</dcterms:created>
  <dcterms:modified xsi:type="dcterms:W3CDTF">2015-08-04T09:39:16Z</dcterms:modified>
</cp:coreProperties>
</file>