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1109" r:id="rId2"/>
    <p:sldId id="316" r:id="rId3"/>
    <p:sldId id="735" r:id="rId4"/>
    <p:sldId id="737" r:id="rId5"/>
    <p:sldId id="740" r:id="rId6"/>
    <p:sldId id="758" r:id="rId7"/>
    <p:sldId id="1131" r:id="rId8"/>
    <p:sldId id="759" r:id="rId9"/>
    <p:sldId id="760" r:id="rId10"/>
    <p:sldId id="761" r:id="rId11"/>
    <p:sldId id="762" r:id="rId12"/>
    <p:sldId id="1119" r:id="rId13"/>
    <p:sldId id="1120" r:id="rId14"/>
    <p:sldId id="1121" r:id="rId15"/>
    <p:sldId id="1123" r:id="rId16"/>
    <p:sldId id="1125" r:id="rId17"/>
    <p:sldId id="1144" r:id="rId18"/>
    <p:sldId id="1145" r:id="rId19"/>
    <p:sldId id="1126" r:id="rId20"/>
    <p:sldId id="763" r:id="rId21"/>
    <p:sldId id="767" r:id="rId22"/>
    <p:sldId id="768" r:id="rId23"/>
    <p:sldId id="1128" r:id="rId24"/>
    <p:sldId id="769" r:id="rId25"/>
    <p:sldId id="771" r:id="rId26"/>
    <p:sldId id="772" r:id="rId27"/>
    <p:sldId id="1140" r:id="rId28"/>
    <p:sldId id="1141" r:id="rId29"/>
    <p:sldId id="775" r:id="rId30"/>
    <p:sldId id="776" r:id="rId31"/>
    <p:sldId id="1135" r:id="rId32"/>
    <p:sldId id="1136" r:id="rId33"/>
    <p:sldId id="777" r:id="rId34"/>
    <p:sldId id="778" r:id="rId35"/>
    <p:sldId id="780" r:id="rId36"/>
    <p:sldId id="781" r:id="rId37"/>
    <p:sldId id="1142" r:id="rId38"/>
    <p:sldId id="782" r:id="rId39"/>
    <p:sldId id="783" r:id="rId40"/>
    <p:sldId id="1146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93" r:id="rId50"/>
    <p:sldId id="794" r:id="rId51"/>
    <p:sldId id="795" r:id="rId52"/>
    <p:sldId id="796" r:id="rId53"/>
    <p:sldId id="797" r:id="rId54"/>
    <p:sldId id="798" r:id="rId55"/>
    <p:sldId id="799" r:id="rId56"/>
    <p:sldId id="800" r:id="rId57"/>
    <p:sldId id="801" r:id="rId58"/>
    <p:sldId id="802" r:id="rId59"/>
    <p:sldId id="803" r:id="rId60"/>
    <p:sldId id="1159" r:id="rId61"/>
    <p:sldId id="1160" r:id="rId62"/>
    <p:sldId id="1161" r:id="rId63"/>
    <p:sldId id="1162" r:id="rId64"/>
    <p:sldId id="1163" r:id="rId65"/>
    <p:sldId id="1164" r:id="rId66"/>
    <p:sldId id="1165" r:id="rId67"/>
    <p:sldId id="1166" r:id="rId68"/>
    <p:sldId id="1167" r:id="rId69"/>
    <p:sldId id="1168" r:id="rId70"/>
    <p:sldId id="804" r:id="rId71"/>
    <p:sldId id="1147" r:id="rId72"/>
    <p:sldId id="1148" r:id="rId73"/>
    <p:sldId id="1149" r:id="rId74"/>
    <p:sldId id="1150" r:id="rId75"/>
    <p:sldId id="805" r:id="rId76"/>
    <p:sldId id="806" r:id="rId77"/>
    <p:sldId id="807" r:id="rId78"/>
    <p:sldId id="808" r:id="rId79"/>
    <p:sldId id="809" r:id="rId80"/>
    <p:sldId id="810" r:id="rId81"/>
    <p:sldId id="811" r:id="rId82"/>
    <p:sldId id="812" r:id="rId83"/>
    <p:sldId id="813" r:id="rId84"/>
    <p:sldId id="814" r:id="rId85"/>
    <p:sldId id="815" r:id="rId86"/>
    <p:sldId id="816" r:id="rId87"/>
    <p:sldId id="817" r:id="rId88"/>
    <p:sldId id="818" r:id="rId89"/>
    <p:sldId id="819" r:id="rId90"/>
    <p:sldId id="820" r:id="rId91"/>
    <p:sldId id="821" r:id="rId92"/>
    <p:sldId id="822" r:id="rId93"/>
    <p:sldId id="823" r:id="rId94"/>
    <p:sldId id="824" r:id="rId95"/>
    <p:sldId id="1151" r:id="rId96"/>
    <p:sldId id="1152" r:id="rId97"/>
    <p:sldId id="1153" r:id="rId98"/>
    <p:sldId id="1154" r:id="rId99"/>
    <p:sldId id="1156" r:id="rId100"/>
    <p:sldId id="1169" r:id="rId101"/>
    <p:sldId id="1157" r:id="rId102"/>
    <p:sldId id="315" r:id="rId10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722" y="-90"/>
      </p:cViewPr>
      <p:guideLst>
        <p:guide orient="horz" pos="618"/>
        <p:guide orient="horz" pos="3884"/>
        <p:guide orient="horz" pos="2478"/>
        <p:guide orient="horz" pos="1570"/>
        <p:guide orient="horz" pos="1933"/>
        <p:guide orient="horz" pos="935"/>
        <p:guide orient="horz" pos="3067"/>
        <p:guide orient="horz" pos="2659"/>
        <p:guide orient="horz" pos="3566"/>
        <p:guide orient="horz" pos="1253"/>
        <p:guide orient="horz" pos="3294"/>
        <p:guide orient="horz" pos="4020"/>
        <p:guide orient="horz" pos="2251"/>
        <p:guide orient="horz" pos="868"/>
        <p:guide orient="horz" pos="1117"/>
        <p:guide pos="2880"/>
        <p:guide pos="5465"/>
        <p:guide pos="295"/>
        <p:guide pos="521"/>
        <p:guide pos="5239"/>
        <p:guide pos="884"/>
        <p:guide pos="4332"/>
        <p:guide pos="703"/>
        <p:guide pos="5057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327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DB8E-C966-43F8-98EA-A7D445C45F89}" type="datetimeFigureOut">
              <a:rPr lang="ko-KR" altLang="en-US" smtClean="0">
                <a:latin typeface="산돌고딕 M" pitchFamily="18" charset="-127"/>
                <a:ea typeface="산돌고딕 M" pitchFamily="18" charset="-127"/>
              </a:rPr>
              <a:t>2014-02-13</a:t>
            </a:fld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DC7B-7577-41AA-90A2-496B6D12D1FF}" type="slidenum">
              <a:rPr lang="ko-KR" altLang="en-US" smtClean="0">
                <a:latin typeface="산돌고딕 M" pitchFamily="18" charset="-127"/>
                <a:ea typeface="산돌고딕 M" pitchFamily="18" charset="-127"/>
              </a:rPr>
              <a:t>‹#›</a:t>
            </a:fld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1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25762368-B489-42D7-8342-DC932CB2F4CA}" type="datetimeFigureOut">
              <a:rPr lang="ko-KR" altLang="en-US" smtClean="0"/>
              <a:pPr/>
              <a:t>2014-02-13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73320243-35A0-41F4-BB4B-C2A143D67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34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42AE-1E83-414A-80A3-EC1ACE6AF6E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0243-35A0-41F4-BB4B-C2A143D67BC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90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kr/imgres?imgurl=http://api.ning.com/files/gU-Q7qdSj--i1UcaR0QE0P6OMdzDm98Wc7DWGPoO1ermqCDfOU-21Q4*rEv2z1aHj91G0ksnSyxmPYSNEADlitMGIaETD*Dt/redhat.jpeg&amp;imgrefurl=http://houseofhackers.ning.com/groups&amp;usg=__e7E4MXBhFdrHitVUc0S1ZMXF-rc=&amp;h=600&amp;w=600&amp;sz=83&amp;hl=ko&amp;start=11&amp;sig2=VSsEKpUX0IVXcx3bYVXCgg&amp;um=1&amp;tbnid=dLuuFMbBO1MmPM:&amp;tbnh=135&amp;tbnw=135&amp;prev=/images?q=Red+Hat&amp;hl=ko&amp;rlz=1T4ADBF_koHK280HK280&amp;sa=N&amp;um=1&amp;newwindow=1&amp;ei=AY3OSveKDI2IkAWrkLn1A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61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2"/>
            <a:ext cx="9144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307407" y="6481259"/>
            <a:ext cx="530469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smtClean="0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산돌고딕 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348405" y="6669940"/>
            <a:ext cx="2593731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9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9" y="6481259"/>
            <a:ext cx="731158" cy="34951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그림 9" descr="http://t2.gstatic.com/images?q=tbn:dLuuFMbBO1MmPM:http://api.ning.com/files/gU-Q7qdSj--i1UcaR0QE0P6OMdzDm98Wc7DWGPoO1ermqCDfOU-21Q4*rEv2z1aHj91G0ksnSyxmPYSNEADlitMGIaETD*Dt/redhat.jpeg">
            <a:hlinkClick r:id="rId3" tgtFrame="_blank"/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546290"/>
            <a:ext cx="28448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7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/>
          <p:cNvSpPr/>
          <p:nvPr userDrawn="1"/>
        </p:nvSpPr>
        <p:spPr>
          <a:xfrm>
            <a:off x="0" y="1357313"/>
            <a:ext cx="9144000" cy="16430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800" b="1">
              <a:solidFill>
                <a:prstClr val="white"/>
              </a:solidFill>
            </a:endParaRP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4C3C-21DF-4197-9F5D-84509D4370F2}" type="datetimeFigureOut">
              <a:rPr lang="ko-KR" altLang="en-US"/>
              <a:pPr>
                <a:defRPr/>
              </a:pPr>
              <a:t>2014-02-13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8563-ACBB-4E40-87EE-AC553AB98C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1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9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6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5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9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3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7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54A8A99D-4721-4A4C-9FF4-F94B52B10818}" type="datetimeFigureOut">
              <a:rPr lang="ko-KR" altLang="en-US" smtClean="0"/>
              <a:pPr/>
              <a:t>2014-02-13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0E40623E-6042-45A3-AD92-40538D00DF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5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redha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ccess.redha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ss.org/jbossas/downloa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ss.org/hornetq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jgroups.or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jboss.org/author/display/AS71/Command+line+parameter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erver-ip:9990/conso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ss.org/jbossas/downloa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ss.org/hornetq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jgroups.org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jboss.org/author/display/AS71/Command+line+parameter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4476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48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Admin </a:t>
            </a:r>
            <a:r>
              <a:rPr lang="ko-KR" altLang="en-US" sz="48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교육</a:t>
            </a:r>
            <a:endParaRPr kumimoji="0" lang="en-US" altLang="ko-KR" sz="4800" b="1" ker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129" y="4869160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주식회사 </a:t>
            </a:r>
            <a:r>
              <a:rPr lang="ko-KR" altLang="en-US" sz="2400" b="1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오픈소스컨설팅</a:t>
            </a:r>
            <a:endParaRPr lang="ko-KR" altLang="en-US" sz="2400" b="1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smtClean="0"/>
              <a:t>제품화 과정</a:t>
            </a:r>
            <a:endParaRPr lang="ko-KR" altLang="en-US"/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468313" y="1560077"/>
            <a:ext cx="8207375" cy="3919110"/>
            <a:chOff x="238839" y="1685132"/>
            <a:chExt cx="9429028" cy="3603625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65267" y="3205957"/>
              <a:ext cx="396875" cy="361950"/>
            </a:xfrm>
            <a:prstGeom prst="ellipse">
              <a:avLst/>
            </a:prstGeom>
            <a:solidFill>
              <a:srgbClr val="33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744530" y="3413919"/>
              <a:ext cx="534987" cy="4032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765292" y="2737644"/>
              <a:ext cx="449263" cy="3175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111242" y="2848769"/>
              <a:ext cx="533400" cy="47625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424355" y="3280569"/>
              <a:ext cx="1230312" cy="960438"/>
            </a:xfrm>
            <a:prstGeom prst="roundRect">
              <a:avLst>
                <a:gd name="adj" fmla="val 162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altLang="ko-KR" sz="14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Platform</a:t>
              </a:r>
            </a:p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altLang="ko-KR" sz="14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Candidate</a:t>
              </a:r>
            </a:p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altLang="ko-KR" sz="14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Release(s)</a:t>
              </a:r>
            </a:p>
          </p:txBody>
        </p:sp>
        <p:cxnSp>
          <p:nvCxnSpPr>
            <p:cNvPr id="13" name="AutoShape 9"/>
            <p:cNvCxnSpPr>
              <a:cxnSpLocks noChangeShapeType="1"/>
              <a:stCxn id="10" idx="4"/>
              <a:endCxn id="12" idx="1"/>
            </p:cNvCxnSpPr>
            <p:nvPr/>
          </p:nvCxnSpPr>
          <p:spPr bwMode="auto">
            <a:xfrm>
              <a:off x="1989130" y="3055144"/>
              <a:ext cx="2435225" cy="7048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0"/>
            <p:cNvCxnSpPr>
              <a:cxnSpLocks noChangeShapeType="1"/>
              <a:stCxn id="11" idx="6"/>
              <a:endCxn id="12" idx="1"/>
            </p:cNvCxnSpPr>
            <p:nvPr/>
          </p:nvCxnSpPr>
          <p:spPr bwMode="auto">
            <a:xfrm>
              <a:off x="1644642" y="3086894"/>
              <a:ext cx="2779713" cy="674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1"/>
            <p:cNvCxnSpPr>
              <a:cxnSpLocks noChangeShapeType="1"/>
              <a:stCxn id="8" idx="6"/>
              <a:endCxn id="12" idx="1"/>
            </p:cNvCxnSpPr>
            <p:nvPr/>
          </p:nvCxnSpPr>
          <p:spPr bwMode="auto">
            <a:xfrm>
              <a:off x="1963730" y="3386932"/>
              <a:ext cx="2460625" cy="3730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/>
            <p:cNvCxnSpPr>
              <a:cxnSpLocks noChangeShapeType="1"/>
              <a:stCxn id="9" idx="6"/>
              <a:endCxn id="12" idx="1"/>
            </p:cNvCxnSpPr>
            <p:nvPr/>
          </p:nvCxnSpPr>
          <p:spPr bwMode="auto">
            <a:xfrm>
              <a:off x="1277930" y="3613944"/>
              <a:ext cx="3146425" cy="146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  <a:stCxn id="39" idx="6"/>
              <a:endCxn id="12" idx="1"/>
            </p:cNvCxnSpPr>
            <p:nvPr/>
          </p:nvCxnSpPr>
          <p:spPr bwMode="auto">
            <a:xfrm flipV="1">
              <a:off x="1377942" y="3759994"/>
              <a:ext cx="3046413" cy="85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2273292" y="2818607"/>
              <a:ext cx="260350" cy="274637"/>
            </a:xfrm>
            <a:prstGeom prst="ellipse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19" name="AutoShape 15"/>
            <p:cNvCxnSpPr>
              <a:cxnSpLocks noChangeShapeType="1"/>
              <a:stCxn id="18" idx="6"/>
              <a:endCxn id="12" idx="1"/>
            </p:cNvCxnSpPr>
            <p:nvPr/>
          </p:nvCxnSpPr>
          <p:spPr bwMode="auto">
            <a:xfrm>
              <a:off x="2533642" y="2956719"/>
              <a:ext cx="1890713" cy="803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890580" y="3948907"/>
              <a:ext cx="350837" cy="274637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21" name="AutoShape 17"/>
            <p:cNvCxnSpPr>
              <a:cxnSpLocks noChangeShapeType="1"/>
              <a:stCxn id="20" idx="6"/>
              <a:endCxn id="12" idx="1"/>
            </p:cNvCxnSpPr>
            <p:nvPr/>
          </p:nvCxnSpPr>
          <p:spPr bwMode="auto">
            <a:xfrm flipV="1">
              <a:off x="1239830" y="3759994"/>
              <a:ext cx="3184525" cy="3254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866892" y="4012407"/>
              <a:ext cx="379413" cy="280987"/>
            </a:xfrm>
            <a:prstGeom prst="ellipse">
              <a:avLst/>
            </a:pr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2244717" y="4347369"/>
              <a:ext cx="411163" cy="2746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538280" y="4291807"/>
              <a:ext cx="306387" cy="28098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25" name="AutoShape 21"/>
            <p:cNvCxnSpPr>
              <a:cxnSpLocks noChangeShapeType="1"/>
              <a:stCxn id="22" idx="6"/>
              <a:endCxn id="12" idx="1"/>
            </p:cNvCxnSpPr>
            <p:nvPr/>
          </p:nvCxnSpPr>
          <p:spPr bwMode="auto">
            <a:xfrm flipV="1">
              <a:off x="2244717" y="3759994"/>
              <a:ext cx="2179638" cy="3921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2"/>
            <p:cNvCxnSpPr>
              <a:cxnSpLocks noChangeShapeType="1"/>
              <a:stCxn id="23" idx="0"/>
              <a:endCxn id="12" idx="1"/>
            </p:cNvCxnSpPr>
            <p:nvPr/>
          </p:nvCxnSpPr>
          <p:spPr bwMode="auto">
            <a:xfrm flipV="1">
              <a:off x="2449505" y="3759994"/>
              <a:ext cx="1974850" cy="587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3"/>
            <p:cNvCxnSpPr>
              <a:cxnSpLocks noChangeShapeType="1"/>
              <a:stCxn id="24" idx="6"/>
              <a:endCxn id="12" idx="1"/>
            </p:cNvCxnSpPr>
            <p:nvPr/>
          </p:nvCxnSpPr>
          <p:spPr bwMode="auto">
            <a:xfrm flipV="1">
              <a:off x="1843080" y="3759994"/>
              <a:ext cx="2581275" cy="67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356342" y="3317082"/>
              <a:ext cx="1158875" cy="7794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altLang="ko-KR" sz="12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Quality</a:t>
              </a:r>
            </a:p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altLang="ko-KR" sz="1200" b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Assurance</a:t>
              </a:r>
              <a:endParaRPr lang="en-GB" altLang="ko-KR" sz="1200" b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1120767" y="2202657"/>
              <a:ext cx="1522413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200">
                  <a:latin typeface="산돌고딕 M" pitchFamily="18" charset="-127"/>
                  <a:ea typeface="산돌고딕 M" pitchFamily="18" charset="-127"/>
                </a:rPr>
                <a:t>JBoss.org </a:t>
              </a: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프로젝트</a:t>
              </a:r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619242" y="1685132"/>
              <a:ext cx="411163" cy="411162"/>
            </a:xfrm>
            <a:prstGeom prst="roundRect">
              <a:avLst>
                <a:gd name="adj" fmla="val 384"/>
              </a:avLst>
            </a:prstGeom>
            <a:solidFill>
              <a:srgbClr val="E6E6E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1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576505" y="2204244"/>
              <a:ext cx="1673225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제품 요구 사항 정의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2828917" y="4391819"/>
              <a:ext cx="11747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600">
                  <a:latin typeface="산돌고딕 M" pitchFamily="18" charset="-127"/>
                  <a:ea typeface="산돌고딕 M" pitchFamily="18" charset="-127"/>
                </a:rPr>
                <a:t>제품 관리</a:t>
              </a:r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3240080" y="1685132"/>
              <a:ext cx="411162" cy="411162"/>
            </a:xfrm>
            <a:prstGeom prst="roundRect">
              <a:avLst>
                <a:gd name="adj" fmla="val 384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2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6132505" y="2228057"/>
              <a:ext cx="1601787" cy="92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플랫폼 </a:t>
              </a:r>
              <a:r>
                <a:rPr lang="ko-KR" altLang="en-US" sz="1200" err="1">
                  <a:latin typeface="산돌고딕 M" pitchFamily="18" charset="-127"/>
                  <a:ea typeface="산돌고딕 M" pitchFamily="18" charset="-127"/>
                </a:rPr>
                <a:t>테스팅</a:t>
              </a:r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, </a:t>
              </a: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인증</a:t>
              </a:r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, </a:t>
              </a: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문서화</a:t>
              </a:r>
              <a:endParaRPr lang="ko-KR" altLang="en-GB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6069005" y="4360069"/>
              <a:ext cx="1728787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err="1">
                  <a:latin typeface="산돌고딕 M" pitchFamily="18" charset="-127"/>
                  <a:ea typeface="산돌고딕 M" pitchFamily="18" charset="-127"/>
                </a:rPr>
                <a:t>JBoss</a:t>
              </a:r>
              <a:r>
                <a:rPr lang="en-GB" altLang="ko-KR" sz="1100">
                  <a:latin typeface="산돌고딕 M" pitchFamily="18" charset="-127"/>
                  <a:ea typeface="산돌고딕 M" pitchFamily="18" charset="-127"/>
                </a:rPr>
                <a:t> QA, </a:t>
              </a:r>
              <a:r>
                <a:rPr lang="ko-KR" altLang="en-US" sz="1100" err="1">
                  <a:latin typeface="산돌고딕 M" pitchFamily="18" charset="-127"/>
                  <a:ea typeface="산돌고딕 M" pitchFamily="18" charset="-127"/>
                </a:rPr>
                <a:t>문서화팀</a:t>
              </a:r>
              <a:r>
                <a:rPr lang="en-GB" altLang="ko-KR" sz="1100">
                  <a:latin typeface="산돌고딕 M" pitchFamily="18" charset="-127"/>
                  <a:ea typeface="산돌고딕 M" pitchFamily="18" charset="-127"/>
                </a:rPr>
                <a:t>, </a:t>
              </a:r>
            </a:p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100">
                  <a:latin typeface="산돌고딕 M" pitchFamily="18" charset="-127"/>
                  <a:ea typeface="산돌고딕 M" pitchFamily="18" charset="-127"/>
                </a:rPr>
                <a:t>인증된 파트너</a:t>
              </a:r>
            </a:p>
          </p:txBody>
        </p:sp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6696067" y="1685132"/>
              <a:ext cx="411163" cy="411162"/>
            </a:xfrm>
            <a:prstGeom prst="roundRect">
              <a:avLst>
                <a:gd name="adj" fmla="val 384"/>
              </a:avLst>
            </a:prstGeom>
            <a:solidFill>
              <a:srgbClr val="4C4C4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b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4</a:t>
              </a:r>
            </a:p>
          </p:txBody>
        </p:sp>
        <p:sp>
          <p:nvSpPr>
            <p:cNvPr id="37" name="AutoShape 33"/>
            <p:cNvSpPr>
              <a:spLocks noChangeArrowheads="1"/>
            </p:cNvSpPr>
            <p:nvPr/>
          </p:nvSpPr>
          <p:spPr bwMode="auto">
            <a:xfrm>
              <a:off x="8051792" y="3258344"/>
              <a:ext cx="1616075" cy="946150"/>
            </a:xfrm>
            <a:prstGeom prst="roundRect">
              <a:avLst>
                <a:gd name="adj" fmla="val 21306"/>
              </a:avLst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/>
            <a:lstStyle/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altLang="ko-KR" sz="2000" b="1" err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JBoss</a:t>
              </a:r>
              <a:endParaRPr lang="en-GB" altLang="ko-KR" sz="2000" b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algn="ctr"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altLang="ko-KR" sz="20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Enterprise</a:t>
              </a:r>
              <a:br>
                <a:rPr lang="en-GB" altLang="ko-KR" sz="20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</a:br>
              <a:r>
                <a:rPr lang="en-GB" altLang="ko-KR" sz="2000" b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 Platform</a:t>
              </a:r>
            </a:p>
          </p:txBody>
        </p:sp>
        <p:cxnSp>
          <p:nvCxnSpPr>
            <p:cNvPr id="38" name="AutoShape 34"/>
            <p:cNvCxnSpPr>
              <a:cxnSpLocks noChangeShapeType="1"/>
              <a:stCxn id="37" idx="1"/>
              <a:endCxn id="28" idx="6"/>
            </p:cNvCxnSpPr>
            <p:nvPr/>
          </p:nvCxnSpPr>
          <p:spPr bwMode="auto">
            <a:xfrm flipH="1" flipV="1">
              <a:off x="7515217" y="3706019"/>
              <a:ext cx="536575" cy="25400"/>
            </a:xfrm>
            <a:prstGeom prst="straightConnector1">
              <a:avLst/>
            </a:prstGeom>
            <a:noFill/>
            <a:ln w="5472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 rot="10800000">
              <a:off x="1377942" y="3739357"/>
              <a:ext cx="266700" cy="215900"/>
            </a:xfrm>
            <a:prstGeom prst="ellipse">
              <a:avLst/>
            </a:prstGeom>
            <a:solidFill>
              <a:srgbClr val="33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214805" y="2239169"/>
              <a:ext cx="1714500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플랫폼 컴포넌트 </a:t>
              </a:r>
            </a:p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구성 및 통합</a:t>
              </a:r>
              <a:endParaRPr lang="ko-KR" altLang="en-GB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4089392" y="4363244"/>
              <a:ext cx="2009775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>
                  <a:latin typeface="산돌고딕 M" pitchFamily="18" charset="-127"/>
                  <a:ea typeface="산돌고딕 M" pitchFamily="18" charset="-127"/>
                </a:rPr>
                <a:t>JBoss </a:t>
              </a:r>
            </a:p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100">
                  <a:latin typeface="산돌고딕 M" pitchFamily="18" charset="-127"/>
                  <a:ea typeface="산돌고딕 M" pitchFamily="18" charset="-127"/>
                </a:rPr>
                <a:t>제품화 담당 엔지니어</a:t>
              </a:r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4818055" y="1685132"/>
              <a:ext cx="477837" cy="411162"/>
            </a:xfrm>
            <a:prstGeom prst="roundRect">
              <a:avLst>
                <a:gd name="adj" fmla="val 384"/>
              </a:avLst>
            </a:pr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b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3</a:t>
              </a:r>
            </a:p>
          </p:txBody>
        </p:sp>
        <p:sp>
          <p:nvSpPr>
            <p:cNvPr id="43" name="AutoShape 39"/>
            <p:cNvSpPr>
              <a:spLocks noChangeArrowheads="1"/>
            </p:cNvSpPr>
            <p:nvPr/>
          </p:nvSpPr>
          <p:spPr bwMode="auto">
            <a:xfrm>
              <a:off x="8567730" y="1721644"/>
              <a:ext cx="411162" cy="411163"/>
            </a:xfrm>
            <a:prstGeom prst="roundRect">
              <a:avLst>
                <a:gd name="adj" fmla="val 3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 b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5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7997817" y="2204244"/>
              <a:ext cx="1657350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ko-KR" altLang="en-US" sz="1200">
                  <a:latin typeface="산돌고딕 M" pitchFamily="18" charset="-127"/>
                  <a:ea typeface="산돌고딕 M" pitchFamily="18" charset="-127"/>
                </a:rPr>
                <a:t>플랫폼 발표</a:t>
              </a:r>
              <a:r>
                <a:rPr lang="ko-KR" altLang="en-GB" sz="1200">
                  <a:latin typeface="산돌고딕 M" pitchFamily="18" charset="-127"/>
                  <a:ea typeface="산돌고딕 M" pitchFamily="18" charset="-127"/>
                </a:rPr>
                <a:t> </a:t>
              </a:r>
            </a:p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200">
                  <a:latin typeface="산돌고딕 M" pitchFamily="18" charset="-127"/>
                  <a:ea typeface="산돌고딕 M" pitchFamily="18" charset="-127"/>
                </a:rPr>
                <a:t>(General Availability)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8105767" y="4328319"/>
              <a:ext cx="1320800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1pPr>
              <a:lvl2pPr marL="4318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 marL="6477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 marL="8636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4pPr>
              <a:lvl5pPr marL="1079500" indent="-215900"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StarSymbol" charset="0"/>
                <a:tabLst>
                  <a:tab pos="723900" algn="l"/>
                  <a:tab pos="1447800" algn="l"/>
                </a:tabLst>
                <a:defRPr sz="2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100">
                  <a:latin typeface="산돌고딕 M" pitchFamily="18" charset="-127"/>
                  <a:ea typeface="산돌고딕 M" pitchFamily="18" charset="-127"/>
                </a:rPr>
                <a:t>JBoss Release Engineering</a:t>
              </a:r>
            </a:p>
          </p:txBody>
        </p:sp>
        <p:sp>
          <p:nvSpPr>
            <p:cNvPr id="46" name="AutoShape 42"/>
            <p:cNvSpPr>
              <a:spLocks noChangeArrowheads="1"/>
            </p:cNvSpPr>
            <p:nvPr/>
          </p:nvSpPr>
          <p:spPr bwMode="auto">
            <a:xfrm rot="20880000">
              <a:off x="5713405" y="3479007"/>
              <a:ext cx="541337" cy="285750"/>
            </a:xfrm>
            <a:custGeom>
              <a:avLst/>
              <a:gdLst>
                <a:gd name="G0" fmla="+- 11796480 0 0"/>
                <a:gd name="G1" fmla="+- 0 0 0"/>
                <a:gd name="G2" fmla="+- 5500 0 0"/>
                <a:gd name="G3" fmla="+- 10800 5500 0"/>
                <a:gd name="G4" fmla="sin 10800 11796480"/>
                <a:gd name="G5" fmla="cos 10800 11796480"/>
                <a:gd name="G6" fmla="sin 10800 0"/>
                <a:gd name="G7" fmla="cos 10800 0"/>
                <a:gd name="G8" fmla="+- G4 10800 0"/>
                <a:gd name="G9" fmla="+- G5 10800 0"/>
                <a:gd name="G10" fmla="+- G6 10800 0"/>
                <a:gd name="G11" fmla="+- G7 10800 0"/>
                <a:gd name="G12" fmla="sin G3 11796480"/>
                <a:gd name="G13" fmla="cos G3 11796480"/>
                <a:gd name="G14" fmla="sin G3 0"/>
                <a:gd name="G15" fmla="cos G3 0"/>
                <a:gd name="G16" fmla="+- G12 10800 0"/>
                <a:gd name="G17" fmla="+- G13 10800 0"/>
                <a:gd name="G18" fmla="+- G14 10800 0"/>
                <a:gd name="G19" fmla="+- G15 10800 0"/>
                <a:gd name="G20" fmla="+- 21600 0 G3"/>
                <a:gd name="G21" fmla="sin 13500 0"/>
                <a:gd name="G22" fmla="cos 13500 0"/>
                <a:gd name="G23" fmla="+- G21 10800 0"/>
                <a:gd name="G24" fmla="+- G22 10800 0"/>
                <a:gd name="G25" fmla="+- 5500 0 2700"/>
                <a:gd name="G26" fmla="sin G25 0"/>
                <a:gd name="G27" fmla="cos G25 0"/>
                <a:gd name="G28" fmla="+- G26 10800 0"/>
                <a:gd name="G29" fmla="+- G27 10800 0"/>
                <a:gd name="G30" fmla="+- 0 45 0"/>
                <a:gd name="G31" fmla="*/ 1 48365 11520"/>
                <a:gd name="G32" fmla="*/ G30 G31 1"/>
                <a:gd name="G33" fmla="*/ G32 1 180"/>
                <a:gd name="G34" fmla="+- G29 0 G24"/>
                <a:gd name="G35" fmla="+- G29 0 G24"/>
                <a:gd name="G36" fmla="*/ G34 G35 1"/>
                <a:gd name="G37" fmla="+- G28 0 G23"/>
                <a:gd name="G38" fmla="+- G28 0 G23"/>
                <a:gd name="G39" fmla="*/ G37 G38 1"/>
                <a:gd name="G40" fmla="+- G36 G39 0"/>
                <a:gd name="G41" fmla="sqrt G40"/>
                <a:gd name="G42" fmla="*/ 1 38877 51712"/>
                <a:gd name="G43" fmla="*/ G42 G41 1"/>
                <a:gd name="G44" fmla="sin G43 G33"/>
                <a:gd name="G45" fmla="cos G43 G33"/>
                <a:gd name="G46" fmla="+- G28 G44 0"/>
                <a:gd name="G47" fmla="+- G29 G45 0"/>
                <a:gd name="T0" fmla="*/ 0 w 21600"/>
                <a:gd name="T1" fmla="*/ 10699 h 21600"/>
                <a:gd name="T2" fmla="*/ 0 w 21600"/>
                <a:gd name="T3" fmla="*/ 0 h 21600"/>
                <a:gd name="T4" fmla="*/ 10800 w 21600"/>
                <a:gd name="T5" fmla="*/ 24299 h 21600"/>
                <a:gd name="T6" fmla="*/ -5500 w 21600"/>
                <a:gd name="T7" fmla="*/ 10800 h 21600"/>
                <a:gd name="T8" fmla="*/ 24300 w 21600"/>
                <a:gd name="T9" fmla="*/ 2800 h 21600"/>
                <a:gd name="T10" fmla="*/ 16300 w 21600"/>
                <a:gd name="T11" fmla="*/ 10800 h 21600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6300" y="10800"/>
                  </a:moveTo>
                  <a:cubicBezTo>
                    <a:pt x="16300" y="7762"/>
                    <a:pt x="13837" y="5300"/>
                    <a:pt x="10800" y="5300"/>
                  </a:cubicBezTo>
                  <a:cubicBezTo>
                    <a:pt x="7762" y="5300"/>
                    <a:pt x="5300" y="7762"/>
                    <a:pt x="53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24299" y="10800"/>
                  </a:lnTo>
                  <a:lnTo>
                    <a:pt x="13600" y="10800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 rot="20880000" flipH="1" flipV="1">
              <a:off x="5726105" y="3679032"/>
              <a:ext cx="541337" cy="285750"/>
            </a:xfrm>
            <a:custGeom>
              <a:avLst/>
              <a:gdLst>
                <a:gd name="G0" fmla="+- 11796480 0 0"/>
                <a:gd name="G1" fmla="+- 0 0 0"/>
                <a:gd name="G2" fmla="+- 5500 0 0"/>
                <a:gd name="G3" fmla="+- 10800 5500 0"/>
                <a:gd name="G4" fmla="sin 10800 11796480"/>
                <a:gd name="G5" fmla="cos 10800 11796480"/>
                <a:gd name="G6" fmla="sin 10800 0"/>
                <a:gd name="G7" fmla="cos 10800 0"/>
                <a:gd name="G8" fmla="+- G4 10800 0"/>
                <a:gd name="G9" fmla="+- G5 10800 0"/>
                <a:gd name="G10" fmla="+- G6 10800 0"/>
                <a:gd name="G11" fmla="+- G7 10800 0"/>
                <a:gd name="G12" fmla="sin G3 11796480"/>
                <a:gd name="G13" fmla="cos G3 11796480"/>
                <a:gd name="G14" fmla="sin G3 0"/>
                <a:gd name="G15" fmla="cos G3 0"/>
                <a:gd name="G16" fmla="+- G12 10800 0"/>
                <a:gd name="G17" fmla="+- G13 10800 0"/>
                <a:gd name="G18" fmla="+- G14 10800 0"/>
                <a:gd name="G19" fmla="+- G15 10800 0"/>
                <a:gd name="G20" fmla="+- 21600 0 G3"/>
                <a:gd name="G21" fmla="sin 13500 0"/>
                <a:gd name="G22" fmla="cos 13500 0"/>
                <a:gd name="G23" fmla="+- G21 10800 0"/>
                <a:gd name="G24" fmla="+- G22 10800 0"/>
                <a:gd name="G25" fmla="+- 5500 0 2700"/>
                <a:gd name="G26" fmla="sin G25 0"/>
                <a:gd name="G27" fmla="cos G25 0"/>
                <a:gd name="G28" fmla="+- G26 10800 0"/>
                <a:gd name="G29" fmla="+- G27 10800 0"/>
                <a:gd name="G30" fmla="+- 0 45 0"/>
                <a:gd name="G31" fmla="*/ 1 48365 11520"/>
                <a:gd name="G32" fmla="*/ G30 G31 1"/>
                <a:gd name="G33" fmla="*/ G32 1 180"/>
                <a:gd name="G34" fmla="+- G29 0 G24"/>
                <a:gd name="G35" fmla="+- G29 0 G24"/>
                <a:gd name="G36" fmla="*/ G34 G35 1"/>
                <a:gd name="G37" fmla="+- G28 0 G23"/>
                <a:gd name="G38" fmla="+- G28 0 G23"/>
                <a:gd name="G39" fmla="*/ G37 G38 1"/>
                <a:gd name="G40" fmla="+- G36 G39 0"/>
                <a:gd name="G41" fmla="sqrt G40"/>
                <a:gd name="G42" fmla="*/ 1 38877 51712"/>
                <a:gd name="G43" fmla="*/ G42 G41 1"/>
                <a:gd name="G44" fmla="sin G43 G33"/>
                <a:gd name="G45" fmla="cos G43 G33"/>
                <a:gd name="G46" fmla="+- G28 G44 0"/>
                <a:gd name="G47" fmla="+- G29 G45 0"/>
                <a:gd name="T0" fmla="*/ 0 w 21600"/>
                <a:gd name="T1" fmla="*/ 10699 h 21600"/>
                <a:gd name="T2" fmla="*/ 0 w 21600"/>
                <a:gd name="T3" fmla="*/ 0 h 21600"/>
                <a:gd name="T4" fmla="*/ 10800 w 21600"/>
                <a:gd name="T5" fmla="*/ 24299 h 21600"/>
                <a:gd name="T6" fmla="*/ -5500 w 21600"/>
                <a:gd name="T7" fmla="*/ 10800 h 21600"/>
                <a:gd name="T8" fmla="*/ 24300 w 21600"/>
                <a:gd name="T9" fmla="*/ 2800 h 21600"/>
                <a:gd name="T10" fmla="*/ 16300 w 21600"/>
                <a:gd name="T11" fmla="*/ 10800 h 21600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6300" y="10800"/>
                  </a:moveTo>
                  <a:cubicBezTo>
                    <a:pt x="16300" y="7762"/>
                    <a:pt x="13837" y="5300"/>
                    <a:pt x="10800" y="5300"/>
                  </a:cubicBezTo>
                  <a:cubicBezTo>
                    <a:pt x="7762" y="5300"/>
                    <a:pt x="5300" y="7762"/>
                    <a:pt x="53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24299" y="10800"/>
                  </a:lnTo>
                  <a:lnTo>
                    <a:pt x="13600" y="10800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 rot="16200000">
              <a:off x="-369745" y="2415259"/>
              <a:ext cx="1636712" cy="417757"/>
            </a:xfrm>
            <a:prstGeom prst="roundRect">
              <a:avLst>
                <a:gd name="adj" fmla="val 69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400" b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Delivery Phase</a:t>
              </a:r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 rot="16200000">
              <a:off x="-370638" y="4139284"/>
              <a:ext cx="1636712" cy="417757"/>
            </a:xfrm>
            <a:prstGeom prst="roundRect">
              <a:avLst>
                <a:gd name="adj" fmla="val 69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0"/>
            <a:lstStyle/>
            <a:p>
              <a:pPr algn="ctr">
                <a:buSzPct val="45000"/>
                <a:buFont typeface="Wingdings" pitchFamily="2" charset="2"/>
                <a:buNone/>
              </a:pPr>
              <a:r>
                <a:rPr lang="en-GB" altLang="ko-KR" sz="1400" b="1" err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Productization</a:t>
              </a:r>
              <a:r>
                <a:rPr lang="en-GB" altLang="ko-KR" sz="1400" b="1">
                  <a:solidFill>
                    <a:srgbClr val="FFFFFF"/>
                  </a:solidFill>
                  <a:latin typeface="산돌고딕 M" pitchFamily="18" charset="-127"/>
                  <a:ea typeface="산돌고딕 M" pitchFamily="18" charset="-127"/>
                </a:rPr>
                <a:t>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도메인 모드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82972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CLI script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827584" y="1892645"/>
            <a:ext cx="7489330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전체 서버 그룹 배포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89018"/>
              </p:ext>
            </p:extLst>
          </p:nvPr>
        </p:nvGraphicFramePr>
        <p:xfrm>
          <a:off x="856516" y="2380020"/>
          <a:ext cx="7460398" cy="359420"/>
        </p:xfrm>
        <a:graphic>
          <a:graphicData uri="http://schemas.openxmlformats.org/drawingml/2006/table">
            <a:tbl>
              <a:tblPr firstRow="1" firstCol="1" bandRow="1"/>
              <a:tblGrid>
                <a:gridCol w="7460398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[standalone@192.168.0.172:10099 /]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 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/opt/was/app/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–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all-server-groups</a:t>
                      </a:r>
                      <a:endParaRPr lang="en-US" altLang="ko-KR" sz="12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27584" y="2750777"/>
            <a:ext cx="7489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전체 서버 그룹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배포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94381"/>
              </p:ext>
            </p:extLst>
          </p:nvPr>
        </p:nvGraphicFramePr>
        <p:xfrm>
          <a:off x="856516" y="3211348"/>
          <a:ext cx="7460398" cy="359420"/>
        </p:xfrm>
        <a:graphic>
          <a:graphicData uri="http://schemas.openxmlformats.org/drawingml/2006/table">
            <a:tbl>
              <a:tblPr firstRow="1" firstCol="1" bandRow="1"/>
              <a:tblGrid>
                <a:gridCol w="7460398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[standalone@192.168.0.172:10099 /]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 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/opt/was/app/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–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all-relevant-server-groups</a:t>
                      </a:r>
                      <a:endParaRPr lang="en-US" altLang="ko-KR" sz="12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827584" y="3588302"/>
            <a:ext cx="7489330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단일 서버 그룹 배포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02327"/>
              </p:ext>
            </p:extLst>
          </p:nvPr>
        </p:nvGraphicFramePr>
        <p:xfrm>
          <a:off x="856516" y="4075677"/>
          <a:ext cx="7460398" cy="359420"/>
        </p:xfrm>
        <a:graphic>
          <a:graphicData uri="http://schemas.openxmlformats.org/drawingml/2006/table">
            <a:tbl>
              <a:tblPr firstRow="1" firstCol="1" bandRow="1"/>
              <a:tblGrid>
                <a:gridCol w="7460398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[standalone@192.168.0.172:10099 /]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  /opt/was/app/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–-server-groups=main-server-group</a:t>
                      </a:r>
                      <a:endParaRPr lang="en-US" altLang="ko-KR" sz="12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827584" y="4450833"/>
            <a:ext cx="7489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단일 서버 그룹 배포 해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02301"/>
              </p:ext>
            </p:extLst>
          </p:nvPr>
        </p:nvGraphicFramePr>
        <p:xfrm>
          <a:off x="856516" y="4938208"/>
          <a:ext cx="7460398" cy="359420"/>
        </p:xfrm>
        <a:graphic>
          <a:graphicData uri="http://schemas.openxmlformats.org/drawingml/2006/table">
            <a:tbl>
              <a:tblPr firstRow="1" firstCol="1" bandRow="1"/>
              <a:tblGrid>
                <a:gridCol w="7460398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[standalone@192.168.0.172:10099 /] 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undeploy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/opt/was/app/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–-server-groups=main-server-group</a:t>
                      </a:r>
                      <a:endParaRPr lang="en-US" altLang="ko-KR" sz="12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실</a:t>
            </a:r>
            <a:r>
              <a:rPr lang="ko-KR" altLang="en-US"/>
              <a:t>습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94541"/>
            <a:ext cx="7489825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Domain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모드 서버 구성 및 실습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29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1462" y="1196753"/>
            <a:ext cx="5156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cap="small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O</a:t>
            </a:r>
            <a:r>
              <a:rPr lang="en-US" altLang="ko-KR" sz="6000" b="1" cap="small">
                <a:latin typeface="Arial Black" pitchFamily="34" charset="0"/>
                <a:ea typeface="산돌고딕 M" pitchFamily="18" charset="-127"/>
              </a:rPr>
              <a:t>pen</a:t>
            </a:r>
          </a:p>
          <a:p>
            <a:r>
              <a:rPr lang="en-US" altLang="ko-KR" sz="6000" b="1" cap="small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S</a:t>
            </a:r>
            <a:r>
              <a:rPr lang="en-US" altLang="ko-KR" sz="6000" b="1" cap="small">
                <a:latin typeface="Arial Black" pitchFamily="34" charset="0"/>
                <a:ea typeface="산돌고딕 M" pitchFamily="18" charset="-127"/>
              </a:rPr>
              <a:t>hare</a:t>
            </a:r>
          </a:p>
          <a:p>
            <a:r>
              <a:rPr lang="en-US" altLang="ko-KR" sz="6000" b="1" cap="small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C</a:t>
            </a:r>
            <a:r>
              <a:rPr lang="en-US" altLang="ko-KR" sz="6000" b="1" cap="small">
                <a:latin typeface="Arial Black" pitchFamily="34" charset="0"/>
                <a:ea typeface="산돌고딕 M" pitchFamily="18" charset="-127"/>
              </a:rPr>
              <a:t>ontribute</a:t>
            </a:r>
          </a:p>
          <a:p>
            <a:r>
              <a:rPr lang="en-US" altLang="ko-KR" sz="6000" b="1" cap="small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A</a:t>
            </a:r>
            <a:r>
              <a:rPr lang="en-US" altLang="ko-KR" sz="6000" b="1" cap="small">
                <a:latin typeface="Arial Black" pitchFamily="34" charset="0"/>
                <a:ea typeface="산돌고딕 M" pitchFamily="18" charset="-127"/>
              </a:rPr>
              <a:t>dopt</a:t>
            </a:r>
          </a:p>
          <a:p>
            <a:r>
              <a:rPr lang="en-US" altLang="ko-KR" sz="6000" b="1" cap="small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R</a:t>
            </a:r>
            <a:r>
              <a:rPr lang="en-US" altLang="ko-KR" sz="6000" b="1" cap="small">
                <a:latin typeface="Arial Black" pitchFamily="34" charset="0"/>
                <a:ea typeface="산돌고딕 M" pitchFamily="18" charset="-127"/>
              </a:rPr>
              <a:t>euse</a:t>
            </a:r>
            <a:endParaRPr lang="ko-KR" altLang="en-US" sz="6000" cap="small">
              <a:latin typeface="Arial Black" pitchFamily="34" charset="0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3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Technical Overview</a:t>
            </a: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95275" y="736600"/>
            <a:ext cx="8631361" cy="5546725"/>
            <a:chOff x="295275" y="736600"/>
            <a:chExt cx="8631361" cy="5546725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295275" y="736600"/>
              <a:ext cx="7910513" cy="554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160" tIns="46080" rIns="92160" bIns="46080"/>
            <a:lstStyle/>
            <a:p>
              <a:pPr marL="342900" indent="-34290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GB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표준</a:t>
              </a:r>
              <a:r>
                <a:rPr lang="ko-KR" altLang="en-US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을 지원하는</a:t>
              </a:r>
              <a:r>
                <a:rPr lang="ko-KR" altLang="en-GB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</a:t>
              </a:r>
              <a:r>
                <a:rPr lang="ko-KR" altLang="en-US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고성능</a:t>
              </a:r>
              <a:r>
                <a:rPr lang="ko-KR" altLang="en-GB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플랫폼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GB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JEE6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지원</a:t>
              </a:r>
              <a:endParaRPr lang="ko-KR" altLang="en-GB" sz="1600" b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Java EE6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의 주요 기능인 </a:t>
              </a:r>
              <a:r>
                <a:rPr lang="en-US" altLang="ko-KR" sz="1600" b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JSF3.0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, </a:t>
              </a:r>
              <a:r>
                <a:rPr lang="en-US" altLang="ko-KR" sz="1600" b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Servlet3.0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, </a:t>
              </a:r>
              <a:r>
                <a:rPr lang="en-US" altLang="ko-KR" sz="1600" b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CDI1.0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, </a:t>
              </a:r>
              <a:r>
                <a:rPr lang="en-US" altLang="ko-KR" sz="1600" b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JPA2.0</a:t>
              </a:r>
              <a:r>
                <a:rPr lang="ko-KR" altLang="en-US" sz="1600" b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제공</a:t>
              </a:r>
            </a:p>
            <a:p>
              <a:pPr marL="342900" indent="-34290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GB" altLang="ko-KR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No1 </a:t>
              </a:r>
              <a:r>
                <a:rPr lang="ko-KR" altLang="en-US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오픈 소스 </a:t>
              </a:r>
              <a:r>
                <a:rPr lang="ko-KR" altLang="en-GB" sz="1600" b="0" u="sng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어플리케이션 서버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ja-JP" altLang="en-GB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다양한 </a:t>
              </a:r>
              <a:r>
                <a:rPr lang="en-GB" altLang="ja-JP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OS, Java VM </a:t>
              </a:r>
              <a:r>
                <a:rPr lang="ja-JP" altLang="en-GB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및 </a:t>
              </a:r>
              <a:r>
                <a:rPr lang="en-GB" altLang="ja-JP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RDBMS</a:t>
              </a:r>
              <a:r>
                <a:rPr lang="ja-JP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지원</a:t>
              </a:r>
              <a:endParaRPr lang="en-US" altLang="ja-JP" sz="1600" b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marL="342900" indent="-34290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빠른 시작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/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정지 ＆ 낮은 메모리 사용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멀티 프로세서 병렬처리 대응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메모리 사용량을 줄여 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GC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횟수 감소</a:t>
              </a:r>
            </a:p>
            <a:p>
              <a:pPr marL="285750" indent="-28575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모듈 아키텍처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JBoss Modules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클래스 충돌 해결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, 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클래스 로드 병렬화</a:t>
              </a:r>
            </a:p>
            <a:p>
              <a:pPr marL="285750" indent="-28575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클러스터 구성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Replication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과 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Failover</a:t>
              </a:r>
              <a:endParaRPr lang="ko-KR" altLang="en-US" sz="1600" b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클러스터 배포</a:t>
              </a: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,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동적 클러스터 </a:t>
              </a:r>
              <a:r>
                <a:rPr lang="ko-KR" altLang="en-US" sz="1600" b="0" err="1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노드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추가</a:t>
              </a:r>
            </a:p>
            <a:p>
              <a:pPr marL="342900" indent="-342900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u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각종 프레임워크와 통합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r>
                <a:rPr lang="en-US" altLang="ko-KR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Hibernate Search </a:t>
              </a:r>
              <a:r>
                <a:rPr lang="ko-KR" altLang="en-US" sz="1600" b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지원</a:t>
              </a:r>
            </a:p>
            <a:p>
              <a:pPr marL="715963" lvl="1" indent="-258763" eaLnBrk="0">
                <a:lnSpc>
                  <a:spcPct val="150000"/>
                </a:lnSpc>
                <a:buClr>
                  <a:srgbClr val="999999"/>
                </a:buClr>
                <a:buFont typeface="Wingdings" pitchFamily="2" charset="2"/>
                <a:buChar char=""/>
                <a:tabLst>
                  <a:tab pos="315913" algn="l"/>
                  <a:tab pos="763588" algn="l"/>
                  <a:tab pos="1212850" algn="l"/>
                  <a:tab pos="1662113" algn="l"/>
                  <a:tab pos="2111375" algn="l"/>
                  <a:tab pos="2560638" algn="l"/>
                  <a:tab pos="3009900" algn="l"/>
                  <a:tab pos="3459163" algn="l"/>
                  <a:tab pos="3908425" algn="l"/>
                  <a:tab pos="4357688" algn="l"/>
                  <a:tab pos="4806950" algn="l"/>
                  <a:tab pos="5256213" algn="l"/>
                  <a:tab pos="5705475" algn="l"/>
                  <a:tab pos="6154738" algn="l"/>
                  <a:tab pos="6604000" algn="l"/>
                  <a:tab pos="7053263" algn="l"/>
                  <a:tab pos="7502525" algn="l"/>
                  <a:tab pos="7951788" algn="l"/>
                  <a:tab pos="8401050" algn="l"/>
                  <a:tab pos="8850313" algn="l"/>
                  <a:tab pos="9299575" algn="l"/>
                </a:tabLst>
                <a:defRPr/>
              </a:pPr>
              <a:endParaRPr lang="en-US" altLang="ja-JP" sz="1600" b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420888"/>
              <a:ext cx="4138612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3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모듈 </a:t>
            </a:r>
            <a:r>
              <a:rPr lang="ko-KR" altLang="en-US"/>
              <a:t>아키텍처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40852" y="1052736"/>
            <a:ext cx="8492011" cy="5121053"/>
            <a:chOff x="661988" y="1389063"/>
            <a:chExt cx="8270875" cy="4784725"/>
          </a:xfrm>
        </p:grpSpPr>
        <p:sp>
          <p:nvSpPr>
            <p:cNvPr id="26" name="AutoShape 5"/>
            <p:cNvSpPr>
              <a:spLocks/>
            </p:cNvSpPr>
            <p:nvPr/>
          </p:nvSpPr>
          <p:spPr bwMode="auto">
            <a:xfrm>
              <a:off x="847725" y="1501225"/>
              <a:ext cx="1374275" cy="681094"/>
            </a:xfrm>
            <a:prstGeom prst="roundRect">
              <a:avLst>
                <a:gd name="adj" fmla="val 19736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MSC</a:t>
              </a:r>
            </a:p>
          </p:txBody>
        </p:sp>
        <p:sp>
          <p:nvSpPr>
            <p:cNvPr id="27" name="AutoShape 6"/>
            <p:cNvSpPr>
              <a:spLocks/>
            </p:cNvSpPr>
            <p:nvPr/>
          </p:nvSpPr>
          <p:spPr bwMode="auto">
            <a:xfrm>
              <a:off x="2357083" y="1501225"/>
              <a:ext cx="1373159" cy="681094"/>
            </a:xfrm>
            <a:prstGeom prst="roundRect">
              <a:avLst>
                <a:gd name="adj" fmla="val 19736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JBoss</a:t>
              </a:r>
            </a:p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Modules</a:t>
              </a:r>
            </a:p>
          </p:txBody>
        </p:sp>
        <p:sp>
          <p:nvSpPr>
            <p:cNvPr id="28" name="AutoShape 7"/>
            <p:cNvSpPr>
              <a:spLocks/>
            </p:cNvSpPr>
            <p:nvPr/>
          </p:nvSpPr>
          <p:spPr bwMode="auto">
            <a:xfrm>
              <a:off x="3884304" y="1501225"/>
              <a:ext cx="1373159" cy="681094"/>
            </a:xfrm>
            <a:prstGeom prst="roundRect">
              <a:avLst>
                <a:gd name="adj" fmla="val 19736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DMR</a:t>
              </a:r>
            </a:p>
          </p:txBody>
        </p:sp>
        <p:sp>
          <p:nvSpPr>
            <p:cNvPr id="29" name="AutoShape 8"/>
            <p:cNvSpPr>
              <a:spLocks/>
            </p:cNvSpPr>
            <p:nvPr/>
          </p:nvSpPr>
          <p:spPr bwMode="auto">
            <a:xfrm>
              <a:off x="5402594" y="1501225"/>
              <a:ext cx="1376508" cy="681094"/>
            </a:xfrm>
            <a:prstGeom prst="roundRect">
              <a:avLst>
                <a:gd name="adj" fmla="val 19736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Controller</a:t>
              </a:r>
            </a:p>
          </p:txBody>
        </p:sp>
        <p:sp>
          <p:nvSpPr>
            <p:cNvPr id="30" name="AutoShape 9"/>
            <p:cNvSpPr>
              <a:spLocks/>
            </p:cNvSpPr>
            <p:nvPr/>
          </p:nvSpPr>
          <p:spPr bwMode="auto">
            <a:xfrm>
              <a:off x="6922000" y="1501225"/>
              <a:ext cx="1374275" cy="681094"/>
            </a:xfrm>
            <a:prstGeom prst="roundRect">
              <a:avLst>
                <a:gd name="adj" fmla="val 19736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Threads</a:t>
              </a:r>
            </a:p>
          </p:txBody>
        </p:sp>
        <p:sp>
          <p:nvSpPr>
            <p:cNvPr id="31" name="AutoShape 11"/>
            <p:cNvSpPr>
              <a:spLocks/>
            </p:cNvSpPr>
            <p:nvPr/>
          </p:nvSpPr>
          <p:spPr bwMode="auto">
            <a:xfrm>
              <a:off x="847725" y="2305050"/>
              <a:ext cx="7439025" cy="1482725"/>
            </a:xfrm>
            <a:prstGeom prst="roundRect">
              <a:avLst>
                <a:gd name="adj" fmla="val 9032"/>
              </a:avLst>
            </a:prstGeom>
            <a:gradFill flip="none" rotWithShape="1">
              <a:gsLst>
                <a:gs pos="0">
                  <a:schemeClr val="lt2">
                    <a:tint val="40000"/>
                    <a:satMod val="350000"/>
                  </a:schemeClr>
                </a:gs>
                <a:gs pos="34000">
                  <a:schemeClr val="lt2">
                    <a:tint val="45000"/>
                    <a:shade val="99000"/>
                    <a:satMod val="350000"/>
                  </a:schemeClr>
                </a:gs>
                <a:gs pos="100000">
                  <a:schemeClr val="lt2">
                    <a:shade val="20000"/>
                    <a:satMod val="255000"/>
                  </a:schemeClr>
                </a:gs>
              </a:gsLst>
              <a:lin ang="2700000" scaled="1"/>
              <a:tileRect/>
            </a:gradFill>
            <a:ln w="38100">
              <a:solidFill>
                <a:srgbClr val="818181"/>
              </a:solidFill>
              <a:prstDash val="sysDot"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tIns="0" rIns="52434" bIns="0" anchor="b"/>
            <a:lstStyle/>
            <a:p>
              <a:pPr marL="36513" algn="ctr">
                <a:defRPr/>
              </a:pPr>
              <a:r>
                <a:rPr lang="en-US" altLang="ko-K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 Infrastructure</a:t>
              </a:r>
            </a:p>
          </p:txBody>
        </p:sp>
        <p:sp>
          <p:nvSpPr>
            <p:cNvPr id="32" name="AutoShape 12"/>
            <p:cNvSpPr>
              <a:spLocks/>
            </p:cNvSpPr>
            <p:nvPr/>
          </p:nvSpPr>
          <p:spPr bwMode="auto">
            <a:xfrm>
              <a:off x="919174" y="2403395"/>
              <a:ext cx="7278859" cy="463367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Server Controller Service</a:t>
              </a:r>
            </a:p>
          </p:txBody>
        </p:sp>
        <p:sp>
          <p:nvSpPr>
            <p:cNvPr id="33" name="AutoShape 13"/>
            <p:cNvSpPr>
              <a:spLocks/>
            </p:cNvSpPr>
            <p:nvPr/>
          </p:nvSpPr>
          <p:spPr bwMode="auto">
            <a:xfrm>
              <a:off x="929221" y="2965018"/>
              <a:ext cx="1286081" cy="465600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Deployers</a:t>
              </a:r>
            </a:p>
          </p:txBody>
        </p:sp>
        <p:sp>
          <p:nvSpPr>
            <p:cNvPr id="34" name="AutoShape 14"/>
            <p:cNvSpPr>
              <a:spLocks/>
            </p:cNvSpPr>
            <p:nvPr/>
          </p:nvSpPr>
          <p:spPr bwMode="auto">
            <a:xfrm>
              <a:off x="2357083" y="2965018"/>
              <a:ext cx="982423" cy="465600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VFS</a:t>
              </a:r>
            </a:p>
          </p:txBody>
        </p:sp>
        <p:sp>
          <p:nvSpPr>
            <p:cNvPr id="35" name="AutoShape 15"/>
            <p:cNvSpPr>
              <a:spLocks/>
            </p:cNvSpPr>
            <p:nvPr/>
          </p:nvSpPr>
          <p:spPr bwMode="auto">
            <a:xfrm>
              <a:off x="3491335" y="2965018"/>
              <a:ext cx="1286081" cy="465600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Jandex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16"/>
            <p:cNvSpPr>
              <a:spLocks/>
            </p:cNvSpPr>
            <p:nvPr/>
          </p:nvSpPr>
          <p:spPr bwMode="auto">
            <a:xfrm>
              <a:off x="4929245" y="2965018"/>
              <a:ext cx="1598670" cy="465600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Reflect Cache</a:t>
              </a:r>
            </a:p>
          </p:txBody>
        </p:sp>
        <p:sp>
          <p:nvSpPr>
            <p:cNvPr id="37" name="AutoShape 17"/>
            <p:cNvSpPr>
              <a:spLocks/>
            </p:cNvSpPr>
            <p:nvPr/>
          </p:nvSpPr>
          <p:spPr bwMode="auto">
            <a:xfrm>
              <a:off x="6617225" y="2965018"/>
              <a:ext cx="1598670" cy="465600"/>
            </a:xfrm>
            <a:prstGeom prst="roundRect">
              <a:avLst>
                <a:gd name="adj" fmla="val 28843"/>
              </a:avLst>
            </a:pr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Repository</a:t>
              </a:r>
            </a:p>
          </p:txBody>
        </p:sp>
        <p:sp>
          <p:nvSpPr>
            <p:cNvPr id="60" name="AutoShape 19"/>
            <p:cNvSpPr>
              <a:spLocks/>
            </p:cNvSpPr>
            <p:nvPr/>
          </p:nvSpPr>
          <p:spPr bwMode="auto">
            <a:xfrm>
              <a:off x="847725" y="3940175"/>
              <a:ext cx="7439025" cy="2179638"/>
            </a:xfrm>
            <a:prstGeom prst="roundRect">
              <a:avLst>
                <a:gd name="adj" fmla="val 6144"/>
              </a:avLst>
            </a:prstGeom>
            <a:gradFill flip="none" rotWithShape="1">
              <a:gsLst>
                <a:gs pos="0">
                  <a:schemeClr val="lt2">
                    <a:tint val="40000"/>
                    <a:satMod val="350000"/>
                  </a:schemeClr>
                </a:gs>
                <a:gs pos="34000">
                  <a:schemeClr val="lt2">
                    <a:tint val="45000"/>
                    <a:shade val="99000"/>
                    <a:satMod val="350000"/>
                  </a:schemeClr>
                </a:gs>
                <a:gs pos="100000">
                  <a:schemeClr val="lt2">
                    <a:shade val="20000"/>
                    <a:satMod val="255000"/>
                  </a:schemeClr>
                </a:gs>
              </a:gsLst>
              <a:lin ang="2700000" scaled="1"/>
              <a:tileRect/>
            </a:gradFill>
            <a:ln w="38100">
              <a:solidFill>
                <a:srgbClr val="818181"/>
              </a:solidFill>
              <a:prstDash val="sysDot"/>
              <a:round/>
              <a:headEnd/>
              <a:tailEnd/>
            </a:ln>
            <a:extLst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tIns="0" rIns="52434" bIns="0" anchor="b"/>
            <a:lstStyle/>
            <a:p>
              <a:pPr marL="36513" algn="ctr">
                <a:defRPr/>
              </a:pPr>
              <a:r>
                <a:rPr lang="en-US" altLang="ko-KR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Subsystems</a:t>
              </a:r>
            </a:p>
          </p:txBody>
        </p:sp>
        <p:sp>
          <p:nvSpPr>
            <p:cNvPr id="61" name="AutoShape 20"/>
            <p:cNvSpPr>
              <a:spLocks/>
            </p:cNvSpPr>
            <p:nvPr/>
          </p:nvSpPr>
          <p:spPr bwMode="auto">
            <a:xfrm rot="16200000">
              <a:off x="264852" y="4726953"/>
              <a:ext cx="1670355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Connector</a:t>
              </a:r>
            </a:p>
          </p:txBody>
        </p:sp>
        <p:sp>
          <p:nvSpPr>
            <p:cNvPr id="62" name="AutoShape 21"/>
            <p:cNvSpPr>
              <a:spLocks/>
            </p:cNvSpPr>
            <p:nvPr/>
          </p:nvSpPr>
          <p:spPr bwMode="auto">
            <a:xfrm rot="16200000">
              <a:off x="675683" y="4725837"/>
              <a:ext cx="1670355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Datasource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AutoShape 22"/>
            <p:cNvSpPr>
              <a:spLocks/>
            </p:cNvSpPr>
            <p:nvPr/>
          </p:nvSpPr>
          <p:spPr bwMode="auto">
            <a:xfrm rot="16200000">
              <a:off x="1079816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EE</a:t>
              </a:r>
            </a:p>
          </p:txBody>
        </p:sp>
        <p:sp>
          <p:nvSpPr>
            <p:cNvPr id="64" name="AutoShape 23"/>
            <p:cNvSpPr>
              <a:spLocks/>
            </p:cNvSpPr>
            <p:nvPr/>
          </p:nvSpPr>
          <p:spPr bwMode="auto">
            <a:xfrm rot="16200000">
              <a:off x="1487298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EJB3</a:t>
              </a:r>
            </a:p>
          </p:txBody>
        </p:sp>
        <p:sp>
          <p:nvSpPr>
            <p:cNvPr id="65" name="AutoShape 24"/>
            <p:cNvSpPr>
              <a:spLocks/>
            </p:cNvSpPr>
            <p:nvPr/>
          </p:nvSpPr>
          <p:spPr bwMode="auto">
            <a:xfrm rot="16200000">
              <a:off x="7196513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JMX</a:t>
              </a:r>
            </a:p>
          </p:txBody>
        </p:sp>
        <p:sp>
          <p:nvSpPr>
            <p:cNvPr id="66" name="AutoShape 25"/>
            <p:cNvSpPr>
              <a:spLocks/>
            </p:cNvSpPr>
            <p:nvPr/>
          </p:nvSpPr>
          <p:spPr bwMode="auto">
            <a:xfrm rot="16200000">
              <a:off x="2302262" y="4725836"/>
              <a:ext cx="1671471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JPA</a:t>
              </a:r>
            </a:p>
          </p:txBody>
        </p:sp>
        <p:sp>
          <p:nvSpPr>
            <p:cNvPr id="67" name="AutoShape 26"/>
            <p:cNvSpPr>
              <a:spLocks/>
            </p:cNvSpPr>
            <p:nvPr/>
          </p:nvSpPr>
          <p:spPr bwMode="auto">
            <a:xfrm rot="16200000">
              <a:off x="2711977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Messaging</a:t>
              </a:r>
            </a:p>
          </p:txBody>
        </p:sp>
        <p:sp>
          <p:nvSpPr>
            <p:cNvPr id="68" name="AutoShape 27"/>
            <p:cNvSpPr>
              <a:spLocks/>
            </p:cNvSpPr>
            <p:nvPr/>
          </p:nvSpPr>
          <p:spPr bwMode="auto">
            <a:xfrm rot="16200000">
              <a:off x="3118343" y="4726953"/>
              <a:ext cx="1673704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Naming</a:t>
              </a:r>
            </a:p>
          </p:txBody>
        </p:sp>
        <p:sp>
          <p:nvSpPr>
            <p:cNvPr id="69" name="AutoShape 28"/>
            <p:cNvSpPr>
              <a:spLocks/>
            </p:cNvSpPr>
            <p:nvPr/>
          </p:nvSpPr>
          <p:spPr bwMode="auto">
            <a:xfrm rot="16200000">
              <a:off x="3525825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OSGi</a:t>
              </a:r>
            </a:p>
          </p:txBody>
        </p:sp>
        <p:sp>
          <p:nvSpPr>
            <p:cNvPr id="70" name="AutoShape 29"/>
            <p:cNvSpPr>
              <a:spLocks/>
            </p:cNvSpPr>
            <p:nvPr/>
          </p:nvSpPr>
          <p:spPr bwMode="auto">
            <a:xfrm rot="16200000">
              <a:off x="3934424" y="4725836"/>
              <a:ext cx="1671471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Remoting</a:t>
              </a:r>
            </a:p>
          </p:txBody>
        </p:sp>
        <p:sp>
          <p:nvSpPr>
            <p:cNvPr id="71" name="AutoShape 30"/>
            <p:cNvSpPr>
              <a:spLocks/>
            </p:cNvSpPr>
            <p:nvPr/>
          </p:nvSpPr>
          <p:spPr bwMode="auto">
            <a:xfrm rot="16200000">
              <a:off x="4340789" y="4725837"/>
              <a:ext cx="1673704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SAR</a:t>
              </a:r>
            </a:p>
          </p:txBody>
        </p:sp>
        <p:sp>
          <p:nvSpPr>
            <p:cNvPr id="72" name="AutoShape 31"/>
            <p:cNvSpPr>
              <a:spLocks/>
            </p:cNvSpPr>
            <p:nvPr/>
          </p:nvSpPr>
          <p:spPr bwMode="auto">
            <a:xfrm rot="16200000">
              <a:off x="4749388" y="4724720"/>
              <a:ext cx="1671471" cy="34608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</a:p>
          </p:txBody>
        </p:sp>
        <p:sp>
          <p:nvSpPr>
            <p:cNvPr id="73" name="AutoShape 32"/>
            <p:cNvSpPr>
              <a:spLocks/>
            </p:cNvSpPr>
            <p:nvPr/>
          </p:nvSpPr>
          <p:spPr bwMode="auto">
            <a:xfrm rot="16200000">
              <a:off x="5156870" y="4725837"/>
              <a:ext cx="1673704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FS </a:t>
              </a:r>
              <a:r>
                <a:rPr lang="en-US" sz="160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Secanner</a:t>
              </a:r>
              <a:endPara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AutoShape 33"/>
            <p:cNvSpPr>
              <a:spLocks/>
            </p:cNvSpPr>
            <p:nvPr/>
          </p:nvSpPr>
          <p:spPr bwMode="auto">
            <a:xfrm rot="16200000">
              <a:off x="5566585" y="4725836"/>
              <a:ext cx="1671471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Transaction</a:t>
              </a:r>
            </a:p>
          </p:txBody>
        </p:sp>
        <p:sp>
          <p:nvSpPr>
            <p:cNvPr id="75" name="AutoShape 34"/>
            <p:cNvSpPr>
              <a:spLocks/>
            </p:cNvSpPr>
            <p:nvPr/>
          </p:nvSpPr>
          <p:spPr bwMode="auto">
            <a:xfrm rot="16200000">
              <a:off x="5972951" y="4725836"/>
              <a:ext cx="1671471" cy="3427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</a:t>
              </a:r>
            </a:p>
          </p:txBody>
        </p:sp>
        <p:sp>
          <p:nvSpPr>
            <p:cNvPr id="76" name="AutoShape 35"/>
            <p:cNvSpPr>
              <a:spLocks/>
            </p:cNvSpPr>
            <p:nvPr/>
          </p:nvSpPr>
          <p:spPr bwMode="auto">
            <a:xfrm rot="16200000">
              <a:off x="6380433" y="4725837"/>
              <a:ext cx="1673704" cy="34608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WS</a:t>
              </a:r>
            </a:p>
          </p:txBody>
        </p:sp>
        <p:sp>
          <p:nvSpPr>
            <p:cNvPr id="77" name="AutoShape 36"/>
            <p:cNvSpPr>
              <a:spLocks/>
            </p:cNvSpPr>
            <p:nvPr/>
          </p:nvSpPr>
          <p:spPr bwMode="auto">
            <a:xfrm rot="16200000">
              <a:off x="1894780" y="4725837"/>
              <a:ext cx="1673704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Weld</a:t>
              </a:r>
            </a:p>
          </p:txBody>
        </p:sp>
        <p:sp>
          <p:nvSpPr>
            <p:cNvPr id="78" name="AutoShape 37"/>
            <p:cNvSpPr>
              <a:spLocks/>
            </p:cNvSpPr>
            <p:nvPr/>
          </p:nvSpPr>
          <p:spPr bwMode="auto">
            <a:xfrm rot="16200000">
              <a:off x="6790148" y="4725837"/>
              <a:ext cx="1671471" cy="3449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186"/>
                  </a:moveTo>
                  <a:lnTo>
                    <a:pt x="0" y="8414"/>
                  </a:lnTo>
                  <a:cubicBezTo>
                    <a:pt x="0" y="3768"/>
                    <a:pt x="775" y="0"/>
                    <a:pt x="1731" y="0"/>
                  </a:cubicBezTo>
                  <a:lnTo>
                    <a:pt x="19869" y="0"/>
                  </a:lnTo>
                  <a:cubicBezTo>
                    <a:pt x="20825" y="0"/>
                    <a:pt x="21600" y="3767"/>
                    <a:pt x="21600" y="8414"/>
                  </a:cubicBezTo>
                  <a:lnTo>
                    <a:pt x="21600" y="13186"/>
                  </a:lnTo>
                  <a:cubicBezTo>
                    <a:pt x="21600" y="17832"/>
                    <a:pt x="20825" y="21600"/>
                    <a:pt x="19869" y="21600"/>
                  </a:cubicBezTo>
                  <a:lnTo>
                    <a:pt x="1731" y="21600"/>
                  </a:lnTo>
                  <a:cubicBezTo>
                    <a:pt x="775" y="21600"/>
                    <a:pt x="0" y="17833"/>
                    <a:pt x="0" y="13186"/>
                  </a:cubicBezTo>
                  <a:close/>
                  <a:moveTo>
                    <a:pt x="0" y="13186"/>
                  </a:moveTo>
                </a:path>
              </a:pathLst>
            </a:custGeom>
            <a:gradFill rotWithShape="0">
              <a:gsLst>
                <a:gs pos="0">
                  <a:srgbClr val="EE0202"/>
                </a:gs>
                <a:gs pos="100000">
                  <a:srgbClr val="A2272B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bg2">
                  <a:lumMod val="50000"/>
                  <a:alpha val="40000"/>
                </a:schemeClr>
              </a:glow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52434" bIns="0" anchor="ctr"/>
            <a:lstStyle/>
            <a:p>
              <a:pPr marL="36834" algn="ctr">
                <a:defRPr/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JAX-RS</a:t>
              </a:r>
            </a:p>
          </p:txBody>
        </p:sp>
        <p:sp>
          <p:nvSpPr>
            <p:cNvPr id="79" name="角丸四角形 1"/>
            <p:cNvSpPr/>
            <p:nvPr/>
          </p:nvSpPr>
          <p:spPr bwMode="auto">
            <a:xfrm>
              <a:off x="661988" y="1389063"/>
              <a:ext cx="3222625" cy="892175"/>
            </a:xfrm>
            <a:prstGeom prst="roundRect">
              <a:avLst/>
            </a:prstGeom>
            <a:noFill/>
            <a:ln w="76200" cap="flat" cmpd="sng" algn="ctr">
              <a:solidFill>
                <a:srgbClr val="0000FF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52781" dir="2700000" algn="tl" rotWithShape="0">
                <a:schemeClr val="bg1">
                  <a:lumMod val="50000"/>
                  <a:alpha val="80000"/>
                </a:schemeClr>
              </a:outerShdw>
            </a:effectLst>
          </p:spPr>
          <p:txBody>
            <a:bodyPr wrap="none" lIns="91430" tIns="45716" rIns="91430" bIns="45716"/>
            <a:lstStyle/>
            <a:p>
              <a:pPr>
                <a:defRPr/>
              </a:pPr>
              <a:endParaRPr lang="ja-JP" altLang="en-US">
                <a:latin typeface="맑은 고딕" pitchFamily="50" charset="-127"/>
                <a:ea typeface="MS Gothic" pitchFamily="49" charset="-128"/>
              </a:endParaRPr>
            </a:p>
          </p:txBody>
        </p:sp>
        <p:sp>
          <p:nvSpPr>
            <p:cNvPr id="80" name="角丸四角形 4"/>
            <p:cNvSpPr/>
            <p:nvPr/>
          </p:nvSpPr>
          <p:spPr bwMode="auto">
            <a:xfrm>
              <a:off x="774700" y="3937000"/>
              <a:ext cx="7632700" cy="2236788"/>
            </a:xfrm>
            <a:prstGeom prst="roundRect">
              <a:avLst>
                <a:gd name="adj" fmla="val 3394"/>
              </a:avLst>
            </a:prstGeom>
            <a:noFill/>
            <a:ln w="76200" cap="flat" cmpd="sng" algn="ctr">
              <a:solidFill>
                <a:srgbClr val="0000FF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52781" dir="2700000" algn="tl" rotWithShape="0">
                <a:schemeClr val="bg1">
                  <a:lumMod val="50000"/>
                  <a:alpha val="80000"/>
                </a:schemeClr>
              </a:outerShdw>
            </a:effectLst>
          </p:spPr>
          <p:txBody>
            <a:bodyPr lIns="91430" tIns="45716" rIns="91430" bIns="45716"/>
            <a:lstStyle/>
            <a:p>
              <a:pPr>
                <a:defRPr/>
              </a:pPr>
              <a:endParaRPr lang="ja-JP" altLang="en-US">
                <a:latin typeface="맑은 고딕" pitchFamily="50" charset="-127"/>
                <a:ea typeface="MS Gothic" pitchFamily="49" charset="-128"/>
              </a:endParaRPr>
            </a:p>
          </p:txBody>
        </p:sp>
        <p:sp>
          <p:nvSpPr>
            <p:cNvPr id="81" name="角丸四角形吹き出し 2"/>
            <p:cNvSpPr/>
            <p:nvPr/>
          </p:nvSpPr>
          <p:spPr bwMode="auto">
            <a:xfrm>
              <a:off x="5778500" y="3397250"/>
              <a:ext cx="3154363" cy="1152525"/>
            </a:xfrm>
            <a:prstGeom prst="wedgeRoundRectCallout">
              <a:avLst>
                <a:gd name="adj1" fmla="val -58371"/>
                <a:gd name="adj2" fmla="val 36151"/>
                <a:gd name="adj3" fmla="val 16667"/>
              </a:avLst>
            </a:prstGeom>
            <a:solidFill>
              <a:srgbClr val="00B8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152781" dir="2700000" algn="tl" rotWithShape="0">
                <a:schemeClr val="bg1">
                  <a:lumMod val="50000"/>
                  <a:alpha val="8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marL="284163" defTabSz="493713">
                <a:defRPr/>
              </a:pPr>
              <a:r>
                <a:rPr lang="en-US" altLang="ja-JP" sz="1800" b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Module</a:t>
              </a:r>
            </a:p>
            <a:p>
              <a:pPr marL="284163" defTabSz="493713">
                <a:defRPr/>
              </a:pPr>
              <a:r>
                <a:rPr lang="en-US" altLang="ja-JP" sz="1800" b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Extension</a:t>
              </a:r>
            </a:p>
            <a:p>
              <a:pPr marL="284163" defTabSz="493713">
                <a:defRPr/>
              </a:pPr>
              <a:r>
                <a:rPr lang="en-US" altLang="ja-JP" sz="1800" b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$JBOSS_HOME/modules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8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선진화된 </a:t>
            </a:r>
            <a:r>
              <a:rPr lang="ko-KR" altLang="en-US" err="1"/>
              <a:t>클래스로더</a:t>
            </a:r>
            <a:endParaRPr lang="ko-KR" altLang="en-US"/>
          </a:p>
        </p:txBody>
      </p:sp>
      <p:cxnSp>
        <p:nvCxnSpPr>
          <p:cNvPr id="38" name="직선 연결선 37"/>
          <p:cNvCxnSpPr>
            <a:cxnSpLocks noChangeShapeType="1"/>
          </p:cNvCxnSpPr>
          <p:nvPr/>
        </p:nvCxnSpPr>
        <p:spPr bwMode="auto">
          <a:xfrm flipV="1">
            <a:off x="4643438" y="889000"/>
            <a:ext cx="0" cy="5397500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9" name="모서리가 둥근 직사각형 38"/>
          <p:cNvSpPr/>
          <p:nvPr/>
        </p:nvSpPr>
        <p:spPr bwMode="auto">
          <a:xfrm>
            <a:off x="268196" y="935585"/>
            <a:ext cx="4088885" cy="324036"/>
          </a:xfrm>
          <a:prstGeom prst="roundRect">
            <a:avLst/>
          </a:prstGeom>
          <a:gradFill rotWithShape="1">
            <a:gsLst>
              <a:gs pos="0">
                <a:srgbClr val="667263">
                  <a:shade val="51000"/>
                  <a:satMod val="130000"/>
                </a:srgbClr>
              </a:gs>
              <a:gs pos="80000">
                <a:srgbClr val="667263">
                  <a:shade val="93000"/>
                  <a:satMod val="130000"/>
                </a:srgbClr>
              </a:gs>
              <a:gs pos="100000">
                <a:srgbClr val="66726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2075" tIns="46038" rIns="92075" bIns="46038"/>
          <a:lstStyle/>
          <a:p>
            <a:pPr marL="119063" indent="-1190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err="1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계층형</a:t>
            </a:r>
            <a:r>
              <a:rPr lang="ko-KR" altLang="en-US" sz="1600" ker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600" kern="0" err="1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클래스로더</a:t>
            </a:r>
            <a:endParaRPr lang="ko-KR" altLang="en-US" sz="1600" kern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268196" y="1295623"/>
            <a:ext cx="4088885" cy="2171971"/>
          </a:xfrm>
          <a:prstGeom prst="rect">
            <a:avLst/>
          </a:prstGeom>
          <a:gradFill rotWithShape="1">
            <a:gsLst>
              <a:gs pos="0">
                <a:srgbClr val="667263">
                  <a:tint val="50000"/>
                  <a:satMod val="300000"/>
                </a:srgbClr>
              </a:gs>
              <a:gs pos="35000">
                <a:srgbClr val="667263">
                  <a:tint val="37000"/>
                  <a:satMod val="300000"/>
                </a:srgbClr>
              </a:gs>
              <a:gs pos="100000">
                <a:srgbClr val="66726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726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2075" tIns="46038" rIns="92075" bIns="46038"/>
          <a:lstStyle/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어플리케이션 마다 </a:t>
            </a:r>
            <a:r>
              <a:rPr lang="ko-KR" altLang="en-US" sz="1300" b="0" kern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클래스로더를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 </a:t>
            </a:r>
            <a:r>
              <a:rPr lang="ko-KR" altLang="en-US" sz="1300" b="0" kern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만들수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있고</a:t>
            </a:r>
            <a:r>
              <a:rPr lang="en-US" altLang="ko-KR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, 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 </a:t>
            </a:r>
            <a:r>
              <a:rPr lang="ko-KR" altLang="en-US" sz="1300" b="0" kern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재로드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가능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복잡</a:t>
            </a:r>
            <a:r>
              <a:rPr lang="en-US" altLang="ko-KR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/ 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 검색이 늦음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중복 배치에 의한 오류 발생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 공유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문제를 회피하기 위한 구조가 더 복잡도를 </a:t>
            </a:r>
            <a:r>
              <a:rPr lang="ko-KR" altLang="en-US" sz="1300" b="0" kern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높여 악순환</a:t>
            </a:r>
            <a:endParaRPr lang="en-US" altLang="ko-KR" sz="1300" ker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4952010" y="935585"/>
            <a:ext cx="4013860" cy="288031"/>
          </a:xfrm>
          <a:prstGeom prst="roundRect">
            <a:avLst/>
          </a:prstGeom>
          <a:solidFill>
            <a:srgbClr val="CC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2075" tIns="46038" rIns="92075" bIns="46038"/>
          <a:lstStyle/>
          <a:p>
            <a:pPr marL="119063" indent="-1190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err="1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모듈형</a:t>
            </a:r>
            <a:r>
              <a:rPr lang="ko-KR" altLang="en-US" sz="1600" kern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600" kern="0" err="1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클래스로더</a:t>
            </a:r>
            <a:endParaRPr lang="ko-KR" altLang="en-US" sz="1600" kern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4952010" y="1259621"/>
            <a:ext cx="4013860" cy="2207974"/>
          </a:xfrm>
          <a:prstGeom prst="rect">
            <a:avLst/>
          </a:prstGeom>
          <a:gradFill rotWithShape="1">
            <a:gsLst>
              <a:gs pos="0">
                <a:srgbClr val="667263">
                  <a:tint val="50000"/>
                  <a:satMod val="300000"/>
                </a:srgbClr>
              </a:gs>
              <a:gs pos="35000">
                <a:srgbClr val="667263">
                  <a:tint val="37000"/>
                  <a:satMod val="300000"/>
                </a:srgbClr>
              </a:gs>
              <a:gs pos="100000">
                <a:srgbClr val="66726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6726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3600" tIns="46038" rIns="92075" bIns="46038"/>
          <a:lstStyle/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모듈 하나에 대해서 하나의 </a:t>
            </a:r>
            <a:r>
              <a:rPr lang="ko-KR" altLang="en-US" sz="1300" b="0" kern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클래스로더</a:t>
            </a:r>
            <a:endParaRPr lang="ko-KR" altLang="en-US" sz="1300" b="0" ker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각 모듈은 런타임으로 필요로 하는 모듈의</a:t>
            </a:r>
            <a:r>
              <a:rPr lang="en-US" altLang="ko-KR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en-US" altLang="ko-KR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의존성을 정의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ko-KR" altLang="en-US" sz="1300" b="0" kern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계층형이</a:t>
            </a: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 아닌 그래프 구조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「클래스 패스」 불필요</a:t>
            </a:r>
          </a:p>
          <a:p>
            <a:pPr marL="119063" indent="-119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ko-KR" altLang="en-US" sz="1300" b="0" ker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</a:rPr>
              <a:t>단순하여 초고속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576638"/>
            <a:ext cx="3887788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74808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Performance </a:t>
            </a:r>
            <a:r>
              <a:rPr lang="en-US" altLang="ko-KR"/>
              <a:t>: EAP5 vs. EAP6 </a:t>
            </a: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3724" y="692696"/>
            <a:ext cx="9144000" cy="5689054"/>
            <a:chOff x="13724" y="692696"/>
            <a:chExt cx="9144000" cy="568905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4" y="692696"/>
              <a:ext cx="9118600" cy="49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24" y="1235621"/>
              <a:ext cx="4965700" cy="45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417308" y="5640933"/>
              <a:ext cx="8335963" cy="74081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</p:spPr>
          <p:txBody>
            <a:bodyPr lIns="90051" tIns="46811" rIns="90051" bIns="46811" anchor="ctr"/>
            <a:lstStyle>
              <a:lvl1pPr defTabSz="493713" eaLnBrk="0" hangingPunct="0"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493713" eaLnBrk="0" hangingPunct="0"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493713" eaLnBrk="0" hangingPunct="0"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493713" eaLnBrk="0" hangingPunct="0"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493713" eaLnBrk="0" hangingPunct="0"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1006475" algn="l"/>
                  <a:tab pos="2014538" algn="l"/>
                  <a:tab pos="3022600" algn="l"/>
                  <a:tab pos="4029075" algn="l"/>
                  <a:tab pos="5037138" algn="l"/>
                  <a:tab pos="6045200" algn="l"/>
                  <a:tab pos="7053263" algn="l"/>
                  <a:tab pos="8059738" algn="l"/>
                  <a:tab pos="9067800" algn="l"/>
                  <a:tab pos="10075863" algn="l"/>
                  <a:tab pos="110839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2800">
                  <a:solidFill>
                    <a:srgbClr val="FFFFFF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EAP6</a:t>
              </a:r>
              <a:r>
                <a:rPr lang="ko-KR" altLang="en-US" sz="2800">
                  <a:solidFill>
                    <a:srgbClr val="FFFFFF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에서 </a:t>
              </a:r>
              <a:r>
                <a:rPr lang="en-US" altLang="ko-KR" sz="2800">
                  <a:solidFill>
                    <a:srgbClr val="FFFFFF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20%</a:t>
              </a:r>
              <a:r>
                <a:rPr lang="ko-KR" altLang="en-US" sz="2800">
                  <a:solidFill>
                    <a:srgbClr val="FFFFFF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의 성능 향상</a:t>
              </a:r>
              <a:endParaRPr lang="ja-JP" altLang="en-US" sz="2800">
                <a:solidFill>
                  <a:srgbClr val="FFFFFF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85724" y="1478508"/>
              <a:ext cx="3833813" cy="582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721" tIns="59902" rIns="81721" bIns="40464"/>
            <a:lstStyle>
              <a:lvl1pPr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ja-JP" sz="20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throughput</a:t>
              </a: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774" y="692696"/>
              <a:ext cx="15875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3724" y="1480096"/>
              <a:ext cx="4948238" cy="581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721" tIns="59902" rIns="81721" bIns="40464"/>
            <a:lstStyle>
              <a:lvl1pPr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49371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20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응답시간</a:t>
              </a:r>
              <a:endParaRPr lang="ja-JP" altLang="en-US" sz="200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2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 smtClean="0"/>
              <a:t>OpenSource</a:t>
            </a:r>
            <a:r>
              <a:rPr lang="en-US" altLang="ko-KR" smtClean="0"/>
              <a:t> </a:t>
            </a:r>
            <a:r>
              <a:rPr lang="ko-KR" altLang="en-US" smtClean="0"/>
              <a:t>프레임워크 </a:t>
            </a:r>
            <a:r>
              <a:rPr lang="ko-KR" altLang="en-US"/>
              <a:t>지원</a:t>
            </a: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503238" y="938213"/>
            <a:ext cx="8229600" cy="46783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smtClean="0"/>
              <a:t>각종 프레임워크 기술지원</a:t>
            </a:r>
          </a:p>
          <a:p>
            <a:pPr lvl="1"/>
            <a:r>
              <a:rPr lang="ko-KR" altLang="en-US" sz="2000" smtClean="0"/>
              <a:t>가장 많이</a:t>
            </a:r>
            <a:r>
              <a:rPr lang="en-US" altLang="ko-KR" sz="2000" smtClean="0"/>
              <a:t> </a:t>
            </a:r>
            <a:r>
              <a:rPr lang="ko-KR" altLang="en-US" sz="2000" smtClean="0"/>
              <a:t>이용되는 프레임워크 기술지원으로 생산성 향상</a:t>
            </a:r>
          </a:p>
          <a:p>
            <a:pPr lvl="1"/>
            <a:r>
              <a:rPr lang="ko-KR" altLang="en-US" sz="2000" smtClean="0"/>
              <a:t>다음과 같은 프레임워크에 대해 기술지원</a:t>
            </a:r>
          </a:p>
          <a:p>
            <a:pPr lvl="2"/>
            <a:r>
              <a:rPr lang="en-US" altLang="ko-KR" sz="1800" smtClean="0"/>
              <a:t>Apache Struts 1.3. 10 </a:t>
            </a:r>
          </a:p>
          <a:p>
            <a:pPr lvl="2"/>
            <a:r>
              <a:rPr lang="en-US" altLang="ko-KR" sz="1800" smtClean="0"/>
              <a:t>Spring 3.1. 1, 3.0.7, 2.5.6</a:t>
            </a:r>
          </a:p>
          <a:p>
            <a:pPr lvl="2"/>
            <a:r>
              <a:rPr lang="en-US" altLang="ko-KR" sz="1800" smtClean="0"/>
              <a:t>Google Web Toolkit 1.7. 1. RELEASE and 2.4. 0. RELEASE </a:t>
            </a:r>
          </a:p>
          <a:p>
            <a:pPr lvl="2"/>
            <a:r>
              <a:rPr lang="en-US" altLang="ko-KR" sz="1800" err="1" smtClean="0"/>
              <a:t>Arquillian</a:t>
            </a:r>
            <a:r>
              <a:rPr lang="en-US" altLang="ko-KR" sz="1800" smtClean="0"/>
              <a:t> 1.0.0. FINAL </a:t>
            </a:r>
          </a:p>
          <a:p>
            <a:pPr lvl="2"/>
            <a:r>
              <a:rPr lang="en-US" altLang="ko-KR" sz="1800" err="1" smtClean="0"/>
              <a:t>JBoss</a:t>
            </a:r>
            <a:r>
              <a:rPr lang="en-US" altLang="ko-KR" sz="1800" smtClean="0"/>
              <a:t> </a:t>
            </a:r>
            <a:r>
              <a:rPr lang="en-US" altLang="ko-KR" sz="1800" err="1" smtClean="0"/>
              <a:t>RichFaces</a:t>
            </a:r>
            <a:r>
              <a:rPr lang="en-US" altLang="ko-KR" sz="1800" smtClean="0"/>
              <a:t> 4.2</a:t>
            </a:r>
          </a:p>
          <a:p>
            <a:pPr lvl="3"/>
            <a:r>
              <a:rPr lang="en-US" altLang="ko-KR" sz="1600" smtClean="0"/>
              <a:t>JSF </a:t>
            </a:r>
            <a:r>
              <a:rPr lang="ko-KR" altLang="en-US" sz="1600" smtClean="0"/>
              <a:t>기반의 </a:t>
            </a:r>
            <a:r>
              <a:rPr lang="ko-KR" altLang="en-US" sz="1600" err="1" smtClean="0"/>
              <a:t>리치</a:t>
            </a:r>
            <a:r>
              <a:rPr lang="ko-KR" altLang="en-US" sz="1600" smtClean="0"/>
              <a:t> </a:t>
            </a:r>
            <a:r>
              <a:rPr lang="en-US" altLang="ko-KR" sz="1600" smtClean="0"/>
              <a:t>UI</a:t>
            </a:r>
            <a:r>
              <a:rPr lang="ko-KR" altLang="en-US" sz="1600" smtClean="0"/>
              <a:t>를 </a:t>
            </a:r>
            <a:r>
              <a:rPr lang="ko-KR" altLang="en-US" sz="1600" err="1" smtClean="0"/>
              <a:t>커스텀</a:t>
            </a:r>
            <a:r>
              <a:rPr lang="ko-KR" altLang="en-US" sz="1600" smtClean="0"/>
              <a:t> 태그로 구현할 수 있는 프레임워크</a:t>
            </a:r>
          </a:p>
          <a:p>
            <a:pPr lvl="3"/>
            <a:r>
              <a:rPr lang="en-US" altLang="ko-KR" sz="1600" smtClean="0"/>
              <a:t>Ajax </a:t>
            </a:r>
            <a:r>
              <a:rPr lang="ko-KR" altLang="en-US" sz="1600" smtClean="0"/>
              <a:t>기능을  쉽게 엔터프라이즈 시스템에 </a:t>
            </a:r>
            <a:r>
              <a:rPr lang="ko-KR" altLang="en-US" sz="1600" err="1" smtClean="0"/>
              <a:t>적용할수</a:t>
            </a:r>
            <a:r>
              <a:rPr lang="ko-KR" altLang="en-US" sz="1600" smtClean="0"/>
              <a:t> 있는 </a:t>
            </a:r>
            <a:r>
              <a:rPr lang="en-US" altLang="ko-KR" sz="1600" smtClean="0"/>
              <a:t>JSF </a:t>
            </a:r>
            <a:r>
              <a:rPr lang="ko-KR" altLang="en-US" sz="1600" err="1" smtClean="0"/>
              <a:t>컴퍼넌트</a:t>
            </a:r>
            <a:r>
              <a:rPr lang="ko-KR" altLang="en-US" sz="1600" smtClean="0"/>
              <a:t> 라이브러리</a:t>
            </a:r>
          </a:p>
          <a:p>
            <a:pPr lvl="3"/>
            <a:r>
              <a:rPr lang="ko-KR" altLang="en-US" sz="1600" smtClean="0"/>
              <a:t>라이브 데모</a:t>
            </a:r>
          </a:p>
          <a:p>
            <a:pPr lvl="4"/>
            <a:r>
              <a:rPr lang="en-US" altLang="ko-KR" sz="1600" smtClean="0"/>
              <a:t>http://livedemo.exadel.com/richfaces-demo/index.jsp</a:t>
            </a:r>
            <a:r>
              <a:rPr lang="ko-KR" altLang="en-US" sz="1600" smtClean="0"/>
              <a:t>　</a:t>
            </a:r>
          </a:p>
          <a:p>
            <a:pPr lvl="1"/>
            <a:r>
              <a:rPr lang="en-US" altLang="ko-KR" sz="2000" smtClean="0"/>
              <a:t>Hibernate Search 4.1.1</a:t>
            </a:r>
            <a:endParaRPr lang="ko-K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026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다양한 관리 방법 지원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3528" y="1005429"/>
            <a:ext cx="8545836" cy="5335046"/>
            <a:chOff x="125413" y="750888"/>
            <a:chExt cx="8975725" cy="55895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3590925"/>
              <a:ext cx="360997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750888"/>
              <a:ext cx="2724150" cy="28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25" y="3670300"/>
              <a:ext cx="2805113" cy="241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776288"/>
              <a:ext cx="3286125" cy="28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95838" y="3135313"/>
              <a:ext cx="1047750" cy="18415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36960" bIns="0">
              <a:spAutoFit/>
            </a:bodyPr>
            <a:lstStyle>
              <a:lvl1pPr marL="36513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00"/>
                  </a:solidFill>
                  <a:ea typeface="MS PGothic" pitchFamily="34" charset="-128"/>
                </a:rPr>
                <a:t>Web Console</a:t>
              </a: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25" y="776288"/>
              <a:ext cx="2805113" cy="28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478838" y="3125788"/>
              <a:ext cx="390525" cy="18415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36960" bIns="0">
              <a:spAutoFit/>
            </a:bodyPr>
            <a:lstStyle>
              <a:lvl1pPr marL="36513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00"/>
                  </a:solidFill>
                  <a:ea typeface="MS PGothic" pitchFamily="34" charset="-128"/>
                </a:rPr>
                <a:t>JMX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637213" y="5689600"/>
              <a:ext cx="323850" cy="18415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36960" bIns="0">
              <a:spAutoFit/>
            </a:bodyPr>
            <a:lstStyle>
              <a:lvl1pPr marL="36513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00"/>
                  </a:solidFill>
                  <a:ea typeface="MS PGothic" pitchFamily="34" charset="-128"/>
                </a:rPr>
                <a:t>CLI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743825" y="5689600"/>
              <a:ext cx="1022350" cy="18415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36960" bIns="0">
              <a:spAutoFit/>
            </a:bodyPr>
            <a:lstStyle>
              <a:lvl1pPr marL="36513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00"/>
                  </a:solidFill>
                  <a:ea typeface="MS PGothic" pitchFamily="34" charset="-128"/>
                </a:rPr>
                <a:t>HTTP / JSON</a:t>
              </a: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652463" y="3670300"/>
              <a:ext cx="1677987" cy="2411413"/>
              <a:chOff x="584" y="3288"/>
              <a:chExt cx="1503" cy="2160"/>
            </a:xfrm>
          </p:grpSpPr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" y="3288"/>
                <a:ext cx="1503" cy="2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946" y="4512"/>
                <a:ext cx="763" cy="331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52560" bIns="0">
                <a:spAutoFit/>
              </a:bodyPr>
              <a:lstStyle>
                <a:lvl1pPr marL="36513" eaLnBrk="0" hangingPunct="0"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513" algn="l"/>
                    <a:tab pos="679450" algn="l"/>
                    <a:tab pos="1322388" algn="l"/>
                    <a:tab pos="1965325" algn="l"/>
                    <a:tab pos="2608263" algn="l"/>
                    <a:tab pos="3251200" algn="l"/>
                    <a:tab pos="3894138" algn="l"/>
                    <a:tab pos="4537075" algn="l"/>
                    <a:tab pos="5180013" algn="l"/>
                    <a:tab pos="5822950" algn="l"/>
                    <a:tab pos="6465888" algn="l"/>
                    <a:tab pos="7108825" algn="l"/>
                  </a:tabLst>
                  <a:defRPr sz="1200" b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>
                    <a:solidFill>
                      <a:srgbClr val="000000"/>
                    </a:solidFill>
                    <a:ea typeface="MS PGothic" pitchFamily="34" charset="-128"/>
                  </a:rPr>
                  <a:t>Thirdparty</a:t>
                </a:r>
              </a:p>
              <a:p>
                <a:pPr algn="ctr" eaLnBrk="1" hangingPunct="1"/>
                <a:r>
                  <a:rPr lang="en-US" altLang="ko-KR">
                    <a:solidFill>
                      <a:srgbClr val="000000"/>
                    </a:solidFill>
                    <a:ea typeface="MS PGothic" pitchFamily="34" charset="-128"/>
                  </a:rPr>
                  <a:t>Apps</a:t>
                </a:r>
              </a:p>
            </p:txBody>
          </p:sp>
        </p:grp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181225" y="3135313"/>
              <a:ext cx="400050" cy="18415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36960" bIns="0">
              <a:spAutoFit/>
            </a:bodyPr>
            <a:lstStyle>
              <a:lvl1pPr marL="36513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rgbClr val="000000"/>
                  </a:solidFill>
                  <a:ea typeface="MS PGothic" pitchFamily="34" charset="-128"/>
                </a:rPr>
                <a:t>XML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2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Management : </a:t>
            </a:r>
            <a:r>
              <a:rPr lang="ko-KR" altLang="en-US" err="1" smtClean="0"/>
              <a:t>웹콘솔</a:t>
            </a:r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95536" y="1327150"/>
            <a:ext cx="8367464" cy="4684713"/>
            <a:chOff x="395536" y="1327150"/>
            <a:chExt cx="8367464" cy="468471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62575" y="1327150"/>
              <a:ext cx="3400425" cy="2328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059113"/>
              <a:ext cx="3600450" cy="2952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95536" y="1377950"/>
              <a:ext cx="4319836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55685" rIns="45720"/>
            <a:lstStyle>
              <a:lvl1pPr marL="363538" indent="-271463" defTabSz="493713"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493713"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493713"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493713"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493713" eaLnBrk="0" hangingPunct="0"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4937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l"/>
                  <a:tab pos="1446213" algn="l"/>
                  <a:tab pos="2170113" algn="l"/>
                  <a:tab pos="2894013" algn="l"/>
                  <a:tab pos="3617913" algn="l"/>
                  <a:tab pos="4341813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가볍고 빠른 </a:t>
              </a:r>
              <a:r>
                <a:rPr lang="ko-KR" altLang="en-US" sz="2200" smtClean="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웹 어플리케이션 </a:t>
              </a: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형태</a:t>
              </a:r>
              <a:endParaRPr lang="en-US" altLang="ko-KR" sz="2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en-US" altLang="ja-JP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not XML</a:t>
              </a:r>
            </a:p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거의 모든 설정 지원 </a:t>
              </a:r>
            </a:p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en-US" altLang="ja-JP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Standalone / Domain </a:t>
              </a: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구성 접속</a:t>
              </a:r>
              <a:endParaRPr lang="ja-JP" altLang="en-US" sz="2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변경내용 저장</a:t>
              </a:r>
            </a:p>
            <a:p>
              <a:pPr>
                <a:lnSpc>
                  <a:spcPct val="150000"/>
                </a:lnSpc>
                <a:spcAft>
                  <a:spcPct val="45000"/>
                </a:spcAft>
                <a:buClr>
                  <a:srgbClr val="FF8705"/>
                </a:buClr>
                <a:buSzPct val="45000"/>
                <a:buFont typeface="Wingdings" pitchFamily="2" charset="2"/>
                <a:buChar char=""/>
              </a:pPr>
              <a:r>
                <a:rPr lang="ko-KR" altLang="en-US" sz="2200"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모니터링</a:t>
              </a:r>
              <a:endParaRPr lang="en-US" altLang="ja-JP" sz="2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3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EAP 6 Management :  CLI(Command Line Interface)</a:t>
            </a:r>
            <a:endParaRPr lang="ko-KR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1139825"/>
            <a:ext cx="72405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59970" rIns="45720"/>
          <a:lstStyle>
            <a:lvl1pPr marL="363538" indent="-271463" eaLnBrk="0" hangingPunct="0"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lnSpc>
                <a:spcPct val="83000"/>
              </a:lnSpc>
              <a:spcAft>
                <a:spcPct val="45000"/>
              </a:spcAft>
              <a:buClr>
                <a:srgbClr val="FF8705"/>
              </a:buClr>
              <a:buSzPct val="45000"/>
              <a:buFont typeface="Wingdings" pitchFamily="2" charset="2"/>
              <a:buChar char=""/>
            </a:pPr>
            <a:r>
              <a:rPr lang="en-US" altLang="ko-KR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Linux 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기반 </a:t>
            </a:r>
            <a:r>
              <a:rPr lang="ko-KR" altLang="en-US" sz="220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쉘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 문법 </a:t>
            </a:r>
          </a:p>
          <a:p>
            <a:pPr>
              <a:lnSpc>
                <a:spcPct val="83000"/>
              </a:lnSpc>
              <a:spcAft>
                <a:spcPct val="45000"/>
              </a:spcAft>
              <a:buClr>
                <a:srgbClr val="FF8705"/>
              </a:buClr>
              <a:buSzPct val="45000"/>
              <a:buFont typeface="Wingdings" pitchFamily="2" charset="2"/>
              <a:buChar char=""/>
            </a:pP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탭 지원</a:t>
            </a:r>
            <a:endParaRPr lang="en-US" altLang="ko-KR" sz="220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lnSpc>
                <a:spcPct val="83000"/>
              </a:lnSpc>
              <a:spcAft>
                <a:spcPct val="45000"/>
              </a:spcAft>
              <a:buClr>
                <a:srgbClr val="FF8705"/>
              </a:buClr>
              <a:buSzPct val="45000"/>
              <a:buFont typeface="Wingdings" pitchFamily="2" charset="2"/>
              <a:buChar char=""/>
            </a:pPr>
            <a:r>
              <a:rPr lang="ko-KR" altLang="en-US" sz="220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인터랙티브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 처리</a:t>
            </a:r>
            <a:r>
              <a:rPr lang="en-US" altLang="ko-KR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, 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배치처리</a:t>
            </a:r>
          </a:p>
          <a:p>
            <a:pPr>
              <a:lnSpc>
                <a:spcPct val="83000"/>
              </a:lnSpc>
              <a:spcAft>
                <a:spcPct val="45000"/>
              </a:spcAft>
              <a:buClr>
                <a:srgbClr val="FF8705"/>
              </a:buClr>
              <a:buSzPct val="45000"/>
              <a:buFont typeface="Wingdings" pitchFamily="2" charset="2"/>
              <a:buChar char=""/>
            </a:pPr>
            <a:r>
              <a:rPr lang="en-US" altLang="ja-JP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Standalone 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구성</a:t>
            </a:r>
            <a:r>
              <a:rPr lang="en-US" altLang="ja-JP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, Domain </a:t>
            </a: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구성 접속</a:t>
            </a:r>
            <a:endParaRPr lang="en-US" altLang="ko-KR" sz="220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lnSpc>
                <a:spcPct val="83000"/>
              </a:lnSpc>
              <a:spcAft>
                <a:spcPct val="45000"/>
              </a:spcAft>
              <a:buClr>
                <a:srgbClr val="FF8705"/>
              </a:buClr>
              <a:buSzPct val="45000"/>
              <a:buFont typeface="Wingdings" pitchFamily="2" charset="2"/>
              <a:buChar char=""/>
            </a:pPr>
            <a:r>
              <a:rPr lang="ko-KR" altLang="en-US" sz="2200">
                <a:latin typeface="산돌고딕 M" panose="02030504000101010101" pitchFamily="18" charset="-127"/>
                <a:ea typeface="산돌고딕 M" panose="02030504000101010101" pitchFamily="18" charset="-127"/>
              </a:rPr>
              <a:t>변경내용 저장</a:t>
            </a:r>
            <a:endParaRPr lang="en-US" altLang="ja-JP" sz="220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34156" y="3933056"/>
            <a:ext cx="8242300" cy="1822450"/>
          </a:xfrm>
          <a:prstGeom prst="roundRect">
            <a:avLst>
              <a:gd name="adj" fmla="val 8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63500" dist="152781" dir="2700000" algn="ctr" rotWithShape="0">
              <a:schemeClr val="bg1">
                <a:lumMod val="50000"/>
                <a:alpha val="80000"/>
              </a:schemeClr>
            </a:outerShdw>
          </a:effectLst>
        </p:spPr>
        <p:txBody>
          <a:bodyPr lIns="89991" tIns="77122" rIns="89991" bIns="44996" anchor="ctr" anchorCtr="1"/>
          <a:lstStyle/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[standalone@localhost:9999 /] cd subsystem=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datasources</a:t>
            </a:r>
            <a:endParaRPr lang="en-US" altLang="ja-JP" sz="1500">
              <a:solidFill>
                <a:srgbClr val="00FF8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Courier New" pitchFamily="49" charset="0"/>
            </a:endParaRP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[standalone@localhost:9999 subsystem=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datasources</a:t>
            </a: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] cd data-source=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ExampleDS</a:t>
            </a:r>
            <a:endParaRPr lang="en-US" altLang="ja-JP" sz="1500">
              <a:solidFill>
                <a:srgbClr val="00FF8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Courier New" pitchFamily="49" charset="0"/>
            </a:endParaRP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[standalone@localhost:9999 data-source=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ExampleDS</a:t>
            </a: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] :flush-</a:t>
            </a: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endParaRPr lang="en-US" altLang="ja-JP" sz="1500">
              <a:solidFill>
                <a:srgbClr val="00FF8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Courier New" pitchFamily="49" charset="0"/>
            </a:endParaRP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flush-all-connection-in-pool    flush-idle-connection-in-pool</a:t>
            </a: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[standalone@localhost:9999 data-source=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ExampleDS</a:t>
            </a: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] :flush-all-connection-in-pool</a:t>
            </a: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{"outcome" =&gt; "success"}</a:t>
            </a:r>
          </a:p>
          <a:p>
            <a:pPr>
              <a:lnSpc>
                <a:spcPct val="83000"/>
              </a:lnSpc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  <a:tab pos="9409113" algn="l"/>
              </a:tabLst>
              <a:defRPr/>
            </a:pP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[standalone@localhost:9999 data-source=</a:t>
            </a:r>
            <a:r>
              <a:rPr lang="en-US" altLang="ja-JP" sz="1500" err="1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ExampleDS</a:t>
            </a:r>
            <a:r>
              <a:rPr lang="en-US" altLang="ja-JP" sz="1500">
                <a:solidFill>
                  <a:srgbClr val="00FF8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Courier New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560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Competition - </a:t>
            </a:r>
            <a:r>
              <a:rPr lang="ko-KR" altLang="en-US"/>
              <a:t>최신 기능과 성능</a:t>
            </a:r>
          </a:p>
        </p:txBody>
      </p:sp>
      <p:graphicFrame>
        <p:nvGraphicFramePr>
          <p:cNvPr id="16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46669"/>
              </p:ext>
            </p:extLst>
          </p:nvPr>
        </p:nvGraphicFramePr>
        <p:xfrm>
          <a:off x="251520" y="3047188"/>
          <a:ext cx="8640960" cy="2971800"/>
        </p:xfrm>
        <a:graphic>
          <a:graphicData uri="http://schemas.openxmlformats.org/drawingml/2006/table">
            <a:tbl>
              <a:tblPr/>
              <a:tblGrid>
                <a:gridCol w="2477991"/>
                <a:gridCol w="2125108"/>
                <a:gridCol w="1912753"/>
                <a:gridCol w="212510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JBoss EAP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WebLogic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WebSphere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484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Java EE 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오픈소스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 프레임워크 지원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클라우드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 지원 </a:t>
                      </a:r>
                      <a:r>
                        <a:rPr kumimoji="1" lang="ko-KR" altLang="en-US" sz="1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아키텍쳐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△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△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마이크로 컨테이너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Meiryo" pitchFamily="34" charset="-128"/>
                          <a:cs typeface="Meiryo" pitchFamily="34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소프트웨어 클러스터링 기능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load balancing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기능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○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Low Memory&amp; boot Time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◎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△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Meiryo" pitchFamily="34" charset="-128"/>
                        </a:rPr>
                        <a:t>△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Meiryo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CF"/>
                    </a:solidFill>
                  </a:tcPr>
                </a:tc>
              </a:tr>
            </a:tbl>
          </a:graphicData>
        </a:graphic>
      </p:graphicFrame>
      <p:sp>
        <p:nvSpPr>
          <p:cNvPr id="17" name="コンテンツ プレースホルダ 2"/>
          <p:cNvSpPr txBox="1">
            <a:spLocks/>
          </p:cNvSpPr>
          <p:nvPr/>
        </p:nvSpPr>
        <p:spPr bwMode="auto">
          <a:xfrm>
            <a:off x="0" y="830263"/>
            <a:ext cx="89630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16827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685800" indent="-284163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025525" indent="-2254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spcAft>
                <a:spcPct val="45000"/>
              </a:spcAft>
              <a:buClr>
                <a:srgbClr val="FF8705"/>
              </a:buClr>
              <a:buFont typeface="Wingdings" pitchFamily="2" charset="2"/>
              <a:buNone/>
            </a:pP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다양한</a:t>
            </a:r>
            <a:r>
              <a:rPr lang="ja-JP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ja-JP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OS, Java VM </a:t>
            </a:r>
            <a:r>
              <a:rPr lang="ja-JP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및 </a:t>
            </a:r>
            <a:r>
              <a:rPr lang="en-US" altLang="ja-JP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RDBMS</a:t>
            </a:r>
            <a:r>
              <a:rPr lang="ja-JP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지원</a:t>
            </a:r>
            <a:endParaRPr lang="ja-JP" altLang="en-US" sz="1600" b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1">
              <a:spcAft>
                <a:spcPct val="45000"/>
              </a:spcAft>
              <a:buFont typeface="Wingdings" pitchFamily="2" charset="2"/>
              <a:buChar char="¨"/>
            </a:pP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Linux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는 물론</a:t>
            </a: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, Windows, Unix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등 지원</a:t>
            </a:r>
          </a:p>
          <a:p>
            <a:pPr lvl="1">
              <a:spcAft>
                <a:spcPct val="45000"/>
              </a:spcAft>
              <a:buFont typeface="Wingdings" pitchFamily="2" charset="2"/>
              <a:buChar char="¨"/>
            </a:pP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Red Hat Enterprise Linux, </a:t>
            </a:r>
            <a:r>
              <a:rPr lang="en-US" altLang="ko-KR" sz="1600" b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JavaVM</a:t>
            </a: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(</a:t>
            </a:r>
            <a:r>
              <a:rPr lang="en-US" altLang="ko-KR" sz="1600" b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OpenJDK</a:t>
            </a: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)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에서 </a:t>
            </a:r>
            <a:r>
              <a:rPr lang="ko-KR" altLang="en-US" sz="1600" b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미들웨어까지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600" b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토탈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 기술지원을 </a:t>
            </a:r>
            <a:r>
              <a:rPr lang="ko-KR" altLang="en-US" sz="1600" b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레드햇에서</a:t>
            </a:r>
            <a:r>
              <a:rPr lang="en-US" altLang="ko-KR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제공</a:t>
            </a:r>
          </a:p>
          <a:p>
            <a:pPr lvl="1">
              <a:spcAft>
                <a:spcPct val="45000"/>
              </a:spcAft>
              <a:buFont typeface="Wingdings" pitchFamily="2" charset="2"/>
              <a:buChar char="¨"/>
            </a:pP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엔터프라이즈 어플리케이션 서버로서 풍부한 기능</a:t>
            </a:r>
          </a:p>
          <a:p>
            <a:pPr lvl="2">
              <a:spcAft>
                <a:spcPct val="4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ko-KR" altLang="en-US" sz="1600" b="0">
                <a:latin typeface="산돌고딕 M" panose="02030504000101010101" pitchFamily="18" charset="-127"/>
                <a:ea typeface="산돌고딕 M" panose="02030504000101010101" pitchFamily="18" charset="-127"/>
              </a:rPr>
              <a:t>타사 제품과 비교해도 뛰어난 기능과 성능</a:t>
            </a:r>
            <a:endParaRPr lang="en-US" altLang="ja-JP" sz="1600" b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회사 소</a:t>
            </a:r>
            <a:r>
              <a:rPr lang="ko-KR" altLang="en-US"/>
              <a:t>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2" y="983657"/>
            <a:ext cx="7848601" cy="896336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ko-KR" altLang="en-US" err="1"/>
              <a:t>오픈소스</a:t>
            </a:r>
            <a:r>
              <a:rPr lang="ko-KR" altLang="en-US"/>
              <a:t> 컨설팅은 오픈 소스에 전문적인 컨설팅 기업으로써 </a:t>
            </a:r>
            <a:r>
              <a:rPr lang="en-US" altLang="ko-KR" b="1">
                <a:solidFill>
                  <a:schemeClr val="accent6">
                    <a:lumMod val="75000"/>
                  </a:schemeClr>
                </a:solidFill>
              </a:rPr>
              <a:t>Technical Architect/Application Architect </a:t>
            </a:r>
            <a:r>
              <a:rPr lang="ko-KR" altLang="en-US" b="1">
                <a:solidFill>
                  <a:schemeClr val="accent6">
                    <a:lumMod val="75000"/>
                  </a:schemeClr>
                </a:solidFill>
              </a:rPr>
              <a:t>컨설팅</a:t>
            </a:r>
            <a:r>
              <a:rPr lang="en-US" altLang="ko-KR" b="1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b="1">
                <a:solidFill>
                  <a:schemeClr val="accent6">
                    <a:lumMod val="75000"/>
                  </a:schemeClr>
                </a:solidFill>
              </a:rPr>
              <a:t>클라우드 관련 솔루션을 제공</a:t>
            </a:r>
            <a:r>
              <a:rPr lang="ko-KR" altLang="en-US"/>
              <a:t>하고 있으며</a:t>
            </a:r>
            <a:r>
              <a:rPr lang="en-US" altLang="ko-KR"/>
              <a:t>,  </a:t>
            </a:r>
            <a:r>
              <a:rPr lang="ko-KR" altLang="en-US" err="1"/>
              <a:t>레드햇과</a:t>
            </a:r>
            <a:r>
              <a:rPr lang="ko-KR" altLang="en-US"/>
              <a:t> 같은 </a:t>
            </a:r>
            <a:r>
              <a:rPr lang="ko-KR" altLang="en-US" err="1"/>
              <a:t>오픈소스</a:t>
            </a:r>
            <a:r>
              <a:rPr lang="ko-KR" altLang="en-US"/>
              <a:t> 벤더의 솔루션의</a:t>
            </a:r>
            <a:r>
              <a:rPr lang="en-US" altLang="ko-KR"/>
              <a:t> </a:t>
            </a:r>
            <a:r>
              <a:rPr lang="ko-KR" altLang="en-US"/>
              <a:t>기술지원 사업을 수행합니다</a:t>
            </a:r>
            <a:r>
              <a:rPr lang="en-US" altLang="ko-KR"/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68312" y="1988121"/>
            <a:ext cx="8207376" cy="4393207"/>
            <a:chOff x="486339" y="1988841"/>
            <a:chExt cx="8115050" cy="4043706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49804" y="4221164"/>
              <a:ext cx="4054719" cy="720725"/>
            </a:xfrm>
            <a:custGeom>
              <a:avLst/>
              <a:gdLst>
                <a:gd name="T0" fmla="*/ 0 w 2767"/>
                <a:gd name="T1" fmla="*/ 2147483647 h 727"/>
                <a:gd name="T2" fmla="*/ 2147483647 w 2767"/>
                <a:gd name="T3" fmla="*/ 2147483647 h 727"/>
                <a:gd name="T4" fmla="*/ 2147483647 w 2767"/>
                <a:gd name="T5" fmla="*/ 0 h 727"/>
                <a:gd name="T6" fmla="*/ 2147483647 w 2767"/>
                <a:gd name="T7" fmla="*/ 0 h 727"/>
                <a:gd name="T8" fmla="*/ 0 w 2767"/>
                <a:gd name="T9" fmla="*/ 2147483647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727"/>
                <a:gd name="T17" fmla="*/ 2767 w 2767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727">
                  <a:moveTo>
                    <a:pt x="0" y="726"/>
                  </a:moveTo>
                  <a:cubicBezTo>
                    <a:pt x="1383" y="726"/>
                    <a:pt x="2767" y="726"/>
                    <a:pt x="2767" y="726"/>
                  </a:cubicBezTo>
                  <a:cubicBezTo>
                    <a:pt x="2521" y="727"/>
                    <a:pt x="2041" y="0"/>
                    <a:pt x="2041" y="0"/>
                  </a:cubicBezTo>
                  <a:lnTo>
                    <a:pt x="726" y="0"/>
                  </a:lnTo>
                  <a:cubicBezTo>
                    <a:pt x="726" y="0"/>
                    <a:pt x="235" y="727"/>
                    <a:pt x="0" y="726"/>
                  </a:cubicBezTo>
                  <a:close/>
                </a:path>
              </a:pathLst>
            </a:cu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86339" y="4941888"/>
              <a:ext cx="4318184" cy="1008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legacyPerspectiveBottom"/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  <a:extLst/>
          </p:spPr>
          <p:txBody>
            <a:bodyPr wrap="square" anchor="ctr">
              <a:normAutofit/>
              <a:flatTx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오픈소스 컨설팅은 오픈소스 </a:t>
              </a:r>
              <a:r>
                <a:rPr lang="ko-KR" altLang="en-US" sz="1100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운영체제</a:t>
              </a:r>
              <a:r>
                <a:rPr lang="en-US" altLang="ko-KR" sz="1100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/</a:t>
              </a:r>
              <a:r>
                <a:rPr lang="ko-KR" altLang="en-US" sz="1100" b="1" err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웹서버</a:t>
              </a:r>
              <a:r>
                <a:rPr lang="en-US" altLang="ko-KR" sz="1100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/</a:t>
              </a:r>
              <a:r>
                <a:rPr lang="ko-KR" altLang="en-US" sz="1100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미들웨어를 전문적으로 지원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하는 회사입니다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.  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또한 시스템 인프라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, 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개발 인프라를 위한 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TA/AA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에 대한 컨설팅 서비스를 지원하고 있으며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, Athena </a:t>
              </a:r>
              <a:r>
                <a:rPr lang="ko-KR" altLang="en-US" sz="1100" b="0" err="1" smtClean="0">
                  <a:latin typeface="산돌고딕 M" pitchFamily="18" charset="-127"/>
                  <a:ea typeface="산돌고딕 M" pitchFamily="18" charset="-127"/>
                </a:rPr>
                <a:t>제품군을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 보유하고 있습니다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. 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4934943" y="5046710"/>
              <a:ext cx="1396511" cy="576263"/>
              <a:chOff x="3120" y="1860"/>
              <a:chExt cx="816" cy="300"/>
            </a:xfrm>
          </p:grpSpPr>
          <p:sp>
            <p:nvSpPr>
              <p:cNvPr id="13" name="AutoShape 16"/>
              <p:cNvSpPr>
                <a:spLocks noChangeArrowheads="1"/>
              </p:cNvSpPr>
              <p:nvPr/>
            </p:nvSpPr>
            <p:spPr bwMode="auto">
              <a:xfrm flipH="1">
                <a:off x="3120" y="1860"/>
                <a:ext cx="816" cy="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auto">
              <a:xfrm flipH="1">
                <a:off x="3157" y="1883"/>
                <a:ext cx="779" cy="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5998812" y="4830809"/>
              <a:ext cx="2502877" cy="1201738"/>
            </a:xfrm>
            <a:prstGeom prst="roundRect">
              <a:avLst>
                <a:gd name="adj" fmla="val 8273"/>
              </a:avLst>
            </a:prstGeom>
            <a:solidFill>
              <a:schemeClr val="accent1"/>
            </a:solidFill>
            <a:ln w="9525">
              <a:solidFill>
                <a:srgbClr val="D5E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5244694" y="5234035"/>
              <a:ext cx="545021" cy="1692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9ECF7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latinLnBrk="0"/>
              <a:r>
                <a:rPr lang="en-US" altLang="ko-KR" sz="1100" i="1">
                  <a:solidFill>
                    <a:srgbClr val="1A6188"/>
                  </a:solidFill>
                  <a:latin typeface="산돌고딕 M" pitchFamily="18" charset="-127"/>
                  <a:ea typeface="산돌고딕 M" pitchFamily="18" charset="-127"/>
                </a:rPr>
                <a:t>Solution</a:t>
              </a: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64583" y="4872085"/>
              <a:ext cx="2536806" cy="1147669"/>
            </a:xfrm>
            <a:prstGeom prst="roundRect">
              <a:avLst>
                <a:gd name="adj" fmla="val 827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Athena SQS</a:t>
              </a:r>
              <a:endParaRPr lang="en-US" altLang="ko-KR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Athena Provisioning</a:t>
              </a:r>
              <a:endParaRPr lang="en-US" altLang="ko-KR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Athena Monitoring</a:t>
              </a:r>
              <a:endParaRPr lang="en-US" altLang="ko-KR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Other Solution Frameworks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934943" y="3924301"/>
              <a:ext cx="1396511" cy="576263"/>
              <a:chOff x="3120" y="1860"/>
              <a:chExt cx="816" cy="300"/>
            </a:xfrm>
          </p:grpSpPr>
          <p:sp>
            <p:nvSpPr>
              <p:cNvPr id="19" name="AutoShape 23"/>
              <p:cNvSpPr>
                <a:spLocks noChangeArrowheads="1"/>
              </p:cNvSpPr>
              <p:nvPr/>
            </p:nvSpPr>
            <p:spPr bwMode="auto">
              <a:xfrm flipH="1">
                <a:off x="3120" y="1860"/>
                <a:ext cx="816" cy="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 flipH="1">
                <a:off x="3157" y="1883"/>
                <a:ext cx="779" cy="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5998812" y="3708401"/>
              <a:ext cx="2502877" cy="936625"/>
            </a:xfrm>
            <a:prstGeom prst="roundRect">
              <a:avLst>
                <a:gd name="adj" fmla="val 8273"/>
              </a:avLst>
            </a:prstGeom>
            <a:solidFill>
              <a:schemeClr val="accent1"/>
            </a:solidFill>
            <a:ln w="9525">
              <a:solidFill>
                <a:srgbClr val="D5E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177326" y="4111626"/>
              <a:ext cx="710131" cy="1692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9ECF7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latinLnBrk="0"/>
              <a:r>
                <a:rPr lang="en-US" altLang="ko-KR" sz="1100" i="1">
                  <a:solidFill>
                    <a:srgbClr val="1A6188"/>
                  </a:solidFill>
                  <a:latin typeface="산돌고딕 M" pitchFamily="18" charset="-127"/>
                  <a:ea typeface="산돌고딕 M" pitchFamily="18" charset="-127"/>
                </a:rPr>
                <a:t>Consulting</a:t>
              </a: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6064583" y="3764617"/>
              <a:ext cx="2536806" cy="959783"/>
            </a:xfrm>
            <a:prstGeom prst="roundRect">
              <a:avLst>
                <a:gd name="adj" fmla="val 827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ko-KR" altLang="en-US" sz="1100" b="0">
                  <a:latin typeface="산돌고딕 M" pitchFamily="18" charset="-127"/>
                  <a:ea typeface="산돌고딕 M" pitchFamily="18" charset="-127"/>
                </a:rPr>
                <a:t>시스템 아키텍처 컨설팅</a:t>
              </a: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Amazon AWS </a:t>
              </a:r>
              <a:r>
                <a:rPr lang="ko-KR" altLang="en-US" sz="1100" b="0" smtClean="0">
                  <a:latin typeface="산돌고딕 M" pitchFamily="18" charset="-127"/>
                  <a:ea typeface="산돌고딕 M" pitchFamily="18" charset="-127"/>
                </a:rPr>
                <a:t>컨설팅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Technical/Application Architect</a:t>
              </a: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Middleware/Linux Dedicated Engineer</a:t>
              </a:r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4934942" y="2862037"/>
              <a:ext cx="1396511" cy="576263"/>
              <a:chOff x="3120" y="1860"/>
              <a:chExt cx="816" cy="300"/>
            </a:xfrm>
          </p:grpSpPr>
          <p:sp>
            <p:nvSpPr>
              <p:cNvPr id="25" name="AutoShape 30"/>
              <p:cNvSpPr>
                <a:spLocks noChangeArrowheads="1"/>
              </p:cNvSpPr>
              <p:nvPr/>
            </p:nvSpPr>
            <p:spPr bwMode="auto">
              <a:xfrm flipH="1">
                <a:off x="3120" y="1860"/>
                <a:ext cx="816" cy="27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6" name="AutoShape 31"/>
              <p:cNvSpPr>
                <a:spLocks noChangeArrowheads="1"/>
              </p:cNvSpPr>
              <p:nvPr/>
            </p:nvSpPr>
            <p:spPr bwMode="auto">
              <a:xfrm flipH="1">
                <a:off x="3157" y="1883"/>
                <a:ext cx="779" cy="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 sz="110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5998811" y="2370668"/>
              <a:ext cx="2502877" cy="1212094"/>
            </a:xfrm>
            <a:prstGeom prst="roundRect">
              <a:avLst>
                <a:gd name="adj" fmla="val 8273"/>
              </a:avLst>
            </a:prstGeom>
            <a:solidFill>
              <a:schemeClr val="accent1"/>
            </a:solidFill>
            <a:ln w="9525">
              <a:solidFill>
                <a:srgbClr val="D5E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ko-KR" altLang="en-US" sz="11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5235867" y="3015493"/>
              <a:ext cx="662041" cy="3385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D9ECF7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 latinLnBrk="0">
                <a:spcBef>
                  <a:spcPts val="0"/>
                </a:spcBef>
              </a:pPr>
              <a:r>
                <a:rPr lang="en-US" altLang="ko-KR" sz="1100" i="1" smtClean="0">
                  <a:solidFill>
                    <a:srgbClr val="1A6188"/>
                  </a:solidFill>
                  <a:latin typeface="산돌고딕 M" pitchFamily="18" charset="-127"/>
                  <a:ea typeface="산돌고딕 M" pitchFamily="18" charset="-127"/>
                </a:rPr>
                <a:t>Technical</a:t>
              </a:r>
            </a:p>
            <a:p>
              <a:pPr defTabSz="762000" latinLnBrk="0">
                <a:spcBef>
                  <a:spcPts val="0"/>
                </a:spcBef>
              </a:pPr>
              <a:r>
                <a:rPr lang="en-US" altLang="ko-KR" sz="1100" i="1" smtClean="0">
                  <a:solidFill>
                    <a:srgbClr val="1A6188"/>
                  </a:solidFill>
                  <a:latin typeface="산돌고딕 M" pitchFamily="18" charset="-127"/>
                  <a:ea typeface="산돌고딕 M" pitchFamily="18" charset="-127"/>
                </a:rPr>
                <a:t>Support</a:t>
              </a:r>
              <a:endParaRPr lang="en-US" altLang="ko-KR" sz="1100" i="1">
                <a:solidFill>
                  <a:srgbClr val="1A6188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6064581" y="2438401"/>
              <a:ext cx="2536807" cy="1144361"/>
            </a:xfrm>
            <a:prstGeom prst="roundRect">
              <a:avLst>
                <a:gd name="adj" fmla="val 827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Red Hat Linux, Virtualization</a:t>
              </a: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Red Hat JBoss Middleware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Apache Web Server, Tomcat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  <a:p>
              <a:pPr marL="152400" indent="-152400" algn="l" latinLnBrk="0">
                <a:lnSpc>
                  <a:spcPct val="150000"/>
                </a:lnSpc>
                <a:spcBef>
                  <a:spcPts val="0"/>
                </a:spcBef>
                <a:buClr>
                  <a:srgbClr val="3641AD"/>
                </a:buClr>
                <a:buFont typeface="Arial" pitchFamily="34" charset="0"/>
                <a:buChar char="•"/>
                <a:tabLst>
                  <a:tab pos="1257300" algn="l"/>
                </a:tabLst>
              </a:pP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MySQL/</a:t>
              </a:r>
              <a:r>
                <a:rPr lang="en-US" altLang="ko-KR" sz="1100" b="0" err="1" smtClean="0">
                  <a:latin typeface="산돌고딕 M" pitchFamily="18" charset="-127"/>
                  <a:ea typeface="산돌고딕 M" pitchFamily="18" charset="-127"/>
                </a:rPr>
                <a:t>MariaDB</a:t>
              </a:r>
              <a:r>
                <a:rPr lang="en-US" altLang="ko-KR" sz="1100" b="0" smtClean="0">
                  <a:latin typeface="산돌고딕 M" pitchFamily="18" charset="-127"/>
                  <a:ea typeface="산돌고딕 M" pitchFamily="18" charset="-127"/>
                </a:rPr>
                <a:t>/</a:t>
              </a:r>
              <a:r>
                <a:rPr lang="en-US" altLang="ko-KR" sz="1100" b="0" err="1" smtClean="0">
                  <a:latin typeface="산돌고딕 M" pitchFamily="18" charset="-127"/>
                  <a:ea typeface="산돌고딕 M" pitchFamily="18" charset="-127"/>
                </a:rPr>
                <a:t>Percona</a:t>
              </a:r>
              <a:endParaRPr lang="ko-KR" altLang="en-US" sz="1100" b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638104" y="1988841"/>
              <a:ext cx="4199772" cy="2251943"/>
              <a:chOff x="855146" y="2349500"/>
              <a:chExt cx="4111103" cy="1819275"/>
            </a:xfrm>
          </p:grpSpPr>
          <p:sp>
            <p:nvSpPr>
              <p:cNvPr id="9" name="Oval 11"/>
              <p:cNvSpPr>
                <a:spLocks noChangeArrowheads="1"/>
              </p:cNvSpPr>
              <p:nvPr/>
            </p:nvSpPr>
            <p:spPr bwMode="gray">
              <a:xfrm>
                <a:off x="855146" y="3430588"/>
                <a:ext cx="1295400" cy="73818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legacyPerspectiveBottom"/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007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latinLnBrk="0"/>
                <a:endParaRPr lang="ko-KR" altLang="en-US" sz="1050" b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107749" y="3832225"/>
                <a:ext cx="670032" cy="12432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 latinLnBrk="0"/>
                <a:r>
                  <a:rPr lang="ko-KR" altLang="en-US" sz="1000" b="0" i="1" smtClean="0">
                    <a:latin typeface="산돌고딕 M" pitchFamily="18" charset="-127"/>
                    <a:ea typeface="산돌고딕 M" pitchFamily="18" charset="-127"/>
                  </a:rPr>
                  <a:t>컨설팅 영역</a:t>
                </a:r>
                <a:endParaRPr lang="ko-KR" altLang="en-US" sz="1000" b="0" i="1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graphicFrame>
            <p:nvGraphicFramePr>
              <p:cNvPr id="1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1895222"/>
                  </p:ext>
                </p:extLst>
              </p:nvPr>
            </p:nvGraphicFramePr>
            <p:xfrm>
              <a:off x="1177409" y="3108325"/>
              <a:ext cx="649287" cy="698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" name="Clip" r:id="rId4" imgW="3983525" imgH="3468986" progId="">
                      <p:embed/>
                    </p:oleObj>
                  </mc:Choice>
                  <mc:Fallback>
                    <p:oleObj name="Clip" r:id="rId4" imgW="3983525" imgH="346898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7409" y="3108325"/>
                            <a:ext cx="649287" cy="698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Oval 36"/>
              <p:cNvSpPr>
                <a:spLocks noChangeArrowheads="1"/>
              </p:cNvSpPr>
              <p:nvPr/>
            </p:nvSpPr>
            <p:spPr bwMode="gray">
              <a:xfrm>
                <a:off x="3583536" y="3335338"/>
                <a:ext cx="1382713" cy="83343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legacyPerspectiveBottom"/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007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sz="1050" b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1" name="Rectangle 37"/>
              <p:cNvSpPr>
                <a:spLocks noChangeArrowheads="1"/>
              </p:cNvSpPr>
              <p:nvPr/>
            </p:nvSpPr>
            <p:spPr bwMode="auto">
              <a:xfrm>
                <a:off x="3750327" y="3819028"/>
                <a:ext cx="1046629" cy="12432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pPr defTabSz="762000" latinLnBrk="0"/>
                <a:r>
                  <a:rPr lang="ko-KR" altLang="en-US" sz="1000" b="0" i="1" smtClean="0">
                    <a:latin typeface="산돌고딕 M" pitchFamily="18" charset="-127"/>
                    <a:ea typeface="산돌고딕 M" pitchFamily="18" charset="-127"/>
                  </a:rPr>
                  <a:t>오픈소스 기술지원</a:t>
                </a:r>
                <a:endParaRPr lang="ko-KR" altLang="en-US" sz="1000" b="0" i="1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6850249"/>
                  </p:ext>
                </p:extLst>
              </p:nvPr>
            </p:nvGraphicFramePr>
            <p:xfrm>
              <a:off x="3742286" y="3048000"/>
              <a:ext cx="969963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" name="Clip" r:id="rId6" imgW="1441094" imgH="1049731" progId="">
                      <p:embed/>
                    </p:oleObj>
                  </mc:Choice>
                  <mc:Fallback>
                    <p:oleObj name="Clip" r:id="rId6" imgW="1441094" imgH="104973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2286" y="3048000"/>
                            <a:ext cx="969963" cy="660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Oval 39"/>
              <p:cNvSpPr>
                <a:spLocks noChangeArrowheads="1"/>
              </p:cNvSpPr>
              <p:nvPr/>
            </p:nvSpPr>
            <p:spPr bwMode="gray">
              <a:xfrm>
                <a:off x="2284961" y="2528888"/>
                <a:ext cx="1187450" cy="67627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legacyPerspectiveBottom"/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007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sz="1050" b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2574085" y="2913591"/>
                <a:ext cx="670032" cy="12432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62000" latinLnBrk="0"/>
                <a:r>
                  <a:rPr lang="ko-KR" altLang="en-US" sz="1000" b="0" i="1" smtClean="0">
                    <a:latin typeface="산돌고딕 M" pitchFamily="18" charset="-127"/>
                    <a:ea typeface="산돌고딕 M" pitchFamily="18" charset="-127"/>
                  </a:rPr>
                  <a:t>솔루션 영역</a:t>
                </a:r>
                <a:endParaRPr lang="ko-KR" altLang="en-US" sz="1000" b="0" i="1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graphicFrame>
            <p:nvGraphicFramePr>
              <p:cNvPr id="3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3744125"/>
                  </p:ext>
                </p:extLst>
              </p:nvPr>
            </p:nvGraphicFramePr>
            <p:xfrm>
              <a:off x="2656436" y="2349500"/>
              <a:ext cx="444500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0" name="Clip" r:id="rId8" imgW="1586484" imgH="1586484" progId="">
                      <p:embed/>
                    </p:oleObj>
                  </mc:Choice>
                  <mc:Fallback>
                    <p:oleObj name="Clip" r:id="rId8" imgW="1586484" imgH="158648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6436" y="2349500"/>
                            <a:ext cx="444500" cy="517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6" name="Picture 2" descr="D:\OpenSourceConsulting\Documents\Logo\OSC-로고투명(2)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991" y="3464852"/>
                <a:ext cx="1248106" cy="459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701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 smtClean="0"/>
              <a:t>JBoss</a:t>
            </a:r>
            <a:r>
              <a:rPr lang="en-US" altLang="ko-KR" smtClean="0"/>
              <a:t> </a:t>
            </a:r>
            <a:r>
              <a:rPr lang="ko-KR" altLang="en-US" smtClean="0"/>
              <a:t>참고 자료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63176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ko-KR" altLang="en-US" smtClean="0"/>
              <a:t>제품 문서</a:t>
            </a:r>
            <a:endParaRPr lang="en-US" altLang="ko-KR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827088" y="1484314"/>
            <a:ext cx="7489826" cy="22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16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hlinkClick r:id="rId3"/>
              </a:rPr>
              <a:t>http://docs.redhat.com</a:t>
            </a:r>
            <a:endParaRPr lang="en-US" altLang="ko-KR" sz="16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ko-KR" sz="16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5329088" cy="44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02. </a:t>
            </a:r>
            <a:r>
              <a:rPr lang="en-US" altLang="ko-KR" sz="36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EAP </a:t>
            </a:r>
            <a:r>
              <a:rPr lang="ko-KR" altLang="en-US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설치</a:t>
            </a:r>
            <a:endParaRPr lang="en-US" altLang="ko-KR" sz="3600" b="1" ker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서버 다운로드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서버 설치 방법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서버 설치 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주요 </a:t>
            </a:r>
            <a:r>
              <a:rPr lang="ko-KR" altLang="en-US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디렉토리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구조</a:t>
            </a:r>
          </a:p>
        </p:txBody>
      </p:sp>
    </p:spTree>
    <p:extLst>
      <p:ext uri="{BB962C8B-B14F-4D97-AF65-F5344CB8AC3E}">
        <p14:creationId xmlns:p14="http://schemas.microsoft.com/office/powerpoint/2010/main" val="23294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 smtClean="0"/>
              <a:t>JBoss</a:t>
            </a:r>
            <a:r>
              <a:rPr lang="en-US" altLang="ko-KR" smtClean="0"/>
              <a:t> </a:t>
            </a:r>
            <a:r>
              <a:rPr lang="ko-KR" altLang="en-US" smtClean="0"/>
              <a:t>설치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Redhat</a:t>
            </a:r>
            <a:r>
              <a:rPr lang="en-US" altLang="ko-KR" smtClean="0"/>
              <a:t> </a:t>
            </a:r>
            <a:r>
              <a:rPr lang="ko-KR" altLang="en-US" smtClean="0"/>
              <a:t>고객 포탈을 통한 다운로드</a:t>
            </a:r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59" y="2708920"/>
            <a:ext cx="5198295" cy="2807643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/>
        </p:nvSpPr>
        <p:spPr bwMode="auto">
          <a:xfrm>
            <a:off x="829122" y="1484784"/>
            <a:ext cx="748779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ko-KR" altLang="ko-KR" sz="1600" b="0" err="1">
                <a:latin typeface="산돌고딕 M" pitchFamily="18" charset="-127"/>
                <a:ea typeface="산돌고딕 M" pitchFamily="18" charset="-127"/>
                <a:cs typeface="Times New Roman"/>
              </a:rPr>
              <a:t>레드햇</a:t>
            </a:r>
            <a:r>
              <a:rPr lang="ko-KR" altLang="ko-KR" sz="1600" b="0">
                <a:latin typeface="산돌고딕 M" pitchFamily="18" charset="-127"/>
                <a:ea typeface="산돌고딕 M" pitchFamily="18" charset="-127"/>
                <a:cs typeface="Times New Roman"/>
              </a:rPr>
              <a:t> </a:t>
            </a:r>
            <a:r>
              <a:rPr lang="ko-KR" altLang="ko-KR" sz="1600" b="0" err="1">
                <a:latin typeface="산돌고딕 M" pitchFamily="18" charset="-127"/>
                <a:ea typeface="산돌고딕 M" pitchFamily="18" charset="-127"/>
                <a:cs typeface="Times New Roman"/>
              </a:rPr>
              <a:t>서브스크립션</a:t>
            </a:r>
            <a:r>
              <a:rPr lang="ko-KR" altLang="en-US" sz="1600" b="0" err="1">
                <a:latin typeface="산돌고딕 M" pitchFamily="18" charset="-127"/>
                <a:ea typeface="산돌고딕 M" pitchFamily="18" charset="-127"/>
                <a:cs typeface="Times New Roman"/>
              </a:rPr>
              <a:t>을</a:t>
            </a:r>
            <a:r>
              <a:rPr lang="ko-KR" altLang="en-US" sz="1600" b="0">
                <a:latin typeface="산돌고딕 M" pitchFamily="18" charset="-127"/>
                <a:ea typeface="산돌고딕 M" pitchFamily="18" charset="-127"/>
                <a:cs typeface="Times New Roman"/>
              </a:rPr>
              <a:t> 구매한 고객을 위한 다운로드 사이트이며</a:t>
            </a:r>
            <a:r>
              <a:rPr lang="en-US" altLang="ko-KR" sz="1600" b="0">
                <a:latin typeface="산돌고딕 M" pitchFamily="18" charset="-127"/>
                <a:ea typeface="산돌고딕 M" pitchFamily="18" charset="-127"/>
                <a:cs typeface="Times New Roman"/>
              </a:rPr>
              <a:t>, </a:t>
            </a:r>
            <a:r>
              <a:rPr lang="ko-KR" altLang="en-US" sz="1600" b="0">
                <a:latin typeface="산돌고딕 M" pitchFamily="18" charset="-127"/>
                <a:ea typeface="산돌고딕 M" pitchFamily="18" charset="-127"/>
                <a:cs typeface="Times New Roman"/>
              </a:rPr>
              <a:t>발급된 계정으로 </a:t>
            </a:r>
            <a:r>
              <a:rPr lang="ko-KR" altLang="ko-KR" sz="1600" b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로그인을</a:t>
            </a:r>
            <a:r>
              <a:rPr lang="ko-KR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수행하면</a:t>
            </a:r>
            <a:r>
              <a:rPr lang="en-US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 받을 수 있습니다</a:t>
            </a:r>
            <a:r>
              <a:rPr lang="en-US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</a:t>
            </a:r>
            <a:r>
              <a:rPr lang="ko-KR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600" b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ko-KR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r>
              <a:rPr lang="en-US" altLang="ko-KR" sz="1600" b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URL: </a:t>
            </a:r>
            <a:r>
              <a:rPr lang="en-US" altLang="ko-KR" sz="1600" b="0" u="sng">
                <a:solidFill>
                  <a:srgbClr val="0000FF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4"/>
              </a:rPr>
              <a:t>http://access.redhat.com</a:t>
            </a:r>
            <a:endParaRPr lang="en-US" altLang="ko-KR" sz="1600" b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78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/>
              <a:t>설치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7544" y="981075"/>
            <a:ext cx="8208143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JBoss</a:t>
            </a:r>
            <a:r>
              <a:rPr lang="en-US" altLang="ko-KR" smtClean="0"/>
              <a:t> Community </a:t>
            </a:r>
            <a:r>
              <a:rPr lang="ko-KR" altLang="en-US" smtClean="0"/>
              <a:t>사이트에서 설치 파일 다운로드</a:t>
            </a:r>
            <a:endParaRPr lang="en-US" altLang="ko-KR"/>
          </a:p>
        </p:txBody>
      </p:sp>
      <p:sp>
        <p:nvSpPr>
          <p:cNvPr id="6" name="Rectangle 1"/>
          <p:cNvSpPr>
            <a:spLocks noGrp="1" noChangeArrowheads="1"/>
          </p:cNvSpPr>
          <p:nvPr/>
        </p:nvSpPr>
        <p:spPr bwMode="auto">
          <a:xfrm>
            <a:off x="827088" y="1484784"/>
            <a:ext cx="7489825" cy="14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lvl="2" indent="-839788" algn="l"/>
            <a:endParaRPr lang="en-US" altLang="ko-KR" sz="1600" smtClean="0">
              <a:latin typeface="산돌고딕 M" pitchFamily="18" charset="-127"/>
              <a:ea typeface="산돌고딕 M" pitchFamily="18" charset="-127"/>
              <a:hlinkClick r:id=""/>
            </a:endParaRPr>
          </a:p>
          <a:p>
            <a:pPr lvl="1" indent="-839788" algn="l"/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hlinkClick r:id=""/>
              </a:rPr>
              <a:t>http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  <a:hlinkClick r:id="rId3"/>
              </a:rPr>
              <a:t>://www.jboss.org/jbossas/downloads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에서 설치 파일을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다운로드합니다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lvl="2" indent="-839788" algn="l"/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lvl="2" indent="-839788" algn="l"/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vl="2" indent="-839788" algn="l"/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lvl="2" indent="-839788" algn="l"/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872"/>
            <a:ext cx="7489825" cy="28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/>
              <a:t>설치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smtClean="0"/>
              <a:t>설치 형태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387247"/>
            <a:ext cx="7489329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community : zip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압축 파일로 제공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EAP           : zip, jar, platform binary, </a:t>
            </a: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linux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rpm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형태로 제공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Extracting </a:t>
            </a:r>
            <a:r>
              <a:rPr lang="en-US" altLang="ko-KR" sz="160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the ZIP Download</a:t>
            </a:r>
            <a:endParaRPr lang="ko-KR" altLang="en-US" sz="1600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Binary File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을 받아서 원하는 경로에 압축을 해제하는 설치 방법입니다</a:t>
            </a:r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lvl="1"/>
            <a:r>
              <a:rPr lang="en-US" altLang="ko-KR" sz="1400" b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# </a:t>
            </a:r>
            <a:r>
              <a:rPr lang="en-US" altLang="ko-KR" sz="14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unzip jboss-eap-6.1.1.zip</a:t>
            </a:r>
            <a:endParaRPr lang="ko-KR" altLang="en-US" sz="1400" b="1">
              <a:solidFill>
                <a:srgbClr val="F57900"/>
              </a:solidFill>
              <a:latin typeface="산돌고딕 M" pitchFamily="18" charset="-127"/>
              <a:ea typeface="산돌고딕 M" pitchFamily="18" charset="-127"/>
              <a:cs typeface="msmincho" charset="0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RPM </a:t>
            </a:r>
            <a:r>
              <a:rPr lang="ko-KR" altLang="en-US" sz="160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</a:p>
          <a:p>
            <a:pPr lvl="1"/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RHEL 6.x </a:t>
            </a:r>
            <a:r>
              <a:rPr lang="en-US" altLang="ko-KR" sz="1400" err="1">
                <a:latin typeface="산돌고딕 M" pitchFamily="18" charset="-127"/>
                <a:ea typeface="산돌고딕 M" pitchFamily="18" charset="-127"/>
              </a:rPr>
              <a:t>Plaform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을 이용하여 설치이며 </a:t>
            </a:r>
            <a:r>
              <a:rPr lang="ko-KR" altLang="en-US" sz="1400" err="1">
                <a:latin typeface="산돌고딕 M" pitchFamily="18" charset="-127"/>
                <a:ea typeface="산돌고딕 M" pitchFamily="18" charset="-127"/>
              </a:rPr>
              <a:t>서브스크립트이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 필요한 설치 방법입니다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lvl="1"/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# </a:t>
            </a:r>
            <a:r>
              <a:rPr lang="en-US" altLang="ko-KR" sz="1600" b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yum </a:t>
            </a:r>
            <a:r>
              <a:rPr lang="en-US" altLang="ko-KR" sz="1600" b="1" err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groupinstall</a:t>
            </a:r>
            <a:r>
              <a:rPr lang="en-US" altLang="ko-KR" sz="1600" b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 </a:t>
            </a:r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jboss-eap6</a:t>
            </a:r>
            <a:endParaRPr lang="ko-KR" altLang="en-US" sz="1600" b="1">
              <a:solidFill>
                <a:srgbClr val="F57900"/>
              </a:solidFill>
              <a:latin typeface="산돌고딕 M" pitchFamily="18" charset="-127"/>
              <a:ea typeface="산돌고딕 M" pitchFamily="18" charset="-127"/>
              <a:cs typeface="msmincho" charset="0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GUI </a:t>
            </a:r>
            <a:r>
              <a:rPr lang="en-US" altLang="ko-KR" sz="160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Installer</a:t>
            </a:r>
            <a:endParaRPr lang="ko-KR" altLang="en-US" sz="1600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Linux GUI 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환경에서 설치하는 방법이며 설치 중 원하는 구성을 손쉽게 설정할 수 있는 설치 방법입니다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lvl="1"/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# </a:t>
            </a:r>
            <a:r>
              <a:rPr lang="en-US" altLang="ko-KR" sz="1600" b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java -jar </a:t>
            </a:r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jboss-eap-6.1.1-installer.jar</a:t>
            </a:r>
            <a:endParaRPr lang="ko-KR" altLang="en-US" sz="1600" b="1">
              <a:solidFill>
                <a:srgbClr val="F57900"/>
              </a:solidFill>
              <a:latin typeface="산돌고딕 M" pitchFamily="18" charset="-127"/>
              <a:ea typeface="산돌고딕 M" pitchFamily="18" charset="-127"/>
              <a:cs typeface="msmincho" charset="0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kern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CommandLine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Console </a:t>
            </a:r>
            <a:r>
              <a:rPr lang="en-US" altLang="ko-KR" sz="160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Installation</a:t>
            </a:r>
            <a:endParaRPr lang="ko-KR" altLang="en-US" sz="1600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Linux GUI 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환경이 안 되는 상황에서 </a:t>
            </a:r>
            <a:r>
              <a:rPr lang="ko-KR" altLang="en-US" sz="1400" err="1">
                <a:latin typeface="산돌고딕 M" pitchFamily="18" charset="-127"/>
                <a:ea typeface="산돌고딕 M" pitchFamily="18" charset="-127"/>
              </a:rPr>
              <a:t>터미널창을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 이용하여 </a:t>
            </a:r>
            <a:r>
              <a:rPr lang="en-US" altLang="ko-KR" sz="1400">
                <a:latin typeface="산돌고딕 M" pitchFamily="18" charset="-127"/>
                <a:ea typeface="산돌고딕 M" pitchFamily="18" charset="-127"/>
              </a:rPr>
              <a:t>Text </a:t>
            </a:r>
            <a:r>
              <a:rPr lang="ko-KR" altLang="en-US" sz="1400">
                <a:latin typeface="산돌고딕 M" pitchFamily="18" charset="-127"/>
                <a:ea typeface="산돌고딕 M" pitchFamily="18" charset="-127"/>
              </a:rPr>
              <a:t>방식으로 설치할 수 있는 설치 방법입니다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lvl="1"/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# </a:t>
            </a:r>
            <a:r>
              <a:rPr lang="en-US" altLang="ko-KR" sz="1600" b="1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java -jar jboss-eap-6.1.1-installer.jar </a:t>
            </a:r>
            <a:r>
              <a:rPr lang="en-US" altLang="ko-KR" sz="1600" b="1" smtClean="0">
                <a:solidFill>
                  <a:srgbClr val="F57900"/>
                </a:solidFill>
                <a:latin typeface="산돌고딕 M" pitchFamily="18" charset="-127"/>
                <a:ea typeface="산돌고딕 M" pitchFamily="18" charset="-127"/>
                <a:cs typeface="msmincho" charset="0"/>
              </a:rPr>
              <a:t>–console</a:t>
            </a:r>
            <a:endParaRPr lang="en-US" altLang="ko-KR" sz="1600" b="1">
              <a:solidFill>
                <a:srgbClr val="F57900"/>
              </a:solidFill>
              <a:latin typeface="산돌고딕 M" pitchFamily="18" charset="-127"/>
              <a:ea typeface="산돌고딕 M" pitchFamily="18" charset="-127"/>
              <a:cs typeface="msmincho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492376"/>
            <a:ext cx="7633345" cy="383160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75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/>
              <a:t>설치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en-US" altLang="ko-KR"/>
              <a:t> unzip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088" y="1385124"/>
            <a:ext cx="7489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/opt/was/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폴더로 해당 파일을 업로드 한 후 </a:t>
            </a:r>
            <a:r>
              <a:rPr lang="ko-KR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압축을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풉니다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ls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–al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명령어를 통해 압축 해제 내용을 확인 합니다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57164"/>
              </p:ext>
            </p:extLst>
          </p:nvPr>
        </p:nvGraphicFramePr>
        <p:xfrm>
          <a:off x="834315" y="1844824"/>
          <a:ext cx="7482598" cy="575940"/>
        </p:xfrm>
        <a:graphic>
          <a:graphicData uri="http://schemas.openxmlformats.org/drawingml/2006/table">
            <a:tbl>
              <a:tblPr firstRow="1" firstCol="1" bandRow="1"/>
              <a:tblGrid>
                <a:gridCol w="7482598"/>
              </a:tblGrid>
              <a:tr h="575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@server /opt/was] </a:t>
                      </a:r>
                      <a:r>
                        <a:rPr lang="en-AU" sz="1200" kern="120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unzip 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jboss-eap-6.1.1.zip</a:t>
                      </a:r>
                      <a:endParaRPr lang="ko-KR" sz="12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jboss@server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/opt/was] </a:t>
                      </a:r>
                      <a:r>
                        <a:rPr lang="en-AU" sz="1200" kern="1200" err="1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rm</a:t>
                      </a:r>
                      <a:r>
                        <a:rPr lang="en-AU" sz="1200" kern="120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-f 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jboss-eap-6.1.1.zip</a:t>
                      </a:r>
                      <a:endParaRPr lang="ko-KR" sz="12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56790"/>
              </p:ext>
            </p:extLst>
          </p:nvPr>
        </p:nvGraphicFramePr>
        <p:xfrm>
          <a:off x="827087" y="3284984"/>
          <a:ext cx="7489825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jboss@server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/opt/was]#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-al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52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drwxr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-x. 13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Oct 24 07:54 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-x. 27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Jun 12 02:00 ..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lrwxrwxrwx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1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19 Oct 24 07:54 jboss-eap-6.1</a:t>
                      </a:r>
                      <a:endParaRPr lang="ko-KR" sz="12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/>
              <a:t>설치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ko-KR" altLang="en-US"/>
              <a:t>의 주요 </a:t>
            </a:r>
            <a:r>
              <a:rPr lang="ko-KR" altLang="en-US" err="1"/>
              <a:t>디렉토리</a:t>
            </a:r>
            <a:r>
              <a:rPr lang="ko-KR" altLang="en-US"/>
              <a:t> 구조 </a:t>
            </a:r>
            <a:endParaRPr lang="en-US" altLang="ko-KR"/>
          </a:p>
        </p:txBody>
      </p:sp>
      <p:grpSp>
        <p:nvGrpSpPr>
          <p:cNvPr id="4" name="그룹 3"/>
          <p:cNvGrpSpPr/>
          <p:nvPr/>
        </p:nvGrpSpPr>
        <p:grpSpPr>
          <a:xfrm>
            <a:off x="899592" y="1700808"/>
            <a:ext cx="7346509" cy="4081188"/>
            <a:chOff x="560512" y="793225"/>
            <a:chExt cx="7186166" cy="5776720"/>
          </a:xfrm>
        </p:grpSpPr>
        <p:pic>
          <p:nvPicPr>
            <p:cNvPr id="6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836712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08602" y="793225"/>
              <a:ext cx="1364489" cy="51405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6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Jboss-eap-6.x</a:t>
              </a:r>
              <a:endParaRPr kumimoji="0"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4666" y="1383519"/>
              <a:ext cx="398590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bin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9" name="Picture 4" descr="http://icons.iconarchive.com/icons/deleket/sleek-xp-basic/128/Document-Blan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380" y="1869902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62" y="1350251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08427" y="1894062"/>
              <a:ext cx="1325287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standalone.conf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12" name="Picture 6" descr="http://icons.iconarchive.com/icons/enhancedlabs/longhorn-pinstripe/128/cm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682" y="2320056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08428" y="2365104"/>
              <a:ext cx="1181030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standalone.sh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14" name="Picture 6" descr="http://icons.iconarchive.com/icons/enhancedlabs/longhorn-pinstripe/128/cm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682" y="2752103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08428" y="2797149"/>
              <a:ext cx="925444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domain.sh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16" name="Picture 6" descr="http://icons.iconarchive.com/icons/enhancedlabs/longhorn-pinstripe/128/cm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682" y="3166046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208428" y="3211094"/>
              <a:ext cx="994436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</a:t>
              </a: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boss-cli.sh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4666" y="3775377"/>
              <a:ext cx="792162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modules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19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62" y="3742110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584666" y="4279433"/>
              <a:ext cx="969348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standalone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21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62" y="4246166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216784" y="4727523"/>
              <a:ext cx="1113605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configuration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23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480" y="4694256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216784" y="5175613"/>
              <a:ext cx="1104197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deployments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25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480" y="5142346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16784" y="5620525"/>
              <a:ext cx="478558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logs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27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480" y="5587258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216784" y="6103807"/>
              <a:ext cx="500511" cy="4661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data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29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480" y="6070540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490544" y="1921553"/>
              <a:ext cx="305474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Standalone mode JVM parameters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0544" y="2387930"/>
              <a:ext cx="1758600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Standalone </a:t>
              </a:r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mode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0544" y="2846938"/>
              <a:ext cx="1758600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Domain mode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0544" y="3320747"/>
              <a:ext cx="2262656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Command Line Interface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1782" y="3821867"/>
              <a:ext cx="325613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Static JBoss Module Definitions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0544" y="4713690"/>
              <a:ext cx="325613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Standalone Configuration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0544" y="5170833"/>
              <a:ext cx="325613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File </a:t>
              </a:r>
              <a:r>
                <a:rPr lang="en-US" altLang="ko-KR" sz="1400" err="1" smtClean="0">
                  <a:latin typeface="산돌고딕 M" pitchFamily="18" charset="-127"/>
                  <a:ea typeface="산돌고딕 M" pitchFamily="18" charset="-127"/>
                </a:rPr>
                <a:t>SystemDeployments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0544" y="6093077"/>
              <a:ext cx="325613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Internal Data(includes Repository)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/>
              <a:t>설치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ko-KR" altLang="en-US"/>
              <a:t>의 주요 </a:t>
            </a:r>
            <a:r>
              <a:rPr lang="ko-KR" altLang="en-US" err="1"/>
              <a:t>디렉토리</a:t>
            </a:r>
            <a:r>
              <a:rPr lang="ko-KR" altLang="en-US"/>
              <a:t> 구조 </a:t>
            </a:r>
            <a:endParaRPr lang="en-US" altLang="ko-KR"/>
          </a:p>
        </p:txBody>
      </p:sp>
      <p:grpSp>
        <p:nvGrpSpPr>
          <p:cNvPr id="5" name="그룹 4"/>
          <p:cNvGrpSpPr/>
          <p:nvPr/>
        </p:nvGrpSpPr>
        <p:grpSpPr>
          <a:xfrm>
            <a:off x="899592" y="1700808"/>
            <a:ext cx="7346792" cy="3927057"/>
            <a:chOff x="560512" y="811587"/>
            <a:chExt cx="7776864" cy="5786042"/>
          </a:xfrm>
        </p:grpSpPr>
        <p:pic>
          <p:nvPicPr>
            <p:cNvPr id="38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836712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053668" y="811587"/>
              <a:ext cx="1476592" cy="535096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6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Jboss-eap-6.x</a:t>
              </a:r>
              <a:endParaRPr kumimoji="0"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84666" y="1383517"/>
              <a:ext cx="772402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domain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41" name="Picture 4" descr="http://icons.iconarchive.com/icons/deleket/sleek-xp-basic/128/Document-Blan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682" y="2330774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62" y="1350251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2729" y="2354934"/>
              <a:ext cx="1096499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</a:t>
              </a: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omain.xml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3499" y="3312144"/>
              <a:ext cx="757130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servers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45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95" y="3322281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751588" y="3801994"/>
              <a:ext cx="1025232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s</a:t>
              </a: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erver-one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47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84" y="3768725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383706" y="4250082"/>
              <a:ext cx="517875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logs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49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402" y="4216815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383706" y="4698172"/>
              <a:ext cx="541632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data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51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402" y="4664905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1584666" y="5142347"/>
              <a:ext cx="908149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appclient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53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62" y="5109080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2248259" y="5647184"/>
              <a:ext cx="1205097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configuration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55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955" y="5613917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5014846" y="2382425"/>
              <a:ext cx="3322530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Domain Wide Unified Configuration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24438" y="3801992"/>
              <a:ext cx="325613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Server “One” JVM Instance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24439" y="6104040"/>
              <a:ext cx="3256134" cy="40922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EE Application Client Configuration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48259" y="1845984"/>
              <a:ext cx="1205097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configuration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pic>
          <p:nvPicPr>
            <p:cNvPr id="60" name="Picture 2" descr="http://icons.iconarchive.com/icons/oxygen-icons.org/oxygen/128/Places-folder-blue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955" y="1812718"/>
              <a:ext cx="448090" cy="44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http://icons.iconarchive.com/icons/deleket/sleek-xp-basic/128/Document-Blan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2787900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2720751" y="2812061"/>
              <a:ext cx="853850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host.xml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02868" y="2839551"/>
              <a:ext cx="3054744" cy="40922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ctr">
                <a:defRPr kumimoji="0" sz="1000">
                  <a:solidFill>
                    <a:srgbClr val="000000"/>
                  </a:solidFill>
                  <a:latin typeface="Calibri" pitchFamily="34" charset="0"/>
                  <a:ea typeface="Dotum" pitchFamily="50" charset="-127"/>
                  <a:cs typeface="Calibri" pitchFamily="34" charset="0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pPr algn="l"/>
              <a:r>
                <a:rPr lang="en-US" altLang="ko-KR" sz="1400" smtClean="0">
                  <a:latin typeface="산돌고딕 M" pitchFamily="18" charset="-127"/>
                  <a:ea typeface="산돌고딕 M" pitchFamily="18" charset="-127"/>
                </a:rPr>
                <a:t>Host Controller Configuration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pic>
          <p:nvPicPr>
            <p:cNvPr id="64" name="Picture 4" descr="http://icons.iconarchive.com/icons/deleket/sleek-xp-basic/128/Document-Blan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327" y="6088254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766374" y="6112414"/>
              <a:ext cx="1232246" cy="4852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4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appclient.xml</a:t>
              </a:r>
              <a:endParaRPr kumimoji="0" lang="ko-KR" altLang="en-US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2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875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03. </a:t>
            </a:r>
            <a:r>
              <a:rPr lang="en-US" altLang="ko-KR" sz="36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서버 구성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교육 목적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/>
              <a:t>본 과정의 목적</a:t>
            </a:r>
            <a:endParaRPr lang="en-US" altLang="ko-K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6571" y="1373026"/>
            <a:ext cx="74803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sz="1600"/>
              <a:t>자바 </a:t>
            </a:r>
            <a:r>
              <a:rPr lang="ko-KR" altLang="en-US" sz="1600" smtClean="0"/>
              <a:t>환경에서 개발 </a:t>
            </a:r>
            <a:r>
              <a:rPr lang="ko-KR" altLang="en-US" sz="1600"/>
              <a:t>운영중인 </a:t>
            </a:r>
            <a:r>
              <a:rPr lang="en-US" altLang="ko-KR" sz="1600" err="1" smtClean="0"/>
              <a:t>JBoss</a:t>
            </a:r>
            <a:r>
              <a:rPr lang="en-US" altLang="ko-KR" sz="1600" smtClean="0"/>
              <a:t> EAP </a:t>
            </a:r>
            <a:r>
              <a:rPr lang="ko-KR" altLang="en-US" sz="1600" smtClean="0"/>
              <a:t>시스템에 </a:t>
            </a:r>
            <a:r>
              <a:rPr lang="ko-KR" altLang="en-US" sz="1600"/>
              <a:t>대한 </a:t>
            </a:r>
            <a:r>
              <a:rPr lang="ko-KR" altLang="en-US" sz="1600" smtClean="0"/>
              <a:t>전반적인 내용 습득</a:t>
            </a:r>
            <a:endParaRPr lang="ko-KR" altLang="en-US" sz="1600"/>
          </a:p>
          <a:p>
            <a:pPr>
              <a:lnSpc>
                <a:spcPct val="150000"/>
              </a:lnSpc>
            </a:pPr>
            <a:r>
              <a:rPr lang="ko-KR" altLang="en-US" sz="1600" smtClean="0"/>
              <a:t>자바 </a:t>
            </a:r>
            <a:r>
              <a:rPr lang="ko-KR" altLang="en-US" sz="1600"/>
              <a:t>환경에서 개발 또는 운영 중 발생할 수 있는 여러 가지 문제에 대한 대응방법 및 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ko-KR" altLang="en-US" sz="1600" smtClean="0"/>
              <a:t>문제 </a:t>
            </a:r>
            <a:r>
              <a:rPr lang="ko-KR" altLang="en-US" sz="1600"/>
              <a:t>해결능력을 </a:t>
            </a:r>
            <a:r>
              <a:rPr lang="ko-KR" altLang="en-US" sz="1600" smtClean="0"/>
              <a:t>습득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3245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서비스 구성 환경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서버 및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Domain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모드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Overview</a:t>
            </a: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관리 인터페이스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인스턴스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생성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관리 스크립트 작성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err="1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dirty="0" err="1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인스턴스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관리자 계정 설정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인스턴스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기동 및 정지</a:t>
            </a:r>
          </a:p>
        </p:txBody>
      </p:sp>
    </p:spTree>
    <p:extLst>
      <p:ext uri="{BB962C8B-B14F-4D97-AF65-F5344CB8AC3E}">
        <p14:creationId xmlns:p14="http://schemas.microsoft.com/office/powerpoint/2010/main" val="1886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05" y="3190437"/>
            <a:ext cx="1175747" cy="67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서버 구성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Standalone HA </a:t>
            </a:r>
            <a:r>
              <a:rPr lang="ko-KR" altLang="en-US" smtClean="0"/>
              <a:t>구성을 위한 시스템 구성도</a:t>
            </a:r>
            <a:endParaRPr lang="en-US" altLang="ko-KR"/>
          </a:p>
        </p:txBody>
      </p:sp>
      <p:grpSp>
        <p:nvGrpSpPr>
          <p:cNvPr id="185" name="그룹 184"/>
          <p:cNvGrpSpPr/>
          <p:nvPr/>
        </p:nvGrpSpPr>
        <p:grpSpPr>
          <a:xfrm>
            <a:off x="395536" y="1628800"/>
            <a:ext cx="7992888" cy="4101811"/>
            <a:chOff x="395536" y="1628800"/>
            <a:chExt cx="7992888" cy="4101811"/>
          </a:xfrm>
        </p:grpSpPr>
        <p:pic>
          <p:nvPicPr>
            <p:cNvPr id="76" name="Picture 22" descr="http://www.arrakis-systems.com/images/radio20art/dell-pc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536" y="3211140"/>
              <a:ext cx="1054908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AutoShape 5"/>
            <p:cNvSpPr>
              <a:spLocks noChangeArrowheads="1"/>
            </p:cNvSpPr>
            <p:nvPr/>
          </p:nvSpPr>
          <p:spPr bwMode="auto">
            <a:xfrm>
              <a:off x="3986569" y="1658673"/>
              <a:ext cx="2000264" cy="40719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8575" algn="ctr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lIns="79200" tIns="39600" rIns="79200" bIns="396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pic>
          <p:nvPicPr>
            <p:cNvPr id="80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53896" y="3433771"/>
              <a:ext cx="678364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4343757" y="1801549"/>
              <a:ext cx="1357324" cy="2646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9200" tIns="39600" rIns="79200" bIns="396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5813" eaLnBrk="0" hangingPunct="0"/>
              <a:r>
                <a:rPr lang="en-US" altLang="ko-KR" sz="12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WAS </a:t>
              </a:r>
              <a:r>
                <a:rPr lang="en-US" altLang="ko-KR" sz="1200" b="1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Server</a:t>
              </a:r>
              <a:endParaRPr lang="ko-KR" altLang="en-US" sz="12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6763108" y="1801549"/>
              <a:ext cx="789927" cy="2646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9200" tIns="39600" rIns="79200" bIns="396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5813" eaLnBrk="0" hangingPunct="0"/>
              <a:r>
                <a:rPr lang="en-US" altLang="ko-KR" sz="12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DB Server</a:t>
              </a:r>
              <a:endParaRPr lang="ko-KR" altLang="en-US" sz="12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4138973" y="5154935"/>
              <a:ext cx="16690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Red Hat </a:t>
              </a:r>
              <a:r>
                <a:rPr lang="en-US" altLang="ko-KR" sz="10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Enterprise </a:t>
              </a:r>
              <a:r>
                <a:rPr lang="en-US" altLang="ko-KR" sz="1000" b="1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Linux </a:t>
              </a:r>
              <a:r>
                <a:rPr lang="en-US" altLang="ko-KR" sz="10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6.x</a:t>
              </a:r>
              <a:endParaRPr lang="en-US" altLang="ko-KR" sz="10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87" name="AutoShape 5"/>
            <p:cNvSpPr>
              <a:spLocks noChangeArrowheads="1"/>
            </p:cNvSpPr>
            <p:nvPr/>
          </p:nvSpPr>
          <p:spPr bwMode="auto">
            <a:xfrm>
              <a:off x="6272585" y="1658673"/>
              <a:ext cx="2115839" cy="407193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lIns="79200" tIns="39600" rIns="79200" bIns="396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6314573" y="5157192"/>
              <a:ext cx="20018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Red Hat Enterprise Linux 6.x</a:t>
              </a:r>
              <a:endParaRPr lang="en-US" altLang="ko-KR" sz="10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395537" y="2780928"/>
              <a:ext cx="842827" cy="2646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9200" tIns="39600" rIns="79200" bIns="396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5813" eaLnBrk="0" hangingPunct="0"/>
              <a:r>
                <a:rPr lang="ko-KR" altLang="en-US" sz="12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사용자 </a:t>
              </a:r>
              <a:r>
                <a:rPr lang="en-US" altLang="ko-KR" sz="12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PC</a:t>
              </a:r>
              <a:endParaRPr lang="ko-KR" altLang="en-US" sz="12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94" name="AutoShape 5"/>
            <p:cNvSpPr>
              <a:spLocks noChangeArrowheads="1"/>
            </p:cNvSpPr>
            <p:nvPr/>
          </p:nvSpPr>
          <p:spPr bwMode="auto">
            <a:xfrm>
              <a:off x="1718793" y="1628800"/>
              <a:ext cx="2053463" cy="40719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8575" algn="ctr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lIns="79200" tIns="39600" rIns="79200" bIns="396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2106177" y="1843119"/>
              <a:ext cx="1523202" cy="2646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9200" tIns="39600" rIns="79200" bIns="396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5813" eaLnBrk="0" hangingPunct="0"/>
              <a:r>
                <a:rPr lang="en-US" altLang="ko-KR" sz="1200" b="1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Web </a:t>
              </a:r>
              <a:r>
                <a:rPr lang="en-US" altLang="ko-KR" sz="12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Server</a:t>
              </a:r>
              <a:endParaRPr lang="ko-KR" altLang="en-US" sz="12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1738476" y="5153752"/>
              <a:ext cx="20337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Red Hat Enterprise Linux </a:t>
              </a:r>
              <a:r>
                <a:rPr lang="en-US" altLang="ko-KR" sz="1000" b="1" smtClean="0">
                  <a:solidFill>
                    <a:schemeClr val="tx1"/>
                  </a:solidFill>
                  <a:latin typeface="산돌고딕 M" pitchFamily="18" charset="-127"/>
                  <a:ea typeface="굴림" pitchFamily="48" charset="-127"/>
                </a:rPr>
                <a:t>6.x</a:t>
              </a:r>
              <a:endParaRPr lang="en-US" altLang="ko-KR" sz="1000" b="1">
                <a:solidFill>
                  <a:schemeClr val="tx1"/>
                </a:solidFill>
                <a:latin typeface="산돌고딕 M" pitchFamily="18" charset="-127"/>
                <a:ea typeface="굴림" pitchFamily="48" charset="-127"/>
              </a:endParaRPr>
            </a:p>
          </p:txBody>
        </p:sp>
      </p:grpSp>
      <p:pic>
        <p:nvPicPr>
          <p:cNvPr id="121" name="그림 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40" y="3122693"/>
            <a:ext cx="881804" cy="10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7" name="그룹 136"/>
          <p:cNvGrpSpPr/>
          <p:nvPr/>
        </p:nvGrpSpPr>
        <p:grpSpPr>
          <a:xfrm>
            <a:off x="4184363" y="2297787"/>
            <a:ext cx="1683778" cy="1107294"/>
            <a:chOff x="6178821" y="6403986"/>
            <a:chExt cx="1683778" cy="1107294"/>
          </a:xfrm>
        </p:grpSpPr>
        <p:pic>
          <p:nvPicPr>
            <p:cNvPr id="133" name="그림 1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821" y="6403986"/>
              <a:ext cx="881804" cy="10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4" name="그룹 133"/>
            <p:cNvGrpSpPr/>
            <p:nvPr/>
          </p:nvGrpSpPr>
          <p:grpSpPr>
            <a:xfrm>
              <a:off x="6649490" y="7197193"/>
              <a:ext cx="1213109" cy="314087"/>
              <a:chOff x="5175721" y="7365248"/>
              <a:chExt cx="895726" cy="1276115"/>
            </a:xfrm>
          </p:grpSpPr>
          <p:pic>
            <p:nvPicPr>
              <p:cNvPr id="135" name="Picture 55" descr="네모라인없는거-연파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02" t="8028" r="9772" b="10844"/>
              <a:stretch>
                <a:fillRect/>
              </a:stretch>
            </p:blipFill>
            <p:spPr bwMode="auto">
              <a:xfrm>
                <a:off x="5175721" y="7365248"/>
                <a:ext cx="895726" cy="127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AutoShape 58"/>
              <p:cNvSpPr>
                <a:spLocks noChangeArrowheads="1"/>
              </p:cNvSpPr>
              <p:nvPr/>
            </p:nvSpPr>
            <p:spPr bwMode="auto">
              <a:xfrm>
                <a:off x="5252447" y="7695548"/>
                <a:ext cx="783145" cy="687761"/>
              </a:xfrm>
              <a:prstGeom prst="homePlate">
                <a:avLst>
                  <a:gd name="adj" fmla="val 3913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defTabSz="941388" eaLnBrk="0" latinLnBrk="0" hangingPunct="0"/>
                <a:r>
                  <a:rPr kumimoji="0" lang="en-US" altLang="ko-KR" sz="1100" b="1" smtClean="0">
                    <a:solidFill>
                      <a:schemeClr val="bg1"/>
                    </a:solidFill>
                    <a:latin typeface="산돌고딕 M" pitchFamily="18" charset="-127"/>
                    <a:ea typeface="산돌고딕 M" pitchFamily="18" charset="-127"/>
                  </a:rPr>
                  <a:t>standalone_ha_11</a:t>
                </a:r>
                <a:endParaRPr kumimoji="0" lang="ko-KR" altLang="en-US" sz="1400" b="1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  <p:pic>
        <p:nvPicPr>
          <p:cNvPr id="146" name="그림 1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48" y="3854372"/>
            <a:ext cx="881804" cy="10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" name="그룹 166"/>
          <p:cNvGrpSpPr/>
          <p:nvPr/>
        </p:nvGrpSpPr>
        <p:grpSpPr>
          <a:xfrm>
            <a:off x="4672585" y="4622318"/>
            <a:ext cx="1224133" cy="314087"/>
            <a:chOff x="4716016" y="4070222"/>
            <a:chExt cx="1224133" cy="314087"/>
          </a:xfrm>
        </p:grpSpPr>
        <p:pic>
          <p:nvPicPr>
            <p:cNvPr id="148" name="Picture 55" descr="네모라인없는거-연파랑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8028" r="9772" b="10844"/>
            <a:stretch>
              <a:fillRect/>
            </a:stretch>
          </p:blipFill>
          <p:spPr bwMode="auto">
            <a:xfrm>
              <a:off x="4716016" y="4070222"/>
              <a:ext cx="1224133" cy="31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AutoShape 58"/>
            <p:cNvSpPr>
              <a:spLocks noChangeArrowheads="1"/>
            </p:cNvSpPr>
            <p:nvPr/>
          </p:nvSpPr>
          <p:spPr bwMode="auto">
            <a:xfrm>
              <a:off x="4836649" y="4150658"/>
              <a:ext cx="1060637" cy="169277"/>
            </a:xfrm>
            <a:prstGeom prst="homePlate">
              <a:avLst>
                <a:gd name="adj" fmla="val 391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defTabSz="941388" eaLnBrk="0" latinLnBrk="0" hangingPunct="0"/>
              <a:r>
                <a:rPr kumimoji="0" lang="en-US" altLang="ko-KR" sz="1100" b="1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standalone_ha_21</a:t>
              </a:r>
              <a:endParaRPr kumimoji="0" lang="ko-KR" altLang="en-US" sz="1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pic>
        <p:nvPicPr>
          <p:cNvPr id="152" name="Picture 55" descr="네모라인없는거-연파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8028" r="9772" b="10844"/>
          <a:stretch>
            <a:fillRect/>
          </a:stretch>
        </p:blipFill>
        <p:spPr bwMode="auto">
          <a:xfrm>
            <a:off x="2119218" y="2876350"/>
            <a:ext cx="1181540" cy="3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AutoShape 58"/>
          <p:cNvSpPr>
            <a:spLocks noChangeArrowheads="1"/>
          </p:cNvSpPr>
          <p:nvPr/>
        </p:nvSpPr>
        <p:spPr bwMode="auto">
          <a:xfrm>
            <a:off x="2461099" y="2956786"/>
            <a:ext cx="450754" cy="169277"/>
          </a:xfrm>
          <a:prstGeom prst="homePlate">
            <a:avLst>
              <a:gd name="adj" fmla="val 391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941388" eaLnBrk="0" latinLnBrk="0" hangingPunct="0"/>
            <a:r>
              <a:rPr kumimoji="0" lang="en-US" altLang="ko-KR" sz="1100" b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apache</a:t>
            </a:r>
            <a:endParaRPr kumimoji="0" lang="ko-KR" altLang="en-US" sz="1400" b="1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grpSp>
        <p:nvGrpSpPr>
          <p:cNvPr id="156" name="그룹 155"/>
          <p:cNvGrpSpPr/>
          <p:nvPr/>
        </p:nvGrpSpPr>
        <p:grpSpPr>
          <a:xfrm>
            <a:off x="7034943" y="3968941"/>
            <a:ext cx="1209465" cy="321510"/>
            <a:chOff x="7206883" y="3236610"/>
            <a:chExt cx="1209465" cy="321510"/>
          </a:xfrm>
        </p:grpSpPr>
        <p:pic>
          <p:nvPicPr>
            <p:cNvPr id="154" name="Picture 55" descr="네모라인없는거-연파랑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8028" r="9772" b="10844"/>
            <a:stretch>
              <a:fillRect/>
            </a:stretch>
          </p:blipFill>
          <p:spPr bwMode="auto">
            <a:xfrm>
              <a:off x="7206883" y="3236610"/>
              <a:ext cx="1209465" cy="32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AutoShape 58"/>
            <p:cNvSpPr>
              <a:spLocks noChangeArrowheads="1"/>
            </p:cNvSpPr>
            <p:nvPr/>
          </p:nvSpPr>
          <p:spPr bwMode="auto">
            <a:xfrm>
              <a:off x="7406517" y="3309080"/>
              <a:ext cx="706857" cy="169277"/>
            </a:xfrm>
            <a:prstGeom prst="homePlate">
              <a:avLst>
                <a:gd name="adj" fmla="val 391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defTabSz="941388" eaLnBrk="0" latinLnBrk="0" hangingPunct="0"/>
              <a:r>
                <a:rPr kumimoji="0" lang="en-US" altLang="ko-KR" sz="1100" b="1" err="1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mysql</a:t>
              </a:r>
              <a:endParaRPr kumimoji="0" lang="ko-KR" altLang="en-US" sz="1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cxnSp>
        <p:nvCxnSpPr>
          <p:cNvPr id="158" name="구부러진 연결선 157"/>
          <p:cNvCxnSpPr>
            <a:stCxn id="121" idx="3"/>
            <a:endCxn id="146" idx="1"/>
          </p:cNvCxnSpPr>
          <p:nvPr/>
        </p:nvCxnSpPr>
        <p:spPr>
          <a:xfrm>
            <a:off x="3196344" y="3664769"/>
            <a:ext cx="990404" cy="731679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구부러진 연결선 159"/>
          <p:cNvCxnSpPr>
            <a:stCxn id="121" idx="3"/>
            <a:endCxn id="133" idx="1"/>
          </p:cNvCxnSpPr>
          <p:nvPr/>
        </p:nvCxnSpPr>
        <p:spPr>
          <a:xfrm flipV="1">
            <a:off x="3196344" y="2839863"/>
            <a:ext cx="988019" cy="82490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구부러진 연결선 188"/>
          <p:cNvCxnSpPr>
            <a:stCxn id="146" idx="3"/>
            <a:endCxn id="3077" idx="2"/>
          </p:cNvCxnSpPr>
          <p:nvPr/>
        </p:nvCxnSpPr>
        <p:spPr>
          <a:xfrm flipV="1">
            <a:off x="5068552" y="3861048"/>
            <a:ext cx="2083927" cy="535400"/>
          </a:xfrm>
          <a:prstGeom prst="curvedConnector2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구부러진 연결선 190"/>
          <p:cNvCxnSpPr>
            <a:stCxn id="133" idx="3"/>
            <a:endCxn id="3077" idx="0"/>
          </p:cNvCxnSpPr>
          <p:nvPr/>
        </p:nvCxnSpPr>
        <p:spPr>
          <a:xfrm>
            <a:off x="5066167" y="2839863"/>
            <a:ext cx="2086312" cy="350574"/>
          </a:xfrm>
          <a:prstGeom prst="curvedConnector2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서버 구성</a:t>
            </a:r>
            <a:endParaRPr lang="en-US" altLang="ko-KR" kern="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Standalone </a:t>
            </a:r>
            <a:r>
              <a:rPr lang="ko-KR" altLang="en-US" smtClean="0"/>
              <a:t>구성 설치 </a:t>
            </a:r>
            <a:r>
              <a:rPr lang="ko-KR" altLang="en-US" err="1" smtClean="0"/>
              <a:t>디렉토리</a:t>
            </a:r>
            <a:r>
              <a:rPr lang="ko-KR" altLang="en-US" smtClean="0"/>
              <a:t> 구조</a:t>
            </a:r>
            <a:endParaRPr lang="en-US" altLang="ko-KR"/>
          </a:p>
        </p:txBody>
      </p:sp>
      <p:grpSp>
        <p:nvGrpSpPr>
          <p:cNvPr id="4" name="그룹 3"/>
          <p:cNvGrpSpPr/>
          <p:nvPr/>
        </p:nvGrpSpPr>
        <p:grpSpPr>
          <a:xfrm>
            <a:off x="647700" y="1695152"/>
            <a:ext cx="7848600" cy="3962400"/>
            <a:chOff x="647700" y="1695152"/>
            <a:chExt cx="7848600" cy="3962400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647700" y="4438352"/>
              <a:ext cx="78486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647700" y="2076152"/>
              <a:ext cx="7848600" cy="1752600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4" name="TextBox 5"/>
            <p:cNvSpPr txBox="1"/>
            <p:nvPr/>
          </p:nvSpPr>
          <p:spPr>
            <a:xfrm>
              <a:off x="6286500" y="1695152"/>
              <a:ext cx="199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smtClean="0">
                  <a:latin typeface="산돌고딕 M" pitchFamily="18" charset="-127"/>
                  <a:ea typeface="산돌고딕 M" pitchFamily="18" charset="-127"/>
                </a:rPr>
                <a:t>WAS </a:t>
              </a:r>
              <a:r>
                <a:rPr lang="ko-KR" altLang="en-US" b="1" smtClean="0">
                  <a:latin typeface="산돌고딕 M" pitchFamily="18" charset="-127"/>
                  <a:ea typeface="산돌고딕 M" pitchFamily="18" charset="-127"/>
                </a:rPr>
                <a:t>서버 </a:t>
              </a:r>
              <a:r>
                <a:rPr lang="ko-KR" altLang="en-US" b="1" err="1" smtClean="0">
                  <a:latin typeface="산돌고딕 M" pitchFamily="18" charset="-127"/>
                  <a:ea typeface="산돌고딕 M" pitchFamily="18" charset="-127"/>
                </a:rPr>
                <a:t>디렉토리</a:t>
              </a:r>
              <a:endParaRPr lang="ko-KR" altLang="en-US" b="1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5" name="TextBox 6"/>
            <p:cNvSpPr txBox="1"/>
            <p:nvPr/>
          </p:nvSpPr>
          <p:spPr>
            <a:xfrm>
              <a:off x="6343031" y="4057352"/>
              <a:ext cx="199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smtClean="0">
                  <a:latin typeface="산돌고딕 M" pitchFamily="18" charset="-127"/>
                  <a:ea typeface="산돌고딕 M" pitchFamily="18" charset="-127"/>
                </a:rPr>
                <a:t>WEB </a:t>
              </a:r>
              <a:r>
                <a:rPr lang="ko-KR" altLang="en-US" b="1" smtClean="0">
                  <a:latin typeface="산돌고딕 M" pitchFamily="18" charset="-127"/>
                  <a:ea typeface="산돌고딕 M" pitchFamily="18" charset="-127"/>
                </a:rPr>
                <a:t>서버 </a:t>
              </a:r>
              <a:r>
                <a:rPr lang="ko-KR" altLang="en-US" b="1" err="1" smtClean="0">
                  <a:latin typeface="산돌고딕 M" pitchFamily="18" charset="-127"/>
                  <a:ea typeface="산돌고딕 M" pitchFamily="18" charset="-127"/>
                </a:rPr>
                <a:t>디렉토리</a:t>
              </a:r>
              <a:endParaRPr lang="ko-KR" altLang="en-US" b="1"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sp>
        <p:nvSpPr>
          <p:cNvPr id="43" name="내용 개체 틀 2"/>
          <p:cNvSpPr>
            <a:spLocks noGrp="1"/>
          </p:cNvSpPr>
          <p:nvPr/>
        </p:nvSpPr>
        <p:spPr bwMode="auto">
          <a:xfrm>
            <a:off x="419100" y="1526897"/>
            <a:ext cx="8305800" cy="449439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9563" indent="-309563" algn="l" defTabSz="414338" rtl="0" eaLnBrk="1" fontAlgn="base" latinLnBrk="1" hangingPunct="1">
              <a:lnSpc>
                <a:spcPct val="102000"/>
              </a:lnSpc>
              <a:spcBef>
                <a:spcPts val="688"/>
              </a:spcBef>
              <a:spcAft>
                <a:spcPct val="0"/>
              </a:spcAft>
              <a:buClr>
                <a:srgbClr val="CCCCCC"/>
              </a:buClr>
              <a:buSzPct val="75000"/>
              <a:buFont typeface="Wingdings" pitchFamily="-32" charset="2"/>
              <a:buChar char=""/>
              <a:defRPr kumimoji="1" sz="2000" baseline="0">
                <a:solidFill>
                  <a:srgbClr val="000000"/>
                </a:solidFill>
                <a:latin typeface="+mj-lt"/>
                <a:ea typeface="가는각진제목체" pitchFamily="18" charset="-127"/>
                <a:cs typeface="+mn-cs"/>
              </a:defRPr>
            </a:lvl1pPr>
            <a:lvl2pPr marL="673100" indent="-258763" algn="l" defTabSz="414338" rtl="0" eaLnBrk="1" fontAlgn="base" latinLnBrk="1" hangingPunct="1">
              <a:lnSpc>
                <a:spcPct val="102000"/>
              </a:lnSpc>
              <a:spcBef>
                <a:spcPts val="600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baseline="0">
                <a:solidFill>
                  <a:srgbClr val="000000"/>
                </a:solidFill>
                <a:latin typeface="+mj-lt"/>
                <a:ea typeface="가는각진제목체" pitchFamily="18" charset="-127"/>
              </a:defRPr>
            </a:lvl2pPr>
            <a:lvl3pPr marL="1036638" indent="-207963" algn="l" defTabSz="414338" rtl="0" eaLnBrk="1" fontAlgn="base" latinLnBrk="1" hangingPunct="1">
              <a:lnSpc>
                <a:spcPct val="102000"/>
              </a:lnSpc>
              <a:spcBef>
                <a:spcPts val="5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 baseline="0">
                <a:solidFill>
                  <a:srgbClr val="000000"/>
                </a:solidFill>
                <a:latin typeface="+mj-lt"/>
                <a:ea typeface="가는각진제목체" pitchFamily="18" charset="-127"/>
              </a:defRPr>
            </a:lvl3pPr>
            <a:lvl4pPr marL="1450975" indent="-206375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 baseline="0">
                <a:solidFill>
                  <a:srgbClr val="000000"/>
                </a:solidFill>
                <a:latin typeface="+mj-lt"/>
                <a:ea typeface="가는각진제목체" pitchFamily="18" charset="-127"/>
              </a:defRPr>
            </a:lvl4pPr>
            <a:lvl5pPr marL="1866900" indent="-207963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 baseline="0">
                <a:solidFill>
                  <a:srgbClr val="000000"/>
                </a:solidFill>
                <a:latin typeface="+mj-lt"/>
                <a:ea typeface="가는각진제목체" pitchFamily="18" charset="-127"/>
              </a:defRPr>
            </a:lvl5pPr>
            <a:lvl6pPr marL="2324100" indent="-207963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81300" indent="-207963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38500" indent="-207963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95700" indent="-207963" algn="l" defTabSz="414338" rtl="0" eaLnBrk="1" fontAlgn="base" latinLnBrk="1" hangingPunct="1">
              <a:lnSpc>
                <a:spcPct val="102000"/>
              </a:lnSpc>
              <a:spcBef>
                <a:spcPts val="425"/>
              </a:spcBef>
              <a:spcAft>
                <a:spcPct val="0"/>
              </a:spcAft>
              <a:buClr>
                <a:srgbClr val="CCCCCC"/>
              </a:buClr>
              <a:buSzPct val="55000"/>
              <a:buFont typeface="Wingdings" pitchFamily="-32" charset="2"/>
              <a:buChar char="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US" altLang="ko-KR" sz="180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80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/opt                  					      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HA 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구성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서비스의 메인 </a:t>
            </a:r>
            <a:r>
              <a:rPr lang="ko-KR" altLang="en-US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smtClean="0">
              <a:solidFill>
                <a:schemeClr val="bg1">
                  <a:lumMod val="50000"/>
                </a:schemeClr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     /was/jboss-eap-6.1				      </a:t>
            </a:r>
            <a:r>
              <a:rPr lang="en-US" altLang="ko-KR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WAS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가 설치된 디렉토리</a:t>
            </a:r>
            <a:endParaRPr lang="en-US" altLang="ko-KR" sz="1600" smtClean="0">
              <a:solidFill>
                <a:schemeClr val="bg1">
                  <a:lumMod val="50000"/>
                </a:schemeClr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            /servers         				      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WAS </a:t>
            </a:r>
            <a:r>
              <a:rPr lang="ko-KR" altLang="en-US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인스턴스가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위치할 </a:t>
            </a:r>
            <a:r>
              <a:rPr lang="ko-KR" altLang="en-US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smtClean="0">
              <a:solidFill>
                <a:schemeClr val="bg1">
                  <a:lumMod val="50000"/>
                </a:schemeClr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            /app						      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서비스용</a:t>
            </a: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Application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이 위치한 디렉토리</a:t>
            </a:r>
            <a:endParaRPr lang="en-US" altLang="ko-KR" sz="1600" smtClean="0">
              <a:solidFill>
                <a:schemeClr val="bg1">
                  <a:lumMod val="50000"/>
                </a:schemeClr>
              </a:solidFill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/opt</a:t>
            </a:r>
          </a:p>
          <a:p>
            <a:pPr lvl="1"/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    /web/apache						</a:t>
            </a:r>
            <a:r>
              <a:rPr lang="en-US" altLang="ko-KR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EWS 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아파치 </a:t>
            </a:r>
            <a:r>
              <a:rPr lang="ko-KR" altLang="en-US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웹서버가</a:t>
            </a:r>
            <a:r>
              <a:rPr lang="ko-KR" altLang="en-US" sz="1400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설치된 </a:t>
            </a:r>
            <a:r>
              <a:rPr lang="ko-KR" altLang="en-US" sz="1400" err="1" smtClean="0">
                <a:solidFill>
                  <a:schemeClr val="bg1">
                    <a:lumMod val="50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400" smtClean="0">
              <a:solidFill>
                <a:schemeClr val="bg1">
                  <a:lumMod val="50000"/>
                </a:schemeClr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서버 구성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Standalone </a:t>
            </a:r>
            <a:r>
              <a:rPr lang="ko-KR" altLang="en-US" smtClean="0"/>
              <a:t>서버 모드</a:t>
            </a:r>
            <a:endParaRPr lang="en-US" altLang="ko-KR"/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gray">
          <a:xfrm>
            <a:off x="4572001" y="2190836"/>
            <a:ext cx="2614662" cy="950132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#1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873338" y="2521697"/>
            <a:ext cx="797814" cy="347169"/>
          </a:xfrm>
          <a:prstGeom prst="rect">
            <a:avLst/>
          </a:prstGeom>
          <a:solidFill>
            <a:srgbClr val="0070C0">
              <a:alpha val="9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20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#1</a:t>
            </a:r>
            <a:endParaRPr lang="ko-KR" altLang="en-US" sz="1200">
              <a:solidFill>
                <a:schemeClr val="accent6">
                  <a:lumMod val="75000"/>
                </a:schemeClr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5" name="Rectangle 100"/>
          <p:cNvSpPr>
            <a:spLocks noChangeArrowheads="1"/>
          </p:cNvSpPr>
          <p:nvPr/>
        </p:nvSpPr>
        <p:spPr bwMode="gray">
          <a:xfrm>
            <a:off x="4571615" y="3502123"/>
            <a:ext cx="2615048" cy="110246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#2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873338" y="3827143"/>
            <a:ext cx="786096" cy="3471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#3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8" name="Rectangle 100"/>
          <p:cNvSpPr>
            <a:spLocks noChangeArrowheads="1"/>
          </p:cNvSpPr>
          <p:nvPr/>
        </p:nvSpPr>
        <p:spPr bwMode="gray">
          <a:xfrm>
            <a:off x="4572001" y="5013176"/>
            <a:ext cx="2614662" cy="8635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#3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6148624" y="5240463"/>
            <a:ext cx="826502" cy="297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#6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7867052" y="3650005"/>
            <a:ext cx="809404" cy="720846"/>
          </a:xfrm>
          <a:prstGeom prst="can">
            <a:avLst>
              <a:gd name="adj" fmla="val 25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6400" dist="76200" dir="5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0" lang="en-US" altLang="ko-KR" sz="105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Database</a:t>
            </a:r>
            <a:endParaRPr kumimoji="0" lang="en-US" altLang="ko-KR" sz="1050" b="1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gray">
          <a:xfrm flipH="1">
            <a:off x="1403350" y="3790294"/>
            <a:ext cx="2010270" cy="14250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6400" dist="76200" dir="5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endParaRPr kumimoji="0" lang="en-US" altLang="ko-KR" sz="16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675787" y="4091048"/>
            <a:ext cx="1496857" cy="723869"/>
          </a:xfrm>
          <a:prstGeom prst="rect">
            <a:avLst/>
          </a:prstGeom>
          <a:solidFill>
            <a:srgbClr val="0070C0">
              <a:alpha val="9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server-xx</a:t>
            </a:r>
          </a:p>
          <a:p>
            <a:pPr algn="ctr"/>
            <a:endParaRPr kumimoji="0" lang="en-US" altLang="ko-KR" sz="1200" smtClean="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  <a:p>
            <a:pPr algn="ctr"/>
            <a:r>
              <a:rPr kumimoji="0" lang="en-US" altLang="ko-KR" sz="1200" smtClean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standalone-xxxx.xml</a:t>
            </a:r>
            <a:endParaRPr kumimoji="0" lang="en-US" altLang="ko-KR" sz="1200">
              <a:solidFill>
                <a:schemeClr val="accent6">
                  <a:lumMod val="75000"/>
                </a:schemeClr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6180624" y="2522800"/>
            <a:ext cx="797814" cy="3471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#2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6180624" y="3824355"/>
            <a:ext cx="786096" cy="3471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Sever #4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1956" y="4237909"/>
            <a:ext cx="374829" cy="37339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200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endParaRPr kumimoji="0" lang="ko-KR" altLang="en-US" sz="2000" b="1" kern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46" name="AutoShape 21"/>
          <p:cNvCxnSpPr>
            <a:cxnSpLocks noChangeShapeType="1"/>
            <a:stCxn id="22" idx="3"/>
            <a:endCxn id="35" idx="2"/>
          </p:cNvCxnSpPr>
          <p:nvPr/>
        </p:nvCxnSpPr>
        <p:spPr bwMode="gray">
          <a:xfrm>
            <a:off x="7186663" y="2665902"/>
            <a:ext cx="680389" cy="1344526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7" name="AutoShape 21"/>
          <p:cNvCxnSpPr>
            <a:cxnSpLocks noChangeShapeType="1"/>
            <a:stCxn id="25" idx="3"/>
            <a:endCxn id="35" idx="2"/>
          </p:cNvCxnSpPr>
          <p:nvPr/>
        </p:nvCxnSpPr>
        <p:spPr bwMode="gray">
          <a:xfrm flipV="1">
            <a:off x="7186663" y="4010428"/>
            <a:ext cx="680389" cy="42925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8" name="구부러진 연결선 47"/>
          <p:cNvCxnSpPr>
            <a:stCxn id="24" idx="1"/>
            <a:endCxn id="36" idx="3"/>
          </p:cNvCxnSpPr>
          <p:nvPr/>
        </p:nvCxnSpPr>
        <p:spPr>
          <a:xfrm rot="10800000" flipV="1">
            <a:off x="3172644" y="2695281"/>
            <a:ext cx="1700694" cy="1757701"/>
          </a:xfrm>
          <a:prstGeom prst="curvedConnector3">
            <a:avLst>
              <a:gd name="adj1" fmla="val 50000"/>
            </a:avLst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 bwMode="auto">
          <a:xfrm>
            <a:off x="4805299" y="5242718"/>
            <a:ext cx="826502" cy="2970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#5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cxnSp>
        <p:nvCxnSpPr>
          <p:cNvPr id="52" name="AutoShape 21"/>
          <p:cNvCxnSpPr>
            <a:cxnSpLocks noChangeShapeType="1"/>
            <a:stCxn id="28" idx="3"/>
            <a:endCxn id="35" idx="2"/>
          </p:cNvCxnSpPr>
          <p:nvPr/>
        </p:nvCxnSpPr>
        <p:spPr bwMode="gray">
          <a:xfrm flipV="1">
            <a:off x="7186663" y="4010428"/>
            <a:ext cx="680389" cy="1434498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9" name="모서리가 둥근 직사각형 8"/>
          <p:cNvSpPr/>
          <p:nvPr/>
        </p:nvSpPr>
        <p:spPr>
          <a:xfrm>
            <a:off x="6036714" y="2202299"/>
            <a:ext cx="1021335" cy="3693330"/>
          </a:xfrm>
          <a:prstGeom prst="roundRect">
            <a:avLst>
              <a:gd name="adj" fmla="val 30588"/>
            </a:avLst>
          </a:prstGeom>
          <a:solidFill>
            <a:schemeClr val="bg2">
              <a:lumMod val="50000"/>
              <a:alpha val="39000"/>
            </a:schemeClr>
          </a:solidFill>
          <a:ln w="28575">
            <a:solidFill>
              <a:schemeClr val="bg2">
                <a:lumMod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013564" y="3124382"/>
            <a:ext cx="1149948" cy="319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Partition A</a:t>
            </a:r>
          </a:p>
        </p:txBody>
      </p:sp>
      <p:sp>
        <p:nvSpPr>
          <p:cNvPr id="64" name="모서리가 둥근 직사각형 63"/>
          <p:cNvSpPr/>
          <p:nvPr/>
        </p:nvSpPr>
        <p:spPr>
          <a:xfrm>
            <a:off x="4737260" y="3650005"/>
            <a:ext cx="1028049" cy="2245624"/>
          </a:xfrm>
          <a:prstGeom prst="roundRect">
            <a:avLst>
              <a:gd name="adj" fmla="val 28080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bg2">
                <a:lumMod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3203" y="4613366"/>
            <a:ext cx="1149948" cy="319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chemeClr val="accent1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Partition B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468313" y="1480510"/>
            <a:ext cx="78486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이전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버전 </a:t>
            </a:r>
            <a:r>
              <a:rPr lang="en-US" altLang="ko-KR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와 같은 단일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JVM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서버로 구성 </a:t>
            </a:r>
          </a:p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기능이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IN-VM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에 있음 </a:t>
            </a:r>
          </a:p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Lifecyle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관리가 없음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(shutdown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만 가능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98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서버 구성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Domain </a:t>
            </a:r>
            <a:r>
              <a:rPr lang="ko-KR" altLang="en-US" smtClean="0"/>
              <a:t>서버 모드</a:t>
            </a:r>
            <a:endParaRPr lang="en-US" altLang="ko-KR"/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gray">
          <a:xfrm flipH="1">
            <a:off x="1040553" y="3787966"/>
            <a:ext cx="2955383" cy="8651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6400" dist="76200" dir="5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kumimoji="0" lang="en-US" altLang="ko-KR" sz="16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#1</a:t>
            </a:r>
            <a:endParaRPr kumimoji="0" lang="en-US" altLang="ko-KR" sz="16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gray">
          <a:xfrm>
            <a:off x="5004049" y="2383773"/>
            <a:ext cx="2232247" cy="128728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#2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220072" y="2457724"/>
            <a:ext cx="767209" cy="9861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1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</a:t>
            </a:r>
          </a:p>
          <a:p>
            <a:pPr algn="ctr"/>
            <a:r>
              <a:rPr kumimoji="0" lang="en-US" altLang="ko-KR" sz="11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Controller</a:t>
            </a:r>
            <a:endParaRPr kumimoji="0" lang="en-US" altLang="ko-KR" sz="11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6327377" y="2470692"/>
            <a:ext cx="814801" cy="3019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#1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5" name="Rectangle 100"/>
          <p:cNvSpPr>
            <a:spLocks noChangeArrowheads="1"/>
          </p:cNvSpPr>
          <p:nvPr/>
        </p:nvSpPr>
        <p:spPr bwMode="gray">
          <a:xfrm>
            <a:off x="5004049" y="3807359"/>
            <a:ext cx="2232247" cy="128728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#3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5220072" y="3881310"/>
            <a:ext cx="767209" cy="9861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1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</a:t>
            </a:r>
          </a:p>
          <a:p>
            <a:pPr algn="ctr"/>
            <a:r>
              <a:rPr kumimoji="0" lang="en-US" altLang="ko-KR" sz="11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Controller</a:t>
            </a:r>
            <a:endParaRPr kumimoji="0" lang="en-US" altLang="ko-KR" sz="11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6327377" y="3881310"/>
            <a:ext cx="802835" cy="3019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#3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8" name="Rectangle 100"/>
          <p:cNvSpPr>
            <a:spLocks noChangeArrowheads="1"/>
          </p:cNvSpPr>
          <p:nvPr/>
        </p:nvSpPr>
        <p:spPr bwMode="gray">
          <a:xfrm>
            <a:off x="5004049" y="5181725"/>
            <a:ext cx="2232248" cy="91157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kumimoji="0" lang="en-US" altLang="ko-KR" sz="1200" b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 #4</a:t>
            </a:r>
            <a:endParaRPr kumimoji="0" lang="en-US" altLang="ko-KR" sz="1200" b="1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220072" y="5255677"/>
            <a:ext cx="767210" cy="6401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1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Host</a:t>
            </a:r>
          </a:p>
          <a:p>
            <a:pPr algn="ctr"/>
            <a:r>
              <a:rPr kumimoji="0" lang="en-US" altLang="ko-KR" sz="11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Controller</a:t>
            </a:r>
            <a:endParaRPr kumimoji="0" lang="en-US" altLang="ko-KR" sz="11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6327377" y="5261401"/>
            <a:ext cx="844100" cy="2583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#5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cxnSp>
        <p:nvCxnSpPr>
          <p:cNvPr id="31" name="AutoShape 21"/>
          <p:cNvCxnSpPr>
            <a:cxnSpLocks noChangeShapeType="1"/>
            <a:stCxn id="23" idx="3"/>
            <a:endCxn id="24" idx="1"/>
          </p:cNvCxnSpPr>
          <p:nvPr/>
        </p:nvCxnSpPr>
        <p:spPr bwMode="gray">
          <a:xfrm flipV="1">
            <a:off x="5987281" y="2621644"/>
            <a:ext cx="340096" cy="329164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2" name="AutoShape 21"/>
          <p:cNvCxnSpPr>
            <a:cxnSpLocks noChangeShapeType="1"/>
            <a:stCxn id="19" idx="1"/>
            <a:endCxn id="23" idx="1"/>
          </p:cNvCxnSpPr>
          <p:nvPr/>
        </p:nvCxnSpPr>
        <p:spPr bwMode="gray">
          <a:xfrm flipV="1">
            <a:off x="3995936" y="2950808"/>
            <a:ext cx="1224136" cy="1269743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3" name="AutoShape 21"/>
          <p:cNvCxnSpPr>
            <a:cxnSpLocks noChangeShapeType="1"/>
            <a:stCxn id="19" idx="1"/>
            <a:endCxn id="29" idx="1"/>
          </p:cNvCxnSpPr>
          <p:nvPr/>
        </p:nvCxnSpPr>
        <p:spPr bwMode="gray">
          <a:xfrm>
            <a:off x="3995936" y="4220551"/>
            <a:ext cx="1224136" cy="1355212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7849051" y="3053374"/>
            <a:ext cx="826638" cy="626859"/>
          </a:xfrm>
          <a:prstGeom prst="can">
            <a:avLst>
              <a:gd name="adj" fmla="val 25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6400" dist="76200" dir="5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0" lang="en-US" altLang="ko-KR" sz="105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Database</a:t>
            </a:r>
            <a:endParaRPr kumimoji="0" lang="en-US" altLang="ko-KR" sz="1050" b="1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7849050" y="4037638"/>
            <a:ext cx="826638" cy="626859"/>
          </a:xfrm>
          <a:prstGeom prst="can">
            <a:avLst>
              <a:gd name="adj" fmla="val 25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6400" dist="76200" dir="5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0" lang="en-US" altLang="ko-KR" sz="105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Database</a:t>
            </a:r>
            <a:endParaRPr kumimoji="0" lang="en-US" altLang="ko-KR" sz="1050" b="1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174792" y="3896494"/>
            <a:ext cx="2684784" cy="4394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0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Domain Controller</a:t>
            </a:r>
          </a:p>
          <a:p>
            <a:pPr algn="ctr"/>
            <a:r>
              <a:rPr kumimoji="0" lang="en-US" altLang="ko-KR" sz="10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(Master Host </a:t>
            </a:r>
            <a:r>
              <a:rPr kumimoji="0" lang="en-US" altLang="ko-KR" sz="1000" err="1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Controllre</a:t>
            </a:r>
            <a:r>
              <a:rPr kumimoji="0" lang="en-US" altLang="ko-KR" sz="10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)</a:t>
            </a:r>
            <a:endParaRPr kumimoji="0" lang="en-US" altLang="ko-KR" sz="10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6327377" y="2876463"/>
            <a:ext cx="814801" cy="3019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Server #2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6327377" y="4273212"/>
            <a:ext cx="802835" cy="3019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en-US" altLang="ko-KR" sz="1200" smtClean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rPr>
              <a:t>Sever #4</a:t>
            </a:r>
            <a:endParaRPr kumimoji="0" lang="ko-KR" altLang="en-US" sz="1200">
              <a:solidFill>
                <a:srgbClr val="000000"/>
              </a:solidFill>
              <a:latin typeface="산돌고딕 M" pitchFamily="18" charset="-127"/>
              <a:ea typeface="Dotum" pitchFamily="50" charset="-127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37390" y="3160411"/>
            <a:ext cx="382809" cy="324709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200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endParaRPr kumimoji="0" lang="ko-KR" altLang="en-US" sz="2000" b="1" kern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8022" y="4562703"/>
            <a:ext cx="382809" cy="324709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2000" b="1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endParaRPr kumimoji="0" lang="ko-KR" altLang="en-US" sz="2000" b="1" kern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41" name="AutoShape 21"/>
          <p:cNvCxnSpPr>
            <a:cxnSpLocks noChangeShapeType="1"/>
            <a:stCxn id="19" idx="1"/>
            <a:endCxn id="26" idx="1"/>
          </p:cNvCxnSpPr>
          <p:nvPr/>
        </p:nvCxnSpPr>
        <p:spPr bwMode="gray">
          <a:xfrm>
            <a:off x="3995936" y="4220551"/>
            <a:ext cx="1224136" cy="153843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2" name="AutoShape 21"/>
          <p:cNvCxnSpPr>
            <a:cxnSpLocks noChangeShapeType="1"/>
            <a:stCxn id="23" idx="3"/>
            <a:endCxn id="37" idx="1"/>
          </p:cNvCxnSpPr>
          <p:nvPr/>
        </p:nvCxnSpPr>
        <p:spPr bwMode="gray">
          <a:xfrm>
            <a:off x="5987281" y="2950808"/>
            <a:ext cx="340096" cy="76607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3" name="AutoShape 21"/>
          <p:cNvCxnSpPr>
            <a:cxnSpLocks noChangeShapeType="1"/>
            <a:stCxn id="26" idx="3"/>
            <a:endCxn id="27" idx="1"/>
          </p:cNvCxnSpPr>
          <p:nvPr/>
        </p:nvCxnSpPr>
        <p:spPr bwMode="gray">
          <a:xfrm flipV="1">
            <a:off x="5987281" y="4032262"/>
            <a:ext cx="340096" cy="342132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4" name="AutoShape 21"/>
          <p:cNvCxnSpPr>
            <a:cxnSpLocks noChangeShapeType="1"/>
            <a:stCxn id="26" idx="3"/>
            <a:endCxn id="38" idx="1"/>
          </p:cNvCxnSpPr>
          <p:nvPr/>
        </p:nvCxnSpPr>
        <p:spPr bwMode="gray">
          <a:xfrm>
            <a:off x="5987281" y="4374394"/>
            <a:ext cx="340096" cy="49770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5" name="AutoShape 21"/>
          <p:cNvCxnSpPr>
            <a:cxnSpLocks noChangeShapeType="1"/>
            <a:stCxn id="29" idx="3"/>
            <a:endCxn id="30" idx="1"/>
          </p:cNvCxnSpPr>
          <p:nvPr/>
        </p:nvCxnSpPr>
        <p:spPr bwMode="gray">
          <a:xfrm flipV="1">
            <a:off x="5987282" y="5390570"/>
            <a:ext cx="340095" cy="185193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6" name="AutoShape 21"/>
          <p:cNvCxnSpPr>
            <a:cxnSpLocks noChangeShapeType="1"/>
            <a:stCxn id="22" idx="3"/>
            <a:endCxn id="34" idx="2"/>
          </p:cNvCxnSpPr>
          <p:nvPr/>
        </p:nvCxnSpPr>
        <p:spPr bwMode="gray">
          <a:xfrm>
            <a:off x="7236296" y="3027416"/>
            <a:ext cx="612755" cy="339388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47" name="AutoShape 21"/>
          <p:cNvCxnSpPr>
            <a:cxnSpLocks noChangeShapeType="1"/>
            <a:stCxn id="25" idx="3"/>
            <a:endCxn id="35" idx="2"/>
          </p:cNvCxnSpPr>
          <p:nvPr/>
        </p:nvCxnSpPr>
        <p:spPr bwMode="gray">
          <a:xfrm flipV="1">
            <a:off x="7236296" y="4351068"/>
            <a:ext cx="612754" cy="99934"/>
          </a:xfrm>
          <a:prstGeom prst="straightConnector1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8" name="직사각형 47"/>
          <p:cNvSpPr/>
          <p:nvPr/>
        </p:nvSpPr>
        <p:spPr>
          <a:xfrm>
            <a:off x="468313" y="1480510"/>
            <a:ext cx="784860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/>
              <a:t>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Multi-JVM, multi-server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모델 </a:t>
            </a:r>
          </a:p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도메인 컨트롤러로 관리함 </a:t>
            </a:r>
          </a:p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호스트에 여러 서버 </a:t>
            </a:r>
            <a:r>
              <a:rPr lang="ko-KR" altLang="en-US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인스턴스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(JVM)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사용 </a:t>
            </a:r>
          </a:p>
          <a:p>
            <a:pPr marL="285750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프로세스 컨트롤러로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Full lifecycle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 </a:t>
            </a:r>
          </a:p>
        </p:txBody>
      </p:sp>
    </p:spTree>
    <p:extLst>
      <p:ext uri="{BB962C8B-B14F-4D97-AF65-F5344CB8AC3E}">
        <p14:creationId xmlns:p14="http://schemas.microsoft.com/office/powerpoint/2010/main" val="6726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서버 구성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>
                <a:cs typeface="Arial"/>
              </a:rPr>
              <a:t>JBoss</a:t>
            </a:r>
            <a:r>
              <a:rPr lang="en-US" altLang="ko-KR">
                <a:cs typeface="Arial"/>
              </a:rPr>
              <a:t> </a:t>
            </a:r>
            <a:r>
              <a:rPr lang="ko-KR" altLang="en-US">
                <a:cs typeface="Arial"/>
              </a:rPr>
              <a:t>이중화 환경 구성을 위해 </a:t>
            </a:r>
            <a:r>
              <a:rPr lang="en-US" altLang="ko-KR" smtClean="0">
                <a:cs typeface="Arial"/>
              </a:rPr>
              <a:t>standalone </a:t>
            </a:r>
            <a:r>
              <a:rPr lang="ko-KR" altLang="en-US" smtClean="0">
                <a:cs typeface="Arial"/>
              </a:rPr>
              <a:t>서버 구성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7489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기본 제공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standalone template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 복사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47005"/>
              </p:ext>
            </p:extLst>
          </p:nvPr>
        </p:nvGraphicFramePr>
        <p:xfrm>
          <a:off x="827088" y="1922160"/>
          <a:ext cx="748982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/opt/was]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mkdir</a:t>
                      </a:r>
                      <a:r>
                        <a:rPr lang="en-AU" altLang="ko-KR" sz="14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servers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/opt/was]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cp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fR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./jboss-eap-6.1/standalone ./servers/standalone_ha_11</a:t>
                      </a: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/opt/was] 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cd</a:t>
                      </a:r>
                      <a:r>
                        <a:rPr lang="ko-KR" altLang="en-US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</a:t>
                      </a:r>
                      <a:endParaRPr lang="en-AU" altLang="ko-KR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/opt/was]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/opt/was/servers]#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-al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52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drwxr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-x. 13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Oct 24 07:54 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-x. 27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Jun 12 02:00 ..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lrwxrwxrwx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1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19 Oct 24 07:54 standalone_ha_11</a:t>
                      </a:r>
                      <a:endParaRPr lang="ko-KR" altLang="ko-KR" sz="1400" kern="1200" smtClean="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ko-KR" altLang="en-US" dirty="0" err="1"/>
              <a:t>인스턴스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Jboss</a:t>
            </a:r>
            <a:r>
              <a:rPr lang="en-US" altLang="ko-KR" smtClean="0"/>
              <a:t> </a:t>
            </a:r>
            <a:r>
              <a:rPr lang="ko-KR" altLang="en-US" err="1" smtClean="0"/>
              <a:t>인스턴스</a:t>
            </a:r>
            <a:r>
              <a:rPr lang="ko-KR" altLang="en-US" smtClean="0"/>
              <a:t> </a:t>
            </a:r>
            <a:r>
              <a:rPr lang="ko-KR" altLang="en-US" err="1" smtClean="0"/>
              <a:t>디렉토리</a:t>
            </a:r>
            <a:r>
              <a:rPr lang="ko-KR" altLang="en-US" smtClean="0"/>
              <a:t> 구조</a:t>
            </a:r>
            <a:endParaRPr lang="en-US" altLang="ko-KR"/>
          </a:p>
        </p:txBody>
      </p:sp>
      <p:sp>
        <p:nvSpPr>
          <p:cNvPr id="5" name="모서리가 둥근 직사각형 4"/>
          <p:cNvSpPr/>
          <p:nvPr/>
        </p:nvSpPr>
        <p:spPr>
          <a:xfrm>
            <a:off x="1116012" y="1735533"/>
            <a:ext cx="7200901" cy="21116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484784"/>
            <a:ext cx="748932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	   /configuration		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의 메인 설정 파일이 보관되어 있는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	   /data			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의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실행시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 생성되는 파일들이 보관되는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	   /deployments		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에 배포할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애플리케이션을 놓을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기본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위치 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	   /log			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의 내부 로그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파일 기본 보관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ko-KR" altLang="en-US" sz="160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   /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tmp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		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내부</a:t>
            </a:r>
            <a:endParaRPr lang="ko-KR" altLang="en-US" sz="160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5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ko-KR" altLang="en-US" dirty="0" err="1"/>
              <a:t>인스턴스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ko-KR" altLang="en-US"/>
              <a:t>의 주요 </a:t>
            </a:r>
            <a:r>
              <a:rPr lang="ko-KR" altLang="en-US" smtClean="0"/>
              <a:t>설정 파일</a:t>
            </a:r>
            <a:endParaRPr lang="en-US" altLang="ko-KR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76972"/>
              </p:ext>
            </p:extLst>
          </p:nvPr>
        </p:nvGraphicFramePr>
        <p:xfrm>
          <a:off x="826701" y="1788750"/>
          <a:ext cx="7848985" cy="2559776"/>
        </p:xfrm>
        <a:graphic>
          <a:graphicData uri="http://schemas.openxmlformats.org/drawingml/2006/table">
            <a:tbl>
              <a:tblPr/>
              <a:tblGrid>
                <a:gridCol w="1369035"/>
                <a:gridCol w="4176464"/>
                <a:gridCol w="2303486"/>
              </a:tblGrid>
              <a:tr h="322144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profile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b="1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내용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b="1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파일명</a:t>
                      </a:r>
                      <a:endParaRPr lang="ko-KR" altLang="en-US" b="1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Basic Web Application Server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standalone.xml</a:t>
                      </a:r>
                      <a:endParaRPr lang="en-US" b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ha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 </a:t>
                      </a:r>
                      <a:r>
                        <a:rPr lang="en-US" b="0" err="1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JGroups</a:t>
                      </a:r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( for Clustering )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standalone-ha.xml</a:t>
                      </a:r>
                      <a:endParaRPr lang="en-US" b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full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 JMS ( Java Messaging Service )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standalone-full.xml</a:t>
                      </a:r>
                      <a:endParaRPr lang="en-US" b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539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full-ha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 </a:t>
                      </a:r>
                      <a:r>
                        <a:rPr lang="en-US" b="0" err="1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JGroups</a:t>
                      </a:r>
                      <a:r>
                        <a:rPr lang="en-US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+ JMS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standalone-full-ha.xml</a:t>
                      </a:r>
                      <a:endParaRPr lang="en-US" b="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27087" y="4629060"/>
            <a:ext cx="748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>ha – high availability ( </a:t>
            </a:r>
            <a:r>
              <a:rPr lang="ko-KR" altLang="en-US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고가용성</a:t>
            </a:r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>)</a:t>
            </a:r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  <a:hlinkClick r:id="rId3" tooltip="Messaging"/>
              </a:rPr>
              <a:t>JMS ( Java Messaging Service ) 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 err="1">
                <a:latin typeface="산돌고딕 M" panose="02030504000101010101" pitchFamily="18" charset="-127"/>
                <a:ea typeface="산돌고딕 M" panose="02030504000101010101" pitchFamily="18" charset="-127"/>
                <a:hlinkClick r:id="rId4" tooltip="JGroups"/>
              </a:rPr>
              <a:t>JGroups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  <a:hlinkClick r:id="rId4" tooltip="JGroups"/>
              </a:rPr>
              <a:t> ( for Clustering )</a:t>
            </a:r>
            <a:endParaRPr lang="ko-KR" altLang="en-US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4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관리</a:t>
            </a:r>
            <a:r>
              <a:rPr lang="en-US" altLang="ko-KR" smtClean="0"/>
              <a:t> </a:t>
            </a:r>
            <a:r>
              <a:rPr lang="ko-KR" altLang="en-US" smtClean="0"/>
              <a:t>스크립트 작성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9318"/>
            <a:ext cx="74893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 스크립트를 위한 폴더 생성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 설정 스크립트 생성 및 편집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/>
            </a:r>
            <a:b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</a:br>
            <a:r>
              <a:rPr lang="ko-KR" altLang="en-US" sz="12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아래</a:t>
            </a:r>
            <a:r>
              <a:rPr lang="en-US" altLang="ko-KR" sz="12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2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노란 부분의 설정은 각각 서버에 맞게 설정합니다</a:t>
            </a:r>
            <a:r>
              <a:rPr lang="en-US" altLang="ko-KR" sz="12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50157"/>
              </p:ext>
            </p:extLst>
          </p:nvPr>
        </p:nvGraphicFramePr>
        <p:xfrm>
          <a:off x="827583" y="1905109"/>
          <a:ext cx="7489329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7489329"/>
              </a:tblGrid>
              <a:tr h="14912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 ]# 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cd</a:t>
                      </a:r>
                      <a:r>
                        <a:rPr lang="ko-KR" altLang="en-US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standalone_ha_11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/opt/was/servers/standalone_ha_11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]# 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mkdir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bin</a:t>
                      </a: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/opt/was/servers/standalone_ha_11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]# 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cd bin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19786"/>
              </p:ext>
            </p:extLst>
          </p:nvPr>
        </p:nvGraphicFramePr>
        <p:xfrm>
          <a:off x="827583" y="3308430"/>
          <a:ext cx="7489329" cy="1737360"/>
        </p:xfrm>
        <a:graphic>
          <a:graphicData uri="http://schemas.openxmlformats.org/drawingml/2006/table">
            <a:tbl>
              <a:tblPr firstRow="1" firstCol="1" bandRow="1"/>
              <a:tblGrid>
                <a:gridCol w="7489329"/>
              </a:tblGrid>
              <a:tr h="115183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#!/bin/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</a:t>
                      </a: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##### JBOSS Directory Setup #####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JBOSS_HOME=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/opt/was/jboss-eap-6.1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DOMAIN_BASE=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/opt/was/servers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SERVER_NAME=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standalone_ha_11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##### 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Configration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File #####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CONFIG_FILE=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standalone-ha.xml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PORT_OFFSET=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관리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스크립트 작성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12577"/>
              </p:ext>
            </p:extLst>
          </p:nvPr>
        </p:nvGraphicFramePr>
        <p:xfrm>
          <a:off x="827583" y="1905109"/>
          <a:ext cx="7489329" cy="3185160"/>
        </p:xfrm>
        <a:graphic>
          <a:graphicData uri="http://schemas.openxmlformats.org/drawingml/2006/table">
            <a:tbl>
              <a:tblPr firstRow="1" firstCol="1" bandRow="1"/>
              <a:tblGrid>
                <a:gridCol w="7489329"/>
              </a:tblGrid>
              <a:tr h="259229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JBOSS_USER=</a:t>
                      </a:r>
                      <a:r>
                        <a:rPr lang="en-US" altLang="ko-KR" sz="11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endParaRPr lang="en-US" altLang="ko-KR" sz="1100" kern="120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1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##### Bind Address #####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BIND_ADDR=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192.168.0.172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1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#### </a:t>
                      </a:r>
                      <a:r>
                        <a:rPr lang="en-US" altLang="ko-KR" sz="11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US" altLang="ko-KR" sz="1100" kern="1200" baseline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Clustering </a:t>
                      </a:r>
                      <a:r>
                        <a:rPr lang="en-US" altLang="ko-KR" sz="1100" kern="1200" baseline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Config</a:t>
                      </a:r>
                      <a:endParaRPr lang="en-US" altLang="ko-KR" sz="11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MULTICAST_ADDR=230.1.0.175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JMS_MULTICAST_ADDR=231.7.0.175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MODCLUSTER_MULTICAST_ADDR=224.0.1.175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1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1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MGMT_ADDR=</a:t>
                      </a:r>
                      <a:r>
                        <a:rPr lang="en-US" altLang="ko-KR" sz="11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192.168.0.172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altLang="en-US" sz="1100" b="0" i="0" u="none" strike="noStrike" kern="1200" baseline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#export JAVA_OPTS=" $JAVA_OPTS -</a:t>
                      </a:r>
                      <a:r>
                        <a:rPr lang="en-US" altLang="ko-KR" sz="11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verbose:gc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export JAVA_OPTS=" $JAVA_OPTS -Djava.net.preferIPv4Stack=true"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export JAVA_OPTS=" $JAVA_OPTS -</a:t>
                      </a:r>
                      <a:r>
                        <a:rPr lang="en-US" altLang="ko-KR" sz="11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Djboss.socket.binding.port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-offset=$PORT_OFFSET"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export JAVA_OPTS=" $JAVA_OPTS -Djboss.node.name=$NODE_NAME"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export JAVA_OPTS=" $JAVA_OPTS -</a:t>
                      </a:r>
                      <a:r>
                        <a:rPr lang="en-US" altLang="ko-KR" sz="11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Djboss.bind.address.management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=$MGMT_ADDR“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endParaRPr lang="en-US" altLang="ko-KR" sz="11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교육 내용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1</a:t>
            </a:r>
            <a:r>
              <a:rPr lang="ko-KR" altLang="en-US" smtClean="0"/>
              <a:t>일차</a:t>
            </a:r>
            <a:endParaRPr lang="en-US" altLang="ko-K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6571" y="1373026"/>
            <a:ext cx="748034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sz="1600" smtClean="0"/>
              <a:t>1. </a:t>
            </a:r>
            <a:r>
              <a:rPr lang="en-US" altLang="ko-KR" sz="1600" err="1"/>
              <a:t>JBoss</a:t>
            </a:r>
            <a:r>
              <a:rPr lang="en-US" altLang="ko-KR" sz="1600"/>
              <a:t> </a:t>
            </a:r>
            <a:r>
              <a:rPr lang="en-US" altLang="ko-KR" sz="1600" smtClean="0"/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ko-KR" sz="1600" smtClean="0"/>
              <a:t>2. </a:t>
            </a:r>
            <a:r>
              <a:rPr lang="en-US" altLang="ko-KR" sz="1600" err="1"/>
              <a:t>JBoss</a:t>
            </a:r>
            <a:r>
              <a:rPr lang="en-US" altLang="ko-KR" sz="1600"/>
              <a:t> </a:t>
            </a:r>
            <a:r>
              <a:rPr lang="ko-KR" altLang="en-US" sz="1600" smtClean="0"/>
              <a:t>설치</a:t>
            </a:r>
            <a:endParaRPr lang="en-US" altLang="ko-KR" sz="1600" smtClean="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3. </a:t>
            </a:r>
            <a:r>
              <a:rPr lang="en-US" altLang="ko-KR" sz="1600" err="1" smtClean="0"/>
              <a:t>JBoss</a:t>
            </a:r>
            <a:r>
              <a:rPr lang="en-US" altLang="ko-KR" sz="1600" smtClean="0"/>
              <a:t> </a:t>
            </a:r>
            <a:r>
              <a:rPr lang="ko-KR" altLang="en-US" sz="1600" smtClean="0"/>
              <a:t>서버 모드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4. </a:t>
            </a:r>
            <a:r>
              <a:rPr lang="ko-KR" altLang="en-US" sz="1600" err="1" smtClean="0"/>
              <a:t>데이더소스</a:t>
            </a:r>
            <a:r>
              <a:rPr lang="ko-KR" altLang="en-US" sz="1600" smtClean="0"/>
              <a:t> 설정</a:t>
            </a:r>
            <a:endParaRPr lang="en-US" altLang="ko-KR" sz="1600" smtClean="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5. </a:t>
            </a:r>
            <a:r>
              <a:rPr lang="ko-KR" altLang="en-US" sz="1600" smtClean="0"/>
              <a:t>어플리케이션 배치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2536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ko-KR" altLang="en-US" dirty="0" err="1"/>
              <a:t>인스턴스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en-US" altLang="ko-KR" dirty="0" smtClean="0"/>
              <a:t> Server Command Properties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47572"/>
              </p:ext>
            </p:extLst>
          </p:nvPr>
        </p:nvGraphicFramePr>
        <p:xfrm>
          <a:off x="827584" y="2514412"/>
          <a:ext cx="7704855" cy="2469288"/>
        </p:xfrm>
        <a:graphic>
          <a:graphicData uri="http://schemas.openxmlformats.org/drawingml/2006/table">
            <a:tbl>
              <a:tblPr/>
              <a:tblGrid>
                <a:gridCol w="2074245"/>
                <a:gridCol w="2592808"/>
                <a:gridCol w="3037802"/>
              </a:tblGrid>
              <a:tr h="258081"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프로퍼티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설명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기본값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148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jboss.home.dir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Engine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set 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by standalone.sh to 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$</a:t>
                      </a:r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JBOSS_HOME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jboss.server.base.dir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기본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jboss.home.dir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/standalone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jboss.server.config.dir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configuration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jboss.server.base.dir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/configuration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484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jboss.server.data.dir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Data 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참조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jboss.server.base.dir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/data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r>
                        <a:rPr lang="en-US" sz="130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jboss.server.log.dir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로그 저장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jboss.server.base.dir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/log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12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jboss.server.temp.dir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temp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(VFS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등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)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jboss.server.base.dir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</a:t>
                      </a:r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tmp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827584" y="1490748"/>
            <a:ext cx="7489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참고 자료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https://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3"/>
              </a:rPr>
              <a:t>docs.jboss.org/author/display/AS71/Command+line+parameters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82835"/>
              </p:ext>
            </p:extLst>
          </p:nvPr>
        </p:nvGraphicFramePr>
        <p:xfrm>
          <a:off x="827584" y="5280192"/>
          <a:ext cx="7704855" cy="777232"/>
        </p:xfrm>
        <a:graphic>
          <a:graphicData uri="http://schemas.openxmlformats.org/drawingml/2006/table">
            <a:tbl>
              <a:tblPr/>
              <a:tblGrid>
                <a:gridCol w="1777925"/>
                <a:gridCol w="2902595"/>
                <a:gridCol w="3024335"/>
              </a:tblGrid>
              <a:tr h="258081"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Name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 if absent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Value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148"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--server-</a:t>
                      </a:r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config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b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</a:b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-c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jboss.server.config.dir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/standalone.xml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서버 설정 파일 경로 위치 지정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7" y="980728"/>
            <a:ext cx="8208732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기동 스크립트 작성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8176204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 기동 스크립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트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작성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4642"/>
              </p:ext>
            </p:extLst>
          </p:nvPr>
        </p:nvGraphicFramePr>
        <p:xfrm>
          <a:off x="827584" y="1908807"/>
          <a:ext cx="7489825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17181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/opt/was/servers/standalone_ha_11/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bin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]# 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vi start.sh</a:t>
                      </a:r>
                      <a:endParaRPr lang="ko-KR" altLang="ko-KR" sz="1200" kern="1200" smtClean="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#!/bin/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</a:t>
                      </a: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DATE=`date +%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Y%m%d%H%M%S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`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 ./env.sh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…… </a:t>
                      </a:r>
                      <a:r>
                        <a:rPr lang="ko-KR" altLang="en-US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중략 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nohup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$JBOSS_HOME/bin/standalone.sh -DSERVER=$SERVER_NAME -P=$DOMAIN_BASE/$SERVER_NAME/bin/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env.properties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-c $CONFIG_FILE &gt;&gt; $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SERVER_NAME.out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&amp;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…… </a:t>
                      </a:r>
                      <a:r>
                        <a:rPr lang="ko-KR" altLang="en-US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중략 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……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0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정지 스크립트 작성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8176204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 정지 스크립트 작성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19874"/>
              </p:ext>
            </p:extLst>
          </p:nvPr>
        </p:nvGraphicFramePr>
        <p:xfrm>
          <a:off x="827584" y="1905110"/>
          <a:ext cx="7489825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45720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/opt/was/servers/standalone_ha_11/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bin</a:t>
                      </a:r>
                      <a:r>
                        <a:rPr lang="en-AU" altLang="ko-KR" sz="14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]# 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vi shutdown.sh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#!/bin/</a:t>
                      </a:r>
                      <a:r>
                        <a:rPr lang="en-US" altLang="ko-KR" sz="14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</a:t>
                      </a: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 ./env.sh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$JBOSS_HOME/bin/jboss-cli.sh --connect --controller=$CONTROLLER_IP:$CONTROLLER_PORT --command=:shutdown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JBoss</a:t>
            </a:r>
            <a:r>
              <a:rPr lang="en-US" altLang="ko-KR" smtClean="0"/>
              <a:t> Instance </a:t>
            </a:r>
            <a:r>
              <a:rPr lang="ko-KR" altLang="en-US" smtClean="0"/>
              <a:t>관리자 계정 설정 스크립트 작성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817620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 계정 생성 스크립트 작성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편집될 내용은 다음과 같습니다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 [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첨부파일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 add-user.sh ]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97012"/>
              </p:ext>
            </p:extLst>
          </p:nvPr>
        </p:nvGraphicFramePr>
        <p:xfrm>
          <a:off x="827584" y="1905109"/>
          <a:ext cx="7489825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365151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/opt/was/servers/standalone_ha_11/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bin</a:t>
                      </a:r>
                      <a:r>
                        <a:rPr lang="en-AU" altLang="ko-KR" sz="14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]# </a:t>
                      </a:r>
                      <a:r>
                        <a:rPr lang="en-US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vi add-user.sh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#!/bin/</a:t>
                      </a:r>
                      <a:r>
                        <a:rPr lang="en-US" altLang="ko-KR" sz="14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</a:t>
                      </a: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 ./env.sh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JAVA_OPTS="$JAVA_OPTS -</a:t>
                      </a:r>
                      <a:r>
                        <a:rPr lang="en-US" altLang="ko-KR" sz="14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Djboss.server.config.user.dir</a:t>
                      </a:r>
                      <a:r>
                        <a:rPr lang="en-US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=$DOMAIN_BASE/$SERVER_NAME/configuration"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$JBOSS_HOME/bin/add-user.sh $@</a:t>
                      </a: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endParaRPr lang="ko-KR" sz="14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JBoss</a:t>
            </a:r>
            <a:r>
              <a:rPr lang="en-US" altLang="ko-KR" smtClean="0"/>
              <a:t> </a:t>
            </a:r>
            <a:r>
              <a:rPr lang="ko-KR" altLang="en-US" err="1" smtClean="0"/>
              <a:t>인스턴스</a:t>
            </a:r>
            <a:r>
              <a:rPr lang="ko-KR" altLang="en-US" smtClean="0"/>
              <a:t> 관리자 계정 설정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8176204" cy="49475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관리자 계정을 위한 스크립트 실행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100" smtClean="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AU" altLang="ko-KR" sz="1100"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AU" altLang="ko-KR" sz="1100" smtClean="0">
                <a:latin typeface="산돌고딕 M" pitchFamily="18" charset="-127"/>
                <a:ea typeface="산돌고딕 M" pitchFamily="18" charset="-127"/>
              </a:rPr>
              <a:t>jboss@host1 </a:t>
            </a:r>
            <a:r>
              <a:rPr lang="en-US" altLang="ko-KR" sz="110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/opt/was/servers/standalone_ha_11/bin 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&gt; ./add-user.sh 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================================================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JBOSS_HOME=/opt/was/jboss-eap-6.1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DOMAIN_BASE=/opt/was/servers</a:t>
            </a:r>
          </a:p>
          <a:p>
            <a:pPr>
              <a:spcAft>
                <a:spcPts val="0"/>
              </a:spcAft>
            </a:pPr>
            <a:r>
              <a:rPr lang="en-US" altLang="ko-KR" sz="110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SERVER_NAME=standalone_ha_11</a:t>
            </a:r>
            <a:endParaRPr lang="en-US" altLang="ko-KR" sz="110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ko-KR" sz="110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================================================</a:t>
            </a:r>
            <a:endParaRPr lang="en-US" altLang="ko-KR" sz="110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endParaRPr lang="en-US" altLang="ko-KR" sz="110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What type of user do you wish to add? 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 a) Management User (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mgmt-users.properties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) 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 b) Application User (application-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users.properties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(a): a</a:t>
            </a:r>
          </a:p>
          <a:p>
            <a:pPr>
              <a:spcAft>
                <a:spcPts val="0"/>
              </a:spcAft>
            </a:pPr>
            <a:endParaRPr lang="en-US" altLang="ko-KR" sz="110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Enter the details of the new user to add.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Realm (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ManagementRealm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) : </a:t>
            </a: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Username : test</a:t>
            </a: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Password : </a:t>
            </a:r>
            <a:r>
              <a:rPr lang="en-US" altLang="ko-KR" sz="1100" b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!test123</a:t>
            </a:r>
            <a:endParaRPr lang="en-US" altLang="ko-KR" sz="1100" b="1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Re-enter Password </a:t>
            </a:r>
            <a:r>
              <a:rPr lang="en-US" altLang="ko-KR" sz="1100" b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: !test123 </a:t>
            </a:r>
            <a:endParaRPr lang="en-US" altLang="ko-KR" sz="1100" b="1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About to add user 'test' for realm '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ManagementRealm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'</a:t>
            </a: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Is this correct yes/no? yes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Added user 'test' to file '/</a:t>
            </a:r>
            <a:r>
              <a:rPr lang="en-US" altLang="ko-KR" sz="1100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opt/was/servers/standalone_ha_11/configuration/</a:t>
            </a:r>
            <a:r>
              <a:rPr lang="en-US" altLang="ko-KR" sz="1100" err="1" smtClean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mgmt-users.properties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'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Added user 'test' to file '/opt/was/jboss-eap-6.1/domain/configuration/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mgmt-users.properties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'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Is this new user going to be used for one AS process to connect to another AS process? 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e.g. for a slave host controller connecting to the master or for a </a:t>
            </a:r>
            <a:r>
              <a:rPr lang="en-US" altLang="ko-KR" sz="1100" err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Remoting</a:t>
            </a: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 connection for server to server EJB calls.</a:t>
            </a:r>
          </a:p>
          <a:p>
            <a:pPr>
              <a:spcAft>
                <a:spcPts val="0"/>
              </a:spcAft>
            </a:pPr>
            <a:r>
              <a:rPr lang="en-US" altLang="ko-KR" sz="1100" b="1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yes/no? yes</a:t>
            </a:r>
          </a:p>
          <a:p>
            <a:pPr>
              <a:spcAft>
                <a:spcPts val="0"/>
              </a:spcAft>
            </a:pPr>
            <a:r>
              <a:rPr lang="en-US" altLang="ko-KR" sz="110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  <a:cs typeface="Arial"/>
              </a:rPr>
              <a:t>To represent the user add the following to the server-identities definition &lt;secret value="IXRlc3QxMjM=" /&gt;</a:t>
            </a:r>
            <a:endParaRPr lang="en-US" altLang="ko-KR" sz="1100" smtClean="0">
              <a:solidFill>
                <a:srgbClr val="000000"/>
              </a:solidFill>
              <a:latin typeface="산돌고딕 L" pitchFamily="18" charset="-127"/>
              <a:ea typeface="산돌고딕 L" pitchFamily="18" charset="-127"/>
              <a:cs typeface="Arial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65480" y="2024009"/>
            <a:ext cx="8110208" cy="442014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err="1" smtClean="0"/>
              <a:t>인스턴스의</a:t>
            </a:r>
            <a:r>
              <a:rPr lang="ko-KR" altLang="en-US" smtClean="0"/>
              <a:t> 서비스 포트 구성</a:t>
            </a:r>
            <a:endParaRPr lang="en-US" altLang="ko-KR"/>
          </a:p>
        </p:txBody>
      </p:sp>
      <p:sp>
        <p:nvSpPr>
          <p:cNvPr id="57" name="직사각형 56"/>
          <p:cNvSpPr/>
          <p:nvPr/>
        </p:nvSpPr>
        <p:spPr>
          <a:xfrm>
            <a:off x="827088" y="1484784"/>
            <a:ext cx="7489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서버는 별도의 설정이 없다면 아래 </a:t>
            </a:r>
            <a:r>
              <a:rPr lang="en-US" altLang="ko-KR" sz="1600" b="1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default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포트를 사용합니다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서비스 구성을 위해 </a:t>
            </a:r>
            <a:r>
              <a:rPr lang="en-US" altLang="ko-KR" sz="1600" b="1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OFFSET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을 이용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인스턴스별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서비스 포트를 설정하도록 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HTTP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포트는 사용자가 브라우저를 이용하여 직접 해당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인스턴스로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 접속할 수 있는 포트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AJP13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포트는 사용자가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를 통해서 접속될 때 사용되는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포트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b="1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OFFSET  = </a:t>
            </a:r>
            <a:r>
              <a:rPr lang="ko-KR" altLang="en-US" sz="1600" b="1" smtClean="0">
                <a:solidFill>
                  <a:schemeClr val="accent6"/>
                </a:solidFill>
                <a:latin typeface="산돌고딕 M" pitchFamily="18" charset="-127"/>
                <a:ea typeface="산돌고딕 M" pitchFamily="18" charset="-127"/>
              </a:rPr>
              <a:t>기본 포트 에서의 증가치</a:t>
            </a:r>
            <a:endParaRPr lang="en-US" altLang="ko-KR" sz="1600" b="1" smtClean="0">
              <a:solidFill>
                <a:schemeClr val="accent6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env.sh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파일에서 아래 부분을 설정하면 포트가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변경됩니다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</a:t>
            </a:r>
            <a:endParaRPr lang="ko-KR" altLang="en-US" sz="160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15395"/>
              </p:ext>
            </p:extLst>
          </p:nvPr>
        </p:nvGraphicFramePr>
        <p:xfrm>
          <a:off x="826702" y="2072571"/>
          <a:ext cx="7993772" cy="1584960"/>
        </p:xfrm>
        <a:graphic>
          <a:graphicData uri="http://schemas.openxmlformats.org/drawingml/2006/table">
            <a:tbl>
              <a:tblPr/>
              <a:tblGrid>
                <a:gridCol w="1814115"/>
                <a:gridCol w="1208503"/>
                <a:gridCol w="1343179"/>
                <a:gridCol w="1209325"/>
                <a:gridCol w="1209325"/>
                <a:gridCol w="1209325"/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Server Name</a:t>
                      </a:r>
                      <a:endParaRPr lang="ko-KR" sz="1600" b="1" kern="10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OFFSET</a:t>
                      </a:r>
                      <a:endParaRPr lang="ko-KR" sz="1600" b="1" kern="10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smtClean="0">
                          <a:solidFill>
                            <a:srgbClr val="FFFFFF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HTTP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smtClean="0">
                          <a:solidFill>
                            <a:srgbClr val="FFFFFF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AJP13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solidFill>
                            <a:srgbClr val="FFFFFF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Console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solidFill>
                            <a:srgbClr val="FFFFFF"/>
                          </a:solidFill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Management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default</a:t>
                      </a:r>
                      <a:endParaRPr lang="ko-KR" sz="1600" b="1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8080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8009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9990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9999</a:t>
                      </a: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standalone_ha_11</a:t>
                      </a:r>
                      <a:endParaRPr lang="ko-KR" sz="1600" b="1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100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8180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8109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10090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10099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b="1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standalone_ha_21</a:t>
                      </a:r>
                      <a:endParaRPr lang="ko-KR" sz="1600" b="1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200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8280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8209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10190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600" kern="100" smtClean="0"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10199</a:t>
                      </a:r>
                      <a:endParaRPr lang="ko-KR" sz="1600" kern="100"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65574"/>
              </p:ext>
            </p:extLst>
          </p:nvPr>
        </p:nvGraphicFramePr>
        <p:xfrm>
          <a:off x="822747" y="5147139"/>
          <a:ext cx="7494166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7494166"/>
              </a:tblGrid>
              <a:tr h="45719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PORT_OFFSET=0</a:t>
                      </a: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export JAVA_OPTS=" $JAVA_OPTS -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Djboss.socket.binding.port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-offset=$PORT_OFFSET"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start.sh </a:t>
            </a:r>
            <a:r>
              <a:rPr lang="ko-KR" altLang="en-US"/>
              <a:t>를</a:t>
            </a:r>
            <a:r>
              <a:rPr lang="en-US" altLang="ko-KR"/>
              <a:t> </a:t>
            </a:r>
            <a:r>
              <a:rPr lang="ko-KR" altLang="en-US"/>
              <a:t>통한 서버 기동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84784"/>
            <a:ext cx="74898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start.sh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파일을 통해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standalone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서버를 기동합니다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위의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started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문구가 보인다면 정상적으로 서버 기동이 완료 된 것입니다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91496"/>
              </p:ext>
            </p:extLst>
          </p:nvPr>
        </p:nvGraphicFramePr>
        <p:xfrm>
          <a:off x="827087" y="1902623"/>
          <a:ext cx="7489825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210244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opt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was</a:t>
                      </a:r>
                      <a:endParaRPr lang="en-US" altLang="ko-KR" sz="1200" kern="1200" baseline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was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</a:t>
                      </a:r>
                      <a:endParaRPr lang="en-AU" altLang="ko-KR" sz="1200" kern="1200" baseline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servers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standalone_ha_01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standalone_ha_01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bin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bin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</a:t>
                      </a:r>
                      <a:r>
                        <a:rPr lang="en-AU" sz="1200" kern="1200" smtClean="0">
                          <a:solidFill>
                            <a:srgbClr val="00B05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./start.sh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AU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04:41:31,022 INFO  [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org.jboss.modules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(main) 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Modules version 1.2.0.Final-bz-975242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04:41:31,115 INFO  [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org.jboss.msc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(main) 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MSC version 1.0.4.GA-redhat-1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 </a:t>
                      </a:r>
                      <a:r>
                        <a:rPr lang="ko-KR" altLang="en-US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중략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04:41:31,990 INFO  [org.jboss.as] (Controller Boot Thread) JBAS015874: </a:t>
                      </a:r>
                      <a:r>
                        <a:rPr lang="en-AU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EAP 6.1.0.GA (AS 7.2.0.Final-redhat-8) started in 1163ms - Started 123 of 177 services (53 services are passive or on-demand)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04:41:53,612 INFO  [</a:t>
                      </a:r>
                      <a:r>
                        <a:rPr lang="en-AU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org.apache.catalina.core</a:t>
                      </a:r>
                      <a:r>
                        <a:rPr lang="en-AU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(MSC service thread 1-13) JBWEB001079: Container </a:t>
                      </a:r>
                      <a:r>
                        <a:rPr lang="en-AU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org.apache.catalina.core.ContainerBase</a:t>
                      </a:r>
                      <a:r>
                        <a:rPr lang="en-AU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.[</a:t>
                      </a:r>
                      <a:r>
                        <a:rPr lang="en-AU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jboss.web</a:t>
                      </a:r>
                      <a:r>
                        <a:rPr lang="en-AU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].[default-host].[/] has not been started</a:t>
                      </a:r>
                      <a:endParaRPr lang="ko-KR" sz="12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4" y="981075"/>
            <a:ext cx="7848600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/>
              <a:t>서버 기동 확인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84784"/>
            <a:ext cx="7489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서버가 정상 기동이 되면 </a:t>
            </a:r>
            <a:r>
              <a:rPr lang="ko-KR" altLang="ko-KR" sz="1600">
                <a:latin typeface="산돌고딕 M" pitchFamily="18" charset="-127"/>
                <a:ea typeface="산돌고딕 M" pitchFamily="18" charset="-127"/>
              </a:rPr>
              <a:t>아래의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 Port</a:t>
            </a:r>
            <a:r>
              <a:rPr lang="ko-KR" altLang="ko-KR" sz="1600">
                <a:latin typeface="산돌고딕 M" pitchFamily="18" charset="-127"/>
                <a:ea typeface="산돌고딕 M" pitchFamily="18" charset="-127"/>
              </a:rPr>
              <a:t>를 통해 접근할 수 있습니다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.</a:t>
            </a:r>
            <a:endParaRPr lang="ko-KR" altLang="ko-KR" sz="160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관리자 콘솔 접근 포트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default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: 9990</a:t>
            </a:r>
          </a:p>
          <a:p>
            <a:pPr lvl="1">
              <a:lnSpc>
                <a:spcPct val="150000"/>
              </a:lnSpc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standalone_ha_01 </a:t>
            </a:r>
            <a:r>
              <a:rPr lang="ko-KR" altLang="ko-KR" sz="1600" smtClean="0">
                <a:latin typeface="산돌고딕 M" pitchFamily="18" charset="-127"/>
                <a:ea typeface="산돌고딕 M" pitchFamily="18" charset="-127"/>
              </a:rPr>
              <a:t>접근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URL: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  <a:hlinkClick r:id="rId3"/>
              </a:rPr>
              <a:t>http://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hlinkClick r:id="rId3"/>
              </a:rPr>
              <a:t>server-ip:10090/console</a:t>
            </a:r>
            <a:endParaRPr lang="ko-KR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31" y="3065629"/>
            <a:ext cx="4464989" cy="30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/>
              <a:t>인스턴스</a:t>
            </a:r>
            <a:r>
              <a:rPr lang="en-US" altLang="ko-KR"/>
              <a:t> </a:t>
            </a:r>
            <a:r>
              <a:rPr lang="ko-KR" altLang="en-US"/>
              <a:t>생성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shutdown.sh </a:t>
            </a:r>
            <a:r>
              <a:rPr lang="ko-KR" altLang="en-US"/>
              <a:t>를</a:t>
            </a:r>
            <a:r>
              <a:rPr lang="en-US" altLang="ko-KR"/>
              <a:t> </a:t>
            </a:r>
            <a:r>
              <a:rPr lang="ko-KR" altLang="en-US"/>
              <a:t>통한 서버 </a:t>
            </a:r>
            <a:r>
              <a:rPr lang="ko-KR" altLang="en-US" smtClean="0"/>
              <a:t>정</a:t>
            </a:r>
            <a:r>
              <a:rPr lang="ko-KR" altLang="en-US"/>
              <a:t>지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94541"/>
            <a:ext cx="81762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shutdown.sh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파일을 통해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standalone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서버를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정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지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위의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sucess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문구가 보인다면 정상적으로 서버가 정지된 것입니다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92123"/>
              </p:ext>
            </p:extLst>
          </p:nvPr>
        </p:nvGraphicFramePr>
        <p:xfrm>
          <a:off x="827087" y="1905109"/>
          <a:ext cx="748982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210192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opt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j</a:t>
                      </a:r>
                      <a:r>
                        <a:rPr lang="en-US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</a:t>
                      </a:r>
                      <a:endParaRPr lang="en-AU" altLang="ko-KR" sz="1200" kern="1200" baseline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servers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standalone_ha_01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standalone_ha_01</a:t>
                      </a:r>
                      <a:r>
                        <a:rPr lang="en-AU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cd</a:t>
                      </a:r>
                      <a:r>
                        <a:rPr lang="en-AU" altLang="ko-KR" sz="12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bin</a:t>
                      </a:r>
                      <a:endParaRPr lang="en-AU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</a:t>
                      </a:r>
                      <a:r>
                        <a:rPr kumimoji="0" lang="en-US" altLang="ko-KR" sz="12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kumimoji="0" lang="en-AU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@server bin</a:t>
                      </a:r>
                      <a:r>
                        <a:rPr lang="en-AU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</a:t>
                      </a:r>
                      <a:r>
                        <a:rPr lang="en-AU" sz="1200" kern="1200" smtClean="0">
                          <a:solidFill>
                            <a:srgbClr val="00B05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./</a:t>
                      </a:r>
                      <a:r>
                        <a:rPr lang="en-US" sz="1200" kern="1200" smtClean="0">
                          <a:solidFill>
                            <a:srgbClr val="00B05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shutdown</a:t>
                      </a:r>
                      <a:r>
                        <a:rPr lang="en-AU" sz="1200" kern="1200" smtClean="0">
                          <a:solidFill>
                            <a:srgbClr val="00B05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.</a:t>
                      </a:r>
                      <a:r>
                        <a:rPr lang="en-AU" sz="1200" kern="1200" err="1" smtClean="0">
                          <a:solidFill>
                            <a:srgbClr val="00B05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sh</a:t>
                      </a:r>
                      <a:endParaRPr lang="en-AU" sz="1200" kern="1200" smtClean="0">
                        <a:solidFill>
                          <a:srgbClr val="00B05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================================================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JBOSS_HOME=/opt/jboss-eap-6.1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DOMAIN_BASE=/opt/servers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SERVER_NAME=standalone_ha_11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CONFIG_FILE=standalone-ha.xml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BIND_ADDR=192.168.0.172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PORT_OFFSET=100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MULTICAST_ADDR=230.1.11.175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CONTROLLER=192.168.0.172:10099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================================================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{"outcome" =&gt; "success"}</a:t>
                      </a:r>
                      <a:endParaRPr lang="ko-KR" sz="1200" kern="120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04. </a:t>
            </a:r>
            <a:r>
              <a:rPr lang="en-US" altLang="ko-KR" sz="36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Database </a:t>
            </a:r>
            <a:r>
              <a:rPr lang="ko-KR" altLang="en-US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연동 설정</a:t>
            </a:r>
            <a:endParaRPr lang="en-US" altLang="ko-KR" sz="3600" b="1" ker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교육 내용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2</a:t>
            </a:r>
            <a:r>
              <a:rPr lang="ko-KR" altLang="en-US" smtClean="0"/>
              <a:t>일차</a:t>
            </a:r>
            <a:endParaRPr lang="en-US" altLang="ko-K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6571" y="1373026"/>
            <a:ext cx="748034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sz="1600" smtClean="0"/>
              <a:t>1. JBoss + Apache </a:t>
            </a:r>
            <a:r>
              <a:rPr lang="ko-KR" altLang="en-US" sz="1600" smtClean="0"/>
              <a:t>연동</a:t>
            </a:r>
            <a:endParaRPr lang="en-US" altLang="ko-KR" sz="1600" smtClean="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2. </a:t>
            </a:r>
            <a:r>
              <a:rPr lang="en-US" altLang="ko-KR" sz="1600"/>
              <a:t>Trouble Shooting </a:t>
            </a:r>
            <a:r>
              <a:rPr lang="ko-KR" altLang="en-US" sz="1600"/>
              <a:t>개요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3. </a:t>
            </a:r>
            <a:r>
              <a:rPr lang="en-US" altLang="ko-KR" sz="1600"/>
              <a:t>Server Hang &amp; Slowdown </a:t>
            </a:r>
            <a:r>
              <a:rPr lang="ko-KR" altLang="en-US" sz="1600"/>
              <a:t>문제 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4. </a:t>
            </a:r>
            <a:r>
              <a:rPr lang="en-US" altLang="ko-KR" sz="1600" err="1"/>
              <a:t>OutOfMemory</a:t>
            </a:r>
            <a:r>
              <a:rPr lang="en-US" altLang="ko-KR" sz="1600"/>
              <a:t> </a:t>
            </a:r>
            <a:r>
              <a:rPr lang="ko-KR" altLang="en-US" sz="1600" smtClean="0"/>
              <a:t>문제</a:t>
            </a:r>
            <a:endParaRPr lang="en-US" altLang="ko-KR" sz="1600" smtClean="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5. </a:t>
            </a:r>
            <a:r>
              <a:rPr lang="en-US" altLang="ko-KR" sz="1600"/>
              <a:t>Server Crash</a:t>
            </a:r>
          </a:p>
          <a:p>
            <a:pPr>
              <a:lnSpc>
                <a:spcPct val="150000"/>
              </a:lnSpc>
            </a:pPr>
            <a:r>
              <a:rPr lang="en-US" altLang="ko-KR" sz="1600" smtClean="0"/>
              <a:t>6. </a:t>
            </a:r>
            <a:r>
              <a:rPr lang="en-US" altLang="ko-KR" sz="1600"/>
              <a:t>Too Many Open Files </a:t>
            </a:r>
            <a:r>
              <a:rPr lang="ko-KR" altLang="en-US" sz="1600" smtClean="0"/>
              <a:t>문제</a:t>
            </a:r>
            <a:endParaRPr lang="en-US" altLang="ko-KR" sz="1600" smtClean="0"/>
          </a:p>
          <a:p>
            <a:pPr>
              <a:lnSpc>
                <a:spcPct val="150000"/>
              </a:lnSpc>
            </a:pPr>
            <a:r>
              <a:rPr lang="en-US" altLang="ko-KR" sz="1600" smtClean="0"/>
              <a:t>7. </a:t>
            </a:r>
            <a:r>
              <a:rPr lang="en-US" altLang="ko-KR" sz="1600" err="1" smtClean="0"/>
              <a:t>QnA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2492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ConnectionPool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이란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등록 설정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연결 설정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패스워드 암호화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ko-KR" altLang="en-US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60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JDBC</a:t>
            </a:r>
            <a:r>
              <a:rPr lang="ko-KR" altLang="en-US"/>
              <a:t>란</a:t>
            </a:r>
            <a:endParaRPr lang="en-US" altLang="ko-KR"/>
          </a:p>
        </p:txBody>
      </p:sp>
      <p:sp>
        <p:nvSpPr>
          <p:cNvPr id="7" name="직사각형 6"/>
          <p:cNvSpPr/>
          <p:nvPr/>
        </p:nvSpPr>
        <p:spPr>
          <a:xfrm>
            <a:off x="827014" y="1484784"/>
            <a:ext cx="7489899" cy="148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63" lvl="0" indent="-309563" defTabSz="414338">
              <a:lnSpc>
                <a:spcPct val="102000"/>
              </a:lnSpc>
              <a:spcBef>
                <a:spcPts val="688"/>
              </a:spcBef>
              <a:buClr>
                <a:srgbClr val="CCCCCC"/>
              </a:buClr>
              <a:buSzPct val="75000"/>
              <a:buFont typeface="Wingdings" pitchFamily="-32" charset="2"/>
              <a:buChar char=""/>
            </a:pPr>
            <a:r>
              <a:rPr lang="en-US" altLang="ko-KR" sz="2000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JDBC</a:t>
            </a:r>
            <a:r>
              <a:rPr lang="ko-KR" altLang="en-US" sz="2000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가 </a:t>
            </a:r>
            <a:r>
              <a:rPr lang="ko-KR" altLang="en-US" sz="2000" kern="0" err="1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하는일</a:t>
            </a:r>
            <a:endParaRPr lang="ko-KR" altLang="en-US" sz="2000" kern="0">
              <a:solidFill>
                <a:srgbClr val="000000"/>
              </a:solidFill>
              <a:latin typeface="Gill Sans MT"/>
              <a:ea typeface="산돌고딕 M" pitchFamily="18" charset="-127"/>
            </a:endParaRP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r>
              <a:rPr lang="ko-KR" altLang="en-US" kern="0" err="1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데이타베이스</a:t>
            </a:r>
            <a:r>
              <a:rPr lang="ko-KR" altLang="en-US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 연결</a:t>
            </a: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r>
              <a:rPr lang="en-US" altLang="ko-KR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SQL</a:t>
            </a:r>
            <a:r>
              <a:rPr lang="ko-KR" altLang="en-US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문장 전송</a:t>
            </a: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r>
              <a:rPr lang="ko-KR" altLang="en-US" ker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결과 </a:t>
            </a:r>
            <a:r>
              <a:rPr lang="ko-KR" altLang="en-US" kern="0" smtClean="0">
                <a:solidFill>
                  <a:srgbClr val="000000"/>
                </a:solidFill>
                <a:latin typeface="Gill Sans MT"/>
                <a:ea typeface="산돌고딕 M" pitchFamily="18" charset="-127"/>
              </a:rPr>
              <a:t>처리</a:t>
            </a:r>
            <a:endParaRPr lang="ko-KR" altLang="en-US" kern="0">
              <a:solidFill>
                <a:srgbClr val="000000"/>
              </a:solidFill>
              <a:latin typeface="Gill Sans MT"/>
              <a:ea typeface="산돌고딕 M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44978"/>
            <a:ext cx="3220403" cy="47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6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JDBC Driver</a:t>
            </a:r>
            <a:r>
              <a:rPr lang="ko-KR" altLang="en-US"/>
              <a:t>의</a:t>
            </a:r>
            <a:r>
              <a:rPr lang="en-US" altLang="ko-KR"/>
              <a:t> Type</a:t>
            </a:r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910881" y="1859761"/>
            <a:ext cx="7323214" cy="3889058"/>
            <a:chOff x="177800" y="1500174"/>
            <a:chExt cx="8788400" cy="4889512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549400" y="1563686"/>
              <a:ext cx="1930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Type I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“Bridge”</a:t>
              </a: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549400" y="2744786"/>
              <a:ext cx="1930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Type II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“Native”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549400" y="4040186"/>
              <a:ext cx="1930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Type III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“Middleware”</a:t>
              </a: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549400" y="5335586"/>
              <a:ext cx="1930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Type IV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“Pure”</a:t>
              </a:r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8026400" y="1563686"/>
              <a:ext cx="939800" cy="1016000"/>
              <a:chOff x="5056" y="1120"/>
              <a:chExt cx="592" cy="640"/>
            </a:xfrm>
          </p:grpSpPr>
          <p:sp>
            <p:nvSpPr>
              <p:cNvPr id="77" name="Oval 11"/>
              <p:cNvSpPr>
                <a:spLocks noChangeArrowheads="1"/>
              </p:cNvSpPr>
              <p:nvPr/>
            </p:nvSpPr>
            <p:spPr bwMode="auto">
              <a:xfrm>
                <a:off x="5057" y="164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8" name="Oval 12"/>
              <p:cNvSpPr>
                <a:spLocks noChangeArrowheads="1"/>
              </p:cNvSpPr>
              <p:nvPr/>
            </p:nvSpPr>
            <p:spPr bwMode="auto">
              <a:xfrm>
                <a:off x="5056" y="112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5057" y="160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0" name="Oval 14"/>
              <p:cNvSpPr>
                <a:spLocks noChangeArrowheads="1"/>
              </p:cNvSpPr>
              <p:nvPr/>
            </p:nvSpPr>
            <p:spPr bwMode="auto">
              <a:xfrm>
                <a:off x="5057" y="155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>
                <a:off x="5057" y="150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>
                <a:off x="5057" y="145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3" name="Oval 17"/>
              <p:cNvSpPr>
                <a:spLocks noChangeArrowheads="1"/>
              </p:cNvSpPr>
              <p:nvPr/>
            </p:nvSpPr>
            <p:spPr bwMode="auto">
              <a:xfrm>
                <a:off x="5057" y="140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/>
            </p:nvSpPr>
            <p:spPr bwMode="auto">
              <a:xfrm>
                <a:off x="5057" y="136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/>
            </p:nvSpPr>
            <p:spPr bwMode="auto">
              <a:xfrm>
                <a:off x="5057" y="131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/>
            </p:nvSpPr>
            <p:spPr bwMode="auto">
              <a:xfrm>
                <a:off x="5057" y="126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7" name="Oval 21"/>
              <p:cNvSpPr>
                <a:spLocks noChangeArrowheads="1"/>
              </p:cNvSpPr>
              <p:nvPr/>
            </p:nvSpPr>
            <p:spPr bwMode="auto">
              <a:xfrm>
                <a:off x="5057" y="121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8" name="Oval 22"/>
              <p:cNvSpPr>
                <a:spLocks noChangeArrowheads="1"/>
              </p:cNvSpPr>
              <p:nvPr/>
            </p:nvSpPr>
            <p:spPr bwMode="auto">
              <a:xfrm>
                <a:off x="5057" y="116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5057" y="112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8026400" y="2706686"/>
              <a:ext cx="939800" cy="1016000"/>
              <a:chOff x="5056" y="1840"/>
              <a:chExt cx="592" cy="640"/>
            </a:xfrm>
          </p:grpSpPr>
          <p:sp>
            <p:nvSpPr>
              <p:cNvPr id="64" name="Oval 27"/>
              <p:cNvSpPr>
                <a:spLocks noChangeArrowheads="1"/>
              </p:cNvSpPr>
              <p:nvPr/>
            </p:nvSpPr>
            <p:spPr bwMode="auto">
              <a:xfrm>
                <a:off x="5057" y="236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5" name="Oval 28"/>
              <p:cNvSpPr>
                <a:spLocks noChangeArrowheads="1"/>
              </p:cNvSpPr>
              <p:nvPr/>
            </p:nvSpPr>
            <p:spPr bwMode="auto">
              <a:xfrm>
                <a:off x="5056" y="184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5057" y="232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5057" y="227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8" name="Oval 31"/>
              <p:cNvSpPr>
                <a:spLocks noChangeArrowheads="1"/>
              </p:cNvSpPr>
              <p:nvPr/>
            </p:nvSpPr>
            <p:spPr bwMode="auto">
              <a:xfrm>
                <a:off x="5057" y="222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9" name="Oval 32"/>
              <p:cNvSpPr>
                <a:spLocks noChangeArrowheads="1"/>
              </p:cNvSpPr>
              <p:nvPr/>
            </p:nvSpPr>
            <p:spPr bwMode="auto">
              <a:xfrm>
                <a:off x="5057" y="217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0" name="Oval 33"/>
              <p:cNvSpPr>
                <a:spLocks noChangeArrowheads="1"/>
              </p:cNvSpPr>
              <p:nvPr/>
            </p:nvSpPr>
            <p:spPr bwMode="auto">
              <a:xfrm>
                <a:off x="5057" y="212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1" name="Oval 34"/>
              <p:cNvSpPr>
                <a:spLocks noChangeArrowheads="1"/>
              </p:cNvSpPr>
              <p:nvPr/>
            </p:nvSpPr>
            <p:spPr bwMode="auto">
              <a:xfrm>
                <a:off x="5057" y="208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5057" y="203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3" name="Oval 36"/>
              <p:cNvSpPr>
                <a:spLocks noChangeArrowheads="1"/>
              </p:cNvSpPr>
              <p:nvPr/>
            </p:nvSpPr>
            <p:spPr bwMode="auto">
              <a:xfrm>
                <a:off x="5057" y="198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4" name="Oval 37"/>
              <p:cNvSpPr>
                <a:spLocks noChangeArrowheads="1"/>
              </p:cNvSpPr>
              <p:nvPr/>
            </p:nvSpPr>
            <p:spPr bwMode="auto">
              <a:xfrm>
                <a:off x="5057" y="193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5" name="Oval 38"/>
              <p:cNvSpPr>
                <a:spLocks noChangeArrowheads="1"/>
              </p:cNvSpPr>
              <p:nvPr/>
            </p:nvSpPr>
            <p:spPr bwMode="auto">
              <a:xfrm>
                <a:off x="5057" y="188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76" name="Oval 39"/>
              <p:cNvSpPr>
                <a:spLocks noChangeArrowheads="1"/>
              </p:cNvSpPr>
              <p:nvPr/>
            </p:nvSpPr>
            <p:spPr bwMode="auto">
              <a:xfrm>
                <a:off x="5057" y="184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8026400" y="4002086"/>
              <a:ext cx="939800" cy="1016000"/>
              <a:chOff x="5056" y="2656"/>
              <a:chExt cx="592" cy="640"/>
            </a:xfrm>
          </p:grpSpPr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057" y="318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5056" y="265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5057" y="313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5057" y="308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5057" y="304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5057" y="299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5057" y="294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5057" y="289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5057" y="284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5057" y="280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1" name="Oval 51"/>
              <p:cNvSpPr>
                <a:spLocks noChangeArrowheads="1"/>
              </p:cNvSpPr>
              <p:nvPr/>
            </p:nvSpPr>
            <p:spPr bwMode="auto">
              <a:xfrm>
                <a:off x="5057" y="275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5057" y="270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5057" y="265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8026400" y="5297486"/>
              <a:ext cx="939800" cy="1016000"/>
              <a:chOff x="5056" y="3472"/>
              <a:chExt cx="592" cy="640"/>
            </a:xfrm>
          </p:grpSpPr>
          <p:sp>
            <p:nvSpPr>
              <p:cNvPr id="38" name="Oval 55"/>
              <p:cNvSpPr>
                <a:spLocks noChangeArrowheads="1"/>
              </p:cNvSpPr>
              <p:nvPr/>
            </p:nvSpPr>
            <p:spPr bwMode="auto">
              <a:xfrm>
                <a:off x="5057" y="400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9" name="Oval 56"/>
              <p:cNvSpPr>
                <a:spLocks noChangeArrowheads="1"/>
              </p:cNvSpPr>
              <p:nvPr/>
            </p:nvSpPr>
            <p:spPr bwMode="auto">
              <a:xfrm>
                <a:off x="5056" y="347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0" name="Oval 57"/>
              <p:cNvSpPr>
                <a:spLocks noChangeArrowheads="1"/>
              </p:cNvSpPr>
              <p:nvPr/>
            </p:nvSpPr>
            <p:spPr bwMode="auto">
              <a:xfrm>
                <a:off x="5057" y="395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1" name="Oval 58"/>
              <p:cNvSpPr>
                <a:spLocks noChangeArrowheads="1"/>
              </p:cNvSpPr>
              <p:nvPr/>
            </p:nvSpPr>
            <p:spPr bwMode="auto">
              <a:xfrm>
                <a:off x="5057" y="390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2" name="Oval 59"/>
              <p:cNvSpPr>
                <a:spLocks noChangeArrowheads="1"/>
              </p:cNvSpPr>
              <p:nvPr/>
            </p:nvSpPr>
            <p:spPr bwMode="auto">
              <a:xfrm>
                <a:off x="5057" y="385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3" name="Oval 60"/>
              <p:cNvSpPr>
                <a:spLocks noChangeArrowheads="1"/>
              </p:cNvSpPr>
              <p:nvPr/>
            </p:nvSpPr>
            <p:spPr bwMode="auto">
              <a:xfrm>
                <a:off x="5057" y="380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4" name="Oval 61"/>
              <p:cNvSpPr>
                <a:spLocks noChangeArrowheads="1"/>
              </p:cNvSpPr>
              <p:nvPr/>
            </p:nvSpPr>
            <p:spPr bwMode="auto">
              <a:xfrm>
                <a:off x="5057" y="376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auto">
              <a:xfrm>
                <a:off x="5057" y="371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6" name="Oval 63"/>
              <p:cNvSpPr>
                <a:spLocks noChangeArrowheads="1"/>
              </p:cNvSpPr>
              <p:nvPr/>
            </p:nvSpPr>
            <p:spPr bwMode="auto">
              <a:xfrm>
                <a:off x="5057" y="3664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7" name="Oval 64"/>
              <p:cNvSpPr>
                <a:spLocks noChangeArrowheads="1"/>
              </p:cNvSpPr>
              <p:nvPr/>
            </p:nvSpPr>
            <p:spPr bwMode="auto">
              <a:xfrm>
                <a:off x="5057" y="3616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8" name="Oval 65"/>
              <p:cNvSpPr>
                <a:spLocks noChangeArrowheads="1"/>
              </p:cNvSpPr>
              <p:nvPr/>
            </p:nvSpPr>
            <p:spPr bwMode="auto">
              <a:xfrm>
                <a:off x="5057" y="3568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9" name="Oval 66"/>
              <p:cNvSpPr>
                <a:spLocks noChangeArrowheads="1"/>
              </p:cNvSpPr>
              <p:nvPr/>
            </p:nvSpPr>
            <p:spPr bwMode="auto">
              <a:xfrm>
                <a:off x="5057" y="3520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0" name="Oval 67"/>
              <p:cNvSpPr>
                <a:spLocks noChangeArrowheads="1"/>
              </p:cNvSpPr>
              <p:nvPr/>
            </p:nvSpPr>
            <p:spPr bwMode="auto">
              <a:xfrm>
                <a:off x="5057" y="3472"/>
                <a:ext cx="591" cy="112"/>
              </a:xfrm>
              <a:prstGeom prst="ellipse">
                <a:avLst/>
              </a:prstGeom>
              <a:solidFill>
                <a:srgbClr val="B2B2B2"/>
              </a:solidFill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sp>
          <p:nvSpPr>
            <p:cNvPr id="19" name="Line 69"/>
            <p:cNvSpPr>
              <a:spLocks noChangeShapeType="1"/>
            </p:cNvSpPr>
            <p:nvPr/>
          </p:nvSpPr>
          <p:spPr bwMode="auto">
            <a:xfrm>
              <a:off x="3429000" y="5805486"/>
              <a:ext cx="44958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0" name="Line 70"/>
            <p:cNvSpPr>
              <a:spLocks noChangeShapeType="1"/>
            </p:cNvSpPr>
            <p:nvPr/>
          </p:nvSpPr>
          <p:spPr bwMode="auto">
            <a:xfrm>
              <a:off x="3429000" y="4510086"/>
              <a:ext cx="22098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1" name="Line 71"/>
            <p:cNvSpPr>
              <a:spLocks noChangeShapeType="1"/>
            </p:cNvSpPr>
            <p:nvPr/>
          </p:nvSpPr>
          <p:spPr bwMode="auto">
            <a:xfrm>
              <a:off x="3467100" y="32146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2" name="Line 72"/>
            <p:cNvSpPr>
              <a:spLocks noChangeShapeType="1"/>
            </p:cNvSpPr>
            <p:nvPr/>
          </p:nvSpPr>
          <p:spPr bwMode="auto">
            <a:xfrm>
              <a:off x="3467100" y="1995486"/>
              <a:ext cx="4953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3" name="Line 73"/>
            <p:cNvSpPr>
              <a:spLocks noChangeShapeType="1"/>
            </p:cNvSpPr>
            <p:nvPr/>
          </p:nvSpPr>
          <p:spPr bwMode="auto">
            <a:xfrm>
              <a:off x="5372100" y="19954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4" name="Line 74"/>
            <p:cNvSpPr>
              <a:spLocks noChangeShapeType="1"/>
            </p:cNvSpPr>
            <p:nvPr/>
          </p:nvSpPr>
          <p:spPr bwMode="auto">
            <a:xfrm>
              <a:off x="7277100" y="19954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5" name="Line 75"/>
            <p:cNvSpPr>
              <a:spLocks noChangeShapeType="1"/>
            </p:cNvSpPr>
            <p:nvPr/>
          </p:nvSpPr>
          <p:spPr bwMode="auto">
            <a:xfrm>
              <a:off x="5791200" y="3214686"/>
              <a:ext cx="22098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6" name="Line 76"/>
            <p:cNvSpPr>
              <a:spLocks noChangeShapeType="1"/>
            </p:cNvSpPr>
            <p:nvPr/>
          </p:nvSpPr>
          <p:spPr bwMode="auto">
            <a:xfrm>
              <a:off x="7391400" y="4510086"/>
              <a:ext cx="6096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7" name="Line 77"/>
            <p:cNvSpPr>
              <a:spLocks noChangeShapeType="1"/>
            </p:cNvSpPr>
            <p:nvPr/>
          </p:nvSpPr>
          <p:spPr bwMode="auto">
            <a:xfrm flipV="1">
              <a:off x="771472" y="3214680"/>
              <a:ext cx="881090" cy="45719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8" name="Line 78"/>
            <p:cNvSpPr>
              <a:spLocks noChangeShapeType="1"/>
            </p:cNvSpPr>
            <p:nvPr/>
          </p:nvSpPr>
          <p:spPr bwMode="auto">
            <a:xfrm>
              <a:off x="928662" y="19954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9" name="Line 79"/>
            <p:cNvSpPr>
              <a:spLocks noChangeShapeType="1"/>
            </p:cNvSpPr>
            <p:nvPr/>
          </p:nvSpPr>
          <p:spPr bwMode="auto">
            <a:xfrm>
              <a:off x="928662" y="57292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0" name="Line 80"/>
            <p:cNvSpPr>
              <a:spLocks noChangeShapeType="1"/>
            </p:cNvSpPr>
            <p:nvPr/>
          </p:nvSpPr>
          <p:spPr bwMode="auto">
            <a:xfrm>
              <a:off x="928662" y="4510086"/>
              <a:ext cx="723900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 flipV="1">
              <a:off x="7239000" y="3595686"/>
              <a:ext cx="762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2" name="Line 82"/>
            <p:cNvSpPr>
              <a:spLocks noChangeShapeType="1"/>
            </p:cNvSpPr>
            <p:nvPr/>
          </p:nvSpPr>
          <p:spPr bwMode="auto">
            <a:xfrm>
              <a:off x="7086600" y="4891086"/>
              <a:ext cx="8382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ko-KR" altLang="en-US" sz="1400">
                <a:solidFill>
                  <a:schemeClr val="bg2">
                    <a:lumMod val="2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77800" y="1500174"/>
              <a:ext cx="822300" cy="48895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JDBC</a:t>
              </a: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3987800" y="1563686"/>
              <a:ext cx="1549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ODBC</a:t>
              </a: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6121400" y="1563686"/>
              <a:ext cx="14732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ODBC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Driver</a:t>
              </a: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4254500" y="2744786"/>
              <a:ext cx="15494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CLI (.lib)</a:t>
              </a: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5664200" y="4002086"/>
              <a:ext cx="1778000" cy="9398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Middleware</a:t>
              </a:r>
            </a:p>
            <a:p>
              <a:pPr algn="ctr"/>
              <a:r>
                <a:rPr lang="en-US" altLang="ko-KR" sz="1400">
                  <a:solidFill>
                    <a:schemeClr val="bg2">
                      <a:lumMod val="2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JDBC Connection Pool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700808"/>
            <a:ext cx="7776864" cy="381575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489329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WAS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의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JDBC connection pool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</a:t>
            </a: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JDBC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를 통한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Database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연결 속도가 느리기 때문에 연결을 미리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맺은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상태에서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Pool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을 만들어 이를 애플리케이션에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제공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Pool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의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Connection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은 재사용하며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사용량에 따라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Pool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내의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Connection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개수를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가변적으로 활용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Shrink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).</a:t>
            </a: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애플리케이션에서는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JNDI </a:t>
            </a:r>
            <a:r>
              <a:rPr lang="ko-KR" altLang="en-US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트리에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바인딩된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DataSource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를 통해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접근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WAS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는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prepared, callable statement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를 </a:t>
            </a: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캐쉬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할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수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있습니다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</a:t>
            </a: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Statement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Cache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[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WAS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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DB]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간의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overhead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  <a:sym typeface="Wingdings" pitchFamily="2" charset="2"/>
              </a:rPr>
              <a:t>감소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  <a:sym typeface="Wingdings" pitchFamily="2" charset="2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애플리케이션의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특성에 따라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Cache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크기를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조절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일반적으로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100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정도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  <a:endParaRPr lang="ko-KR" altLang="en-US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smtClean="0"/>
              <a:t>MySQL JDBC </a:t>
            </a:r>
            <a:r>
              <a:rPr lang="ko-KR" altLang="en-US" smtClean="0"/>
              <a:t>드라이버</a:t>
            </a:r>
            <a:r>
              <a:rPr lang="en-US" altLang="ko-KR" smtClean="0"/>
              <a:t> </a:t>
            </a:r>
            <a:r>
              <a:rPr lang="ko-KR" altLang="en-US" smtClean="0"/>
              <a:t>다운로드</a:t>
            </a:r>
            <a:endParaRPr lang="en-US" altLang="ko-KR"/>
          </a:p>
        </p:txBody>
      </p:sp>
      <p:sp>
        <p:nvSpPr>
          <p:cNvPr id="6" name="Rectangle 1"/>
          <p:cNvSpPr>
            <a:spLocks noGrp="1" noChangeArrowheads="1"/>
          </p:cNvSpPr>
          <p:nvPr/>
        </p:nvSpPr>
        <p:spPr bwMode="auto">
          <a:xfrm>
            <a:off x="827088" y="1484784"/>
            <a:ext cx="7489825" cy="10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t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lvl="2" indent="-839788" algn="l"/>
            <a:endParaRPr lang="en-US" altLang="ko-KR" sz="1600" smtClean="0">
              <a:latin typeface="산돌고딕 M" pitchFamily="18" charset="-127"/>
              <a:ea typeface="산돌고딕 M" pitchFamily="18" charset="-127"/>
              <a:hlinkClick r:id="rId3"/>
            </a:endParaRPr>
          </a:p>
          <a:p>
            <a:pPr lvl="1" indent="-839788" algn="l"/>
            <a:r>
              <a:rPr lang="en-US" altLang="ko-KR" sz="1600">
                <a:latin typeface="산돌고딕 M" pitchFamily="18" charset="-127"/>
                <a:ea typeface="산돌고딕 M" pitchFamily="18" charset="-127"/>
                <a:hlinkClick r:id="rId3"/>
              </a:rPr>
              <a:t>http://dev.mysql.com/downloads/connector/j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hlinkClick r:id="rId3"/>
              </a:rPr>
              <a:t>/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에서 설치 파일을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다운로드합니다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57094"/>
            <a:ext cx="6606064" cy="41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8313" y="989430"/>
            <a:ext cx="784860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JDBC </a:t>
            </a:r>
            <a:r>
              <a:rPr lang="ko-KR" altLang="en-US"/>
              <a:t>드라이버의 등록 방법</a:t>
            </a:r>
            <a:endParaRPr lang="en-US" altLang="ko-KR"/>
          </a:p>
        </p:txBody>
      </p:sp>
      <p:sp>
        <p:nvSpPr>
          <p:cNvPr id="91" name="직사각형 90"/>
          <p:cNvSpPr/>
          <p:nvPr/>
        </p:nvSpPr>
        <p:spPr>
          <a:xfrm>
            <a:off x="827088" y="1484784"/>
            <a:ext cx="7489826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드라이버는 다음의 형태를 통해 사용 가능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97845"/>
              </p:ext>
            </p:extLst>
          </p:nvPr>
        </p:nvGraphicFramePr>
        <p:xfrm>
          <a:off x="827088" y="1905109"/>
          <a:ext cx="7489825" cy="1186406"/>
        </p:xfrm>
        <a:graphic>
          <a:graphicData uri="http://schemas.openxmlformats.org/drawingml/2006/table">
            <a:tbl>
              <a:tblPr/>
              <a:tblGrid>
                <a:gridCol w="1780829"/>
                <a:gridCol w="5708996"/>
              </a:tblGrid>
              <a:tr h="308320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설정</a:t>
                      </a:r>
                      <a:endParaRPr lang="ko-KR" sz="14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400" b="1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 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6694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modules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JDBC</a:t>
                      </a:r>
                      <a:r>
                        <a:rPr lang="en-US" altLang="ko-KR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</a:t>
                      </a:r>
                      <a:r>
                        <a:rPr lang="ko-KR" altLang="en-US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드라이버를 </a:t>
                      </a:r>
                      <a:r>
                        <a:rPr lang="en-US" altLang="ko-KR" sz="1400" baseline="0" err="1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jboss</a:t>
                      </a:r>
                      <a:r>
                        <a:rPr lang="ko-KR" altLang="en-US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의 </a:t>
                      </a:r>
                      <a:r>
                        <a:rPr lang="en-US" altLang="ko-KR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module.xml </a:t>
                      </a:r>
                      <a:r>
                        <a:rPr lang="ko-KR" altLang="en-US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형태의 모듈화하여 사용하는 방법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9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library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Jar</a:t>
                      </a:r>
                      <a:r>
                        <a:rPr lang="ko-KR" altLang="en-US" sz="14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파일의 형식의</a:t>
                      </a:r>
                      <a:r>
                        <a:rPr lang="en-US" altLang="ko-KR" sz="14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deploy</a:t>
                      </a:r>
                      <a:r>
                        <a:rPr lang="ko-KR" altLang="en-US" sz="14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통한 모듈 등록</a:t>
                      </a:r>
                      <a:endParaRPr lang="ko-KR" sz="14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663" y="980728"/>
            <a:ext cx="786097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JDBC</a:t>
            </a:r>
            <a:r>
              <a:rPr lang="en-US" altLang="ko-KR" dirty="0"/>
              <a:t> </a:t>
            </a:r>
            <a:r>
              <a:rPr lang="ko-KR" altLang="en-US" dirty="0"/>
              <a:t>드라이버</a:t>
            </a:r>
            <a:r>
              <a:rPr lang="en-US" altLang="ko-KR" dirty="0"/>
              <a:t> </a:t>
            </a:r>
            <a:r>
              <a:rPr lang="ko-KR" altLang="en-US" dirty="0"/>
              <a:t>등록 설정 </a:t>
            </a:r>
            <a:r>
              <a:rPr lang="en-US" altLang="ko-KR" dirty="0"/>
              <a:t>- </a:t>
            </a:r>
            <a:r>
              <a:rPr lang="ko-KR" altLang="en-US" dirty="0"/>
              <a:t>드라이버 모듈화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490748"/>
            <a:ext cx="7489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$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JBOSS_HOME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modules.ext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생성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mysql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/main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하위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생성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jar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파일을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복사 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vi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module.xml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파일 작성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27087" y="3212975"/>
            <a:ext cx="5185073" cy="3170363"/>
            <a:chOff x="827087" y="2492375"/>
            <a:chExt cx="5855629" cy="389096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7" y="2492375"/>
              <a:ext cx="5855629" cy="367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381" y="4868863"/>
              <a:ext cx="3339335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99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458" y="981075"/>
            <a:ext cx="784845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JDBC</a:t>
            </a:r>
            <a:r>
              <a:rPr lang="en-US" altLang="ko-KR" dirty="0"/>
              <a:t> </a:t>
            </a:r>
            <a:r>
              <a:rPr lang="ko-KR" altLang="en-US" dirty="0"/>
              <a:t>드라이버</a:t>
            </a:r>
            <a:r>
              <a:rPr lang="en-US" altLang="ko-KR" dirty="0"/>
              <a:t> </a:t>
            </a:r>
            <a:r>
              <a:rPr lang="ko-KR" altLang="en-US" dirty="0"/>
              <a:t>등록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드라이버 모듈화 설정 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088" y="1484784"/>
            <a:ext cx="7489825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module.xml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49832"/>
              </p:ext>
            </p:extLst>
          </p:nvPr>
        </p:nvGraphicFramePr>
        <p:xfrm>
          <a:off x="827088" y="1905109"/>
          <a:ext cx="7489825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2171963">
                <a:tc>
                  <a:txBody>
                    <a:bodyPr/>
                    <a:lstStyle/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&lt;module 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xmlns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="urn:jboss:module:1.1"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com.mysql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"&gt;</a:t>
                      </a:r>
                    </a:p>
                    <a:p>
                      <a:pPr marL="36000"/>
                      <a:endParaRPr lang="en-US" altLang="ko-KR" sz="1200" b="0" i="0" u="none" strike="noStrike" baseline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&lt;properties&gt;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&lt;property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jboss.api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 value="unsupported"/&gt;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&lt;/properties&gt;</a:t>
                      </a:r>
                    </a:p>
                    <a:p>
                      <a:pPr marL="36000"/>
                      <a:endParaRPr lang="en-US" altLang="ko-KR" sz="1200" b="0" i="0" u="none" strike="noStrike" baseline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&lt;resources&gt;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&lt;resource-root path="</a:t>
                      </a:r>
                      <a:r>
                        <a:rPr lang="en-US" altLang="ko-KR" sz="1200" b="0" i="0" u="none" strike="noStrike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mysql-connector-java-commercial-5.1.26-bin.jar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&lt;/resources&gt;</a:t>
                      </a:r>
                    </a:p>
                    <a:p>
                      <a:pPr marL="36000"/>
                      <a:endParaRPr lang="en-US" altLang="ko-KR" sz="1200" b="0" i="0" u="none" strike="noStrike" baseline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&lt;dependencies&gt;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&lt;module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javax.api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&lt;module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javax.transaction.api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&lt;/dependencies&gt;</a:t>
                      </a:r>
                    </a:p>
                    <a:p>
                      <a:pPr marL="36000"/>
                      <a:endParaRPr lang="en-US" altLang="ko-KR" sz="1200" b="0" i="0" u="none" strike="noStrike" baseline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&lt;/module&gt;</a:t>
                      </a:r>
                      <a:endParaRPr lang="ko-KR" sz="1050" kern="120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088" y="1487577"/>
            <a:ext cx="7489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Server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인스턴스의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설정 파일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standalone-ha.xml)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드라이버를 등록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module.xml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name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과 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driver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module </a:t>
            </a:r>
            <a:r>
              <a:rPr lang="ko-KR" altLang="en-US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부분은 동일하여야 합니다</a:t>
            </a:r>
            <a:r>
              <a:rPr lang="en-US" altLang="ko-KR" sz="1600" dirty="0" smtClean="0">
                <a:solidFill>
                  <a:schemeClr val="accent1"/>
                </a:solidFill>
                <a:latin typeface="산돌고딕 M" pitchFamily="18" charset="-127"/>
                <a:ea typeface="산돌고딕 M" pitchFamily="18" charset="-127"/>
              </a:rPr>
              <a:t>. (module.xml)</a:t>
            </a:r>
            <a:endParaRPr lang="en-US" altLang="ko-KR" sz="1600" dirty="0">
              <a:solidFill>
                <a:schemeClr val="accent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24636"/>
              </p:ext>
            </p:extLst>
          </p:nvPr>
        </p:nvGraphicFramePr>
        <p:xfrm>
          <a:off x="827089" y="1916832"/>
          <a:ext cx="7489824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3002787"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&lt;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        &lt;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jndi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-name="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java:jboss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ExampleDS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pool-name="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ExampleDS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enabled="true" 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use-java-context="true"&gt;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        &lt;/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        &lt;drivers&gt;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&lt;driver name="h2" module="com.h2database.h2"&gt;</a:t>
                      </a:r>
                    </a:p>
                    <a:p>
                      <a:pPr lvl="4"/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xa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-class&gt;org.h2.jdbcx.JdbcDataSource&lt;/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xa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-class&gt;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&lt;/driver&gt;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&lt;driver name="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module="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rgbClr val="FF00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"&gt;</a:t>
                      </a:r>
                    </a:p>
                    <a:p>
                      <a:pPr lvl="4"/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&lt;driver-class&gt;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com.mysql.jdbc.Driver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&lt;/driver-class&gt;</a:t>
                      </a:r>
                    </a:p>
                    <a:p>
                      <a:pPr lvl="3"/>
                      <a:r>
                        <a:rPr lang="en-US" altLang="ko-KR" sz="1400" b="0" i="0" u="none" strike="noStrike" kern="1200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&lt;/driver&gt;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        &lt;/drivers&gt;</a:t>
                      </a:r>
                    </a:p>
                    <a:p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</a:t>
                      </a:r>
                      <a:r>
                        <a:rPr lang="en-US" altLang="ko-KR" sz="1400" b="0" i="0" u="none" strike="noStrike" kern="1200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400" b="0" i="0" u="none" strike="noStrike" kern="1200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  <a:endParaRPr lang="ko-KR" sz="1400" kern="120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458" y="981075"/>
            <a:ext cx="784845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JBoss</a:t>
            </a:r>
            <a:r>
              <a:rPr lang="en-US" altLang="ko-KR"/>
              <a:t> </a:t>
            </a:r>
            <a:r>
              <a:rPr lang="ko-KR" altLang="en-US" err="1" smtClean="0"/>
              <a:t>인스턴스</a:t>
            </a:r>
            <a:r>
              <a:rPr lang="ko-KR" altLang="en-US" smtClean="0"/>
              <a:t> 설정파일에 </a:t>
            </a:r>
            <a:r>
              <a:rPr lang="ko-KR" altLang="en-US"/>
              <a:t>해당 </a:t>
            </a:r>
            <a:r>
              <a:rPr lang="en-US" altLang="ko-KR"/>
              <a:t>JDBC </a:t>
            </a:r>
            <a:r>
              <a:rPr lang="ko-KR" altLang="en-US" smtClean="0"/>
              <a:t>모듈 추가</a:t>
            </a:r>
            <a:endParaRPr lang="en-US" altLang="ko-KR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96416"/>
              </p:ext>
            </p:extLst>
          </p:nvPr>
        </p:nvGraphicFramePr>
        <p:xfrm>
          <a:off x="827088" y="5949280"/>
          <a:ext cx="7489825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7489825"/>
              </a:tblGrid>
              <a:tr h="45720">
                <a:tc>
                  <a:txBody>
                    <a:bodyPr/>
                    <a:lstStyle/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&lt;module 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xmlns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="urn:jboss:module:1.1"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com.mysql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"&gt;</a:t>
                      </a:r>
                      <a:endParaRPr lang="ko-KR" sz="1050" kern="120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en-US" altLang="ko-KR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18" y="985413"/>
            <a:ext cx="7849296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JDBC </a:t>
            </a:r>
            <a:r>
              <a:rPr lang="ko-KR" altLang="en-US" smtClean="0"/>
              <a:t>드라이버 등록 확인</a:t>
            </a:r>
            <a:endParaRPr lang="en-US" altLang="ko-KR"/>
          </a:p>
        </p:txBody>
      </p:sp>
      <p:sp>
        <p:nvSpPr>
          <p:cNvPr id="8" name="직사각형 7"/>
          <p:cNvSpPr/>
          <p:nvPr/>
        </p:nvSpPr>
        <p:spPr>
          <a:xfrm>
            <a:off x="827088" y="1484784"/>
            <a:ext cx="748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Server Instance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기동 후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mysql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드라이버 정상 로드 확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인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77441"/>
              </p:ext>
            </p:extLst>
          </p:nvPr>
        </p:nvGraphicFramePr>
        <p:xfrm>
          <a:off x="826964" y="2348880"/>
          <a:ext cx="7489949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7489949"/>
              </a:tblGrid>
              <a:tr h="1945763">
                <a:tc>
                  <a:txBody>
                    <a:bodyPr/>
                    <a:lstStyle/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13:46:25,434 INFO  [org.apache.coyote.http11] (MSC service thread 1-4) JBWEB003001: Coyote HTTP/1.1 initializing on : http-/0.0.0.0:8080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13:46:25,435 INFO  [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org.apache.coyote.ajp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(MSC service thread 1-5) JBWEB003046: Starting Coyote AJP/1.3 on 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ajp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-/0.0.0.0:8009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13:46:25,446 INFO  [org.apache.coyote.http11] (MSC service thread 1-4) JBWEB003000: Coyote HTTP/1.1 starting on: http-/0.0.0.0:8080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13:46:25,461 INFO  [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org.jboss.as.connector.subsystems.datasources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-- 27) JBAS010404: Deploying non-JDBC-compliant driver class 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com.mysql.jdbc.Driver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(version 5.1)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13:46:25,487 INFO  [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org.jboss.modcluster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-- 52) MODCLUSTER000001: Initializing 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mod_cluster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${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project.version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}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13:46:25,543 INFO  [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org.jboss.modcluster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-- 52) MODCLUSTER000032: Listening to proxy advertisements on /224.0.1.105:23364</a:t>
                      </a:r>
                    </a:p>
                    <a:p>
                      <a:pPr marL="36000"/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13:46:25,554 INFO  [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org.jboss.as.connector.subsystems.datasources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-- 27) JBAS010403: Deploying JDBC-compliant driver class org.h2.Driver (version 1.3)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01. </a:t>
            </a:r>
            <a:r>
              <a:rPr lang="en-US" altLang="ko-KR" sz="36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EAP Overview</a:t>
            </a:r>
            <a:endParaRPr lang="en-US" altLang="ko-KR" sz="3600" b="1" ker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en-US" altLang="ko-KR" b="1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Jar </a:t>
            </a:r>
            <a:r>
              <a:rPr lang="ko-KR" altLang="en-US" b="1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라이브러리 형태의 </a:t>
            </a:r>
            <a:r>
              <a:rPr lang="en-US" altLang="ko-KR" b="1" kern="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b="1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driver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3338" y="1340010"/>
            <a:ext cx="817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기존의 다운받은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jdbc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드라이버를 가지고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서비스 내용을 추가하여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library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를 서비스 모듈에 등록을 하는 형태로 진행</a:t>
            </a:r>
            <a:endParaRPr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먼저 기존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mysql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드라이버의 내용에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services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내용을 추가</a:t>
            </a:r>
            <a:endParaRPr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47234"/>
              </p:ext>
            </p:extLst>
          </p:nvPr>
        </p:nvGraphicFramePr>
        <p:xfrm>
          <a:off x="583338" y="2924944"/>
          <a:ext cx="7976441" cy="2592337"/>
        </p:xfrm>
        <a:graphic>
          <a:graphicData uri="http://schemas.openxmlformats.org/drawingml/2006/table">
            <a:tbl>
              <a:tblPr firstRow="1" firstCol="1" bandRow="1"/>
              <a:tblGrid>
                <a:gridCol w="7976441"/>
              </a:tblGrid>
              <a:tr h="2592337">
                <a:tc>
                  <a:txBody>
                    <a:bodyPr/>
                    <a:lstStyle/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ls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-al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rw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-r--r-- 1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855609 Oct 26 13:43 mysql-connector-java-commercial-5.1.26-bin.jar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META-INF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META-INF/services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cd META-INF/services/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/META-INF/services]$ vi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java.sql.Driver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com.mysql.jdbc.Driver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&lt;--- </a:t>
                      </a:r>
                      <a:r>
                        <a:rPr lang="ko-KR" altLang="en-US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내용 추가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/META-INF/services]$ cd ../..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mysql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jar -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uvf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./mysql-connector-java-commercial-5.1.26-bin.jar META-INF/services/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java.sql.Driver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driver - CLI</a:t>
            </a:r>
            <a:r>
              <a:rPr lang="ko-KR" altLang="en-US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를 통한 서비스 추가</a:t>
            </a:r>
            <a:endParaRPr lang="en-US" altLang="ko-KR" kern="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3338" y="1340010"/>
            <a:ext cx="817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err="1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Jboss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 services</a:t>
            </a:r>
            <a:r>
              <a:rPr lang="ko-KR" altLang="en-US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가 추가된 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library </a:t>
            </a:r>
            <a:r>
              <a:rPr lang="ko-KR" altLang="en-US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파일을 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CLI tool</a:t>
            </a:r>
            <a:r>
              <a:rPr lang="ko-KR" altLang="en-US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을 이용하여 서버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 Instance </a:t>
            </a:r>
            <a:r>
              <a:rPr lang="ko-KR" altLang="en-US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에 추가</a:t>
            </a:r>
            <a:endParaRPr lang="en-US" altLang="ko-KR" sz="1600" dirty="0" smtClean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추가 방법</a:t>
            </a:r>
            <a:endParaRPr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1. CLI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접속</a:t>
            </a:r>
            <a:endParaRPr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29637"/>
              </p:ext>
            </p:extLst>
          </p:nvPr>
        </p:nvGraphicFramePr>
        <p:xfrm>
          <a:off x="628007" y="2924944"/>
          <a:ext cx="7976441" cy="575816"/>
        </p:xfrm>
        <a:graphic>
          <a:graphicData uri="http://schemas.openxmlformats.org/drawingml/2006/table">
            <a:tbl>
              <a:tblPr firstRow="1" firstCol="1" bandRow="1"/>
              <a:tblGrid>
                <a:gridCol w="7976441"/>
              </a:tblGrid>
              <a:tr h="575816">
                <a:tc>
                  <a:txBody>
                    <a:bodyPr/>
                    <a:lstStyle/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[jboss@KVM2 /opt/JB248/labs/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jdbc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]$ /opt/jboss-eap-6.1/bin/jboss-cli.sh --controller=192.168.0.172:9999 --connect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583864" y="3875564"/>
            <a:ext cx="8176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2. Deploy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명령을 통해 해당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jar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파일을 서버에 등록</a:t>
            </a:r>
            <a:endParaRPr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10727"/>
              </p:ext>
            </p:extLst>
          </p:nvPr>
        </p:nvGraphicFramePr>
        <p:xfrm>
          <a:off x="650333" y="4437360"/>
          <a:ext cx="7976441" cy="575816"/>
        </p:xfrm>
        <a:graphic>
          <a:graphicData uri="http://schemas.openxmlformats.org/drawingml/2006/table">
            <a:tbl>
              <a:tblPr firstRow="1" firstCol="1" bandRow="1"/>
              <a:tblGrid>
                <a:gridCol w="7976441"/>
              </a:tblGrid>
              <a:tr h="575816">
                <a:tc>
                  <a:txBody>
                    <a:bodyPr/>
                    <a:lstStyle/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[standalone@192.168.0.172:9999 /] </a:t>
                      </a: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[standalone@192.168.0.172:9999 /] 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deploy /opt/JB248/labs/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jdbc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/mysql-connector-java-commercial-5.1.26-bin-eap6.jar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- CLI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를 통한 서비스 추가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ko-KR" altLang="en-US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3338" y="1340011"/>
            <a:ext cx="817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server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로그 내용 확인</a:t>
            </a:r>
            <a:endParaRPr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15777"/>
              </p:ext>
            </p:extLst>
          </p:nvPr>
        </p:nvGraphicFramePr>
        <p:xfrm>
          <a:off x="583338" y="2132856"/>
          <a:ext cx="7976441" cy="3108960"/>
        </p:xfrm>
        <a:graphic>
          <a:graphicData uri="http://schemas.openxmlformats.org/drawingml/2006/table">
            <a:tbl>
              <a:tblPr firstRow="1" firstCol="1" bandRow="1"/>
              <a:tblGrid>
                <a:gridCol w="7976441"/>
              </a:tblGrid>
              <a:tr h="2592337"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………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14:29:28,098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org.jboss.as.repository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(management-handler-thread - 7) JBAS014900: Content added at location /opt/servers/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ex_standalone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/data/content/b0/c27510bd5a6164123f8030841979d9850de12e/content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14:29:28,100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org.jboss.as.server.deployment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(MSC service thread 1-3) JBAS015876: Starting deployment of "mysql-connector-java-commercial-5.1.26-bin-eap6.jar" (runtime-name: "mysql-connector-java-commercial-5.1.26-bin-eap6.jar")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14:29:28,176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org.jboss.as.connector.deployers.jdbc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(MSC service thread 1-6) JBAS010404: Deploying non-JDBC-compliant driver class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com.mysql.jdbc.Driver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(version 5.1)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14:29:28,265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org.jboss.as.server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(management-handler-thread - 7) JBAS018559: Deployed "mysql-connector-java-commercial-5.1.26-bin-eap6.jar" (runtime-name : "mysql-connector-java-commercial-5.1.26-bin-eap6.jar")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- CLI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를 통한 서비스 추가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ko-KR" altLang="en-US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3338" y="1340011"/>
            <a:ext cx="817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관리자 콘솔을 통한 등록 확인</a:t>
            </a:r>
            <a:endParaRPr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2132856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0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8145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lang="en-US" altLang="ko-KR" b="1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b="1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b="1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b="1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</a:t>
            </a:r>
            <a:r>
              <a:rPr lang="en-US" altLang="ko-KR" b="1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– </a:t>
            </a:r>
            <a:r>
              <a:rPr lang="ko-KR" altLang="en-US" b="1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</a:t>
            </a:r>
            <a:r>
              <a:rPr lang="ko-KR" altLang="en-US" b="1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서비스 추가</a:t>
            </a:r>
            <a:endParaRPr lang="en-US" altLang="ko-KR" b="1" kern="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83338" y="1340769"/>
            <a:ext cx="817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err="1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Jboss</a:t>
            </a:r>
            <a:r>
              <a:rPr lang="en-US" altLang="ko-KR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services</a:t>
            </a:r>
            <a:r>
              <a:rPr lang="ko-KR" altLang="en-US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가 추가된 </a:t>
            </a:r>
            <a:r>
              <a:rPr lang="en-US" altLang="ko-KR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library </a:t>
            </a:r>
            <a:r>
              <a:rPr lang="ko-KR" altLang="en-US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파일을 관리자 콘솔을 이용하여 서버</a:t>
            </a:r>
            <a:r>
              <a:rPr lang="en-US" altLang="ko-KR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Instance </a:t>
            </a:r>
            <a:r>
              <a:rPr lang="ko-KR" altLang="en-US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에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추</a:t>
            </a:r>
            <a:r>
              <a:rPr lang="ko-KR" altLang="en-US" sz="16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가</a:t>
            </a:r>
            <a:endParaRPr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관리자 콘솔 접속</a:t>
            </a:r>
            <a:endParaRPr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2541097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5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–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서비스 추가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3338" y="1340011"/>
            <a:ext cx="8176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err="1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jdbc</a:t>
            </a:r>
            <a:r>
              <a:rPr lang="en-US" altLang="ko-KR" sz="16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 driver modules</a:t>
            </a:r>
            <a:r>
              <a:rPr lang="ko-KR" altLang="en-US" sz="16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 추가</a:t>
            </a:r>
            <a:endParaRPr lang="en-US" altLang="ko-KR" sz="1600" dirty="0" smtClean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34316" y="2021614"/>
            <a:ext cx="2858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path :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경로 위치 지정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Relative To: deploy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경로지정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Is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Archive : Archive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형태 인지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Directory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형태인지 </a:t>
            </a:r>
            <a:r>
              <a:rPr lang="ko-KR" altLang="en-US" sz="14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지정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Name : application </a:t>
            </a:r>
            <a:r>
              <a:rPr lang="ko-KR" altLang="en-US" sz="14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이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름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지정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Runtime Name : </a:t>
            </a:r>
            <a:r>
              <a:rPr lang="ko-KR" altLang="en-US" sz="1400" dirty="0" smtClean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실행 </a:t>
            </a:r>
            <a:r>
              <a:rPr lang="ko-KR" altLang="en-US" sz="1400" dirty="0">
                <a:latin typeface="산돌고딕 M" panose="02030504000101010101" pitchFamily="18" charset="-127"/>
                <a:ea typeface="산돌고딕 M" panose="02030504000101010101" pitchFamily="18" charset="-127"/>
                <a:cs typeface="Times New Roman"/>
              </a:rPr>
              <a:t>이름 지정</a:t>
            </a:r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  <a:cs typeface="Times New Roman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" y="1989280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 bwMode="auto">
          <a:xfrm>
            <a:off x="1846775" y="2952038"/>
            <a:ext cx="2808130" cy="2579077"/>
          </a:xfrm>
          <a:prstGeom prst="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/>
              <a:t>JDBC </a:t>
            </a:r>
            <a:r>
              <a:rPr lang="ko-KR" altLang="en-US" kern="0" dirty="0"/>
              <a:t>드라이버 설치 </a:t>
            </a:r>
            <a:r>
              <a:rPr lang="en-US" altLang="ko-KR" kern="0" dirty="0"/>
              <a:t>- </a:t>
            </a:r>
            <a:r>
              <a:rPr lang="en-US" altLang="ko-KR" kern="0" dirty="0" smtClean="0"/>
              <a:t>library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6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–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서비스 추가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83338" y="1340768"/>
            <a:ext cx="817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Arial"/>
                <a:ea typeface="가는각진제목체"/>
                <a:cs typeface="Times New Roman"/>
              </a:rPr>
              <a:t>Added </a:t>
            </a:r>
            <a:r>
              <a:rPr lang="en-US" altLang="ko-KR" sz="1600" dirty="0" err="1">
                <a:latin typeface="Arial"/>
                <a:ea typeface="가는각진제목체"/>
                <a:cs typeface="Times New Roman"/>
              </a:rPr>
              <a:t>Deploymensts</a:t>
            </a:r>
            <a:r>
              <a:rPr lang="en-US" altLang="ko-KR" sz="1600" dirty="0">
                <a:latin typeface="Arial"/>
                <a:ea typeface="가는각진제목체"/>
                <a:cs typeface="Times New Roman"/>
              </a:rPr>
              <a:t>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 </a:t>
            </a:r>
            <a:r>
              <a:rPr lang="ko-KR" altLang="en-US" sz="1600" dirty="0">
                <a:latin typeface="Arial"/>
                <a:ea typeface="가는각진제목체"/>
                <a:cs typeface="Times New Roman"/>
              </a:rPr>
              <a:t>문구를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통행 정상 등록 확인</a:t>
            </a:r>
            <a:endParaRPr lang="en-US" altLang="ko-KR" sz="1600" dirty="0">
              <a:latin typeface="Arial"/>
              <a:ea typeface="가는각진제목체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>
                <a:latin typeface="Arial"/>
                <a:ea typeface="가는각진제목체"/>
                <a:cs typeface="Times New Roman"/>
              </a:rPr>
              <a:t>단</a:t>
            </a:r>
            <a:r>
              <a:rPr lang="en-US" altLang="ko-KR" sz="1600" dirty="0">
                <a:latin typeface="Arial"/>
                <a:ea typeface="가는각진제목체"/>
                <a:cs typeface="Times New Roman"/>
              </a:rPr>
              <a:t>, </a:t>
            </a:r>
            <a:r>
              <a:rPr lang="ko-KR" altLang="en-US" sz="1600" dirty="0">
                <a:latin typeface="Arial"/>
                <a:ea typeface="가는각진제목체"/>
                <a:cs typeface="Times New Roman"/>
              </a:rPr>
              <a:t>해당 파일은 정상적으로 </a:t>
            </a:r>
            <a:r>
              <a:rPr lang="en-US" altLang="ko-KR" sz="1600" dirty="0" smtClean="0">
                <a:latin typeface="Arial"/>
                <a:ea typeface="가는각진제목체"/>
                <a:cs typeface="Times New Roman"/>
              </a:rPr>
              <a:t>Module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등록이 완료되었지만</a:t>
            </a:r>
            <a:r>
              <a:rPr lang="en-US" altLang="ko-KR" sz="1600" dirty="0" smtClean="0">
                <a:latin typeface="Arial"/>
                <a:ea typeface="가는각진제목체"/>
                <a:cs typeface="Times New Roman"/>
              </a:rPr>
              <a:t>,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서비스는 </a:t>
            </a:r>
            <a:r>
              <a:rPr lang="ko-KR" altLang="en-US" sz="1600" dirty="0">
                <a:latin typeface="Arial"/>
                <a:ea typeface="가는각진제목체"/>
                <a:cs typeface="Times New Roman"/>
              </a:rPr>
              <a:t>활성화 되지 않은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상태입니다</a:t>
            </a:r>
            <a:r>
              <a:rPr lang="en-US" altLang="ko-KR" sz="1600" dirty="0">
                <a:latin typeface="Arial"/>
                <a:ea typeface="가는각진제목체"/>
                <a:cs typeface="Times New Roman"/>
              </a:rPr>
              <a:t>.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7" y="2337625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 bwMode="auto">
          <a:xfrm>
            <a:off x="1846775" y="4329501"/>
            <a:ext cx="1395025" cy="395644"/>
          </a:xfrm>
          <a:prstGeom prst="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6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–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서비스 추가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3338" y="1340011"/>
            <a:ext cx="8176204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Arial"/>
              <a:ea typeface="가는각진제목체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서비스 활성화 </a:t>
            </a:r>
            <a:endParaRPr lang="en-US" altLang="ko-KR" sz="1600" dirty="0" smtClean="0">
              <a:solidFill>
                <a:srgbClr val="2F2FBF"/>
              </a:solidFill>
              <a:latin typeface="Arial"/>
              <a:ea typeface="가는각진제목체"/>
              <a:cs typeface="Times New Roman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2349500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4645946" y="3920653"/>
            <a:ext cx="691640" cy="320610"/>
          </a:xfrm>
          <a:prstGeom prst="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445638" y="4832223"/>
            <a:ext cx="691640" cy="320610"/>
          </a:xfrm>
          <a:prstGeom prst="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6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–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서비스 추가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3338" y="1340010"/>
            <a:ext cx="8176204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Arial"/>
              <a:ea typeface="가는각진제목체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해당 설정 </a:t>
            </a:r>
            <a:r>
              <a:rPr lang="ko-KR" altLang="en-US" sz="1600" dirty="0" err="1" smtClean="0">
                <a:latin typeface="Arial"/>
                <a:ea typeface="가는각진제목체"/>
                <a:cs typeface="Times New Roman"/>
              </a:rPr>
              <a:t>완료시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 </a:t>
            </a:r>
            <a:r>
              <a:rPr lang="en-US" altLang="ko-KR" sz="1600" dirty="0">
                <a:latin typeface="Arial"/>
                <a:ea typeface="가는각진제목체"/>
                <a:cs typeface="Times New Roman"/>
              </a:rPr>
              <a:t>Success enabled : </a:t>
            </a:r>
            <a:r>
              <a:rPr lang="en-US" altLang="ko-KR" sz="1600" dirty="0" smtClean="0">
                <a:latin typeface="Arial"/>
                <a:ea typeface="가는각진제목체"/>
                <a:cs typeface="Times New Roman"/>
              </a:rPr>
              <a:t>jar </a:t>
            </a:r>
            <a:r>
              <a:rPr lang="ko-KR" altLang="en-US" sz="1600" dirty="0">
                <a:latin typeface="Arial"/>
                <a:ea typeface="가는각진제목체"/>
                <a:cs typeface="Times New Roman"/>
              </a:rPr>
              <a:t>명 </a:t>
            </a:r>
            <a:r>
              <a:rPr lang="ko-KR" altLang="en-US" sz="1600" dirty="0" smtClean="0">
                <a:latin typeface="Arial"/>
                <a:ea typeface="가는각진제목체"/>
                <a:cs typeface="Times New Roman"/>
              </a:rPr>
              <a:t>형태 문구 확인</a:t>
            </a:r>
            <a:endParaRPr lang="en-US" altLang="ko-KR" sz="1600" dirty="0">
              <a:latin typeface="Arial"/>
              <a:ea typeface="가는각진제목체"/>
              <a:cs typeface="Times New Roman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9" y="2349500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3442028" y="2836895"/>
            <a:ext cx="2458233" cy="320610"/>
          </a:xfrm>
          <a:prstGeom prst="rect">
            <a:avLst/>
          </a:prstGeom>
          <a:noFill/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</a:rPr>
              <a:t> Database </a:t>
            </a:r>
            <a:r>
              <a:rPr lang="ko-KR" altLang="en-US" kern="0" dirty="0">
                <a:solidFill>
                  <a:srgbClr val="FFFFFF"/>
                </a:solidFill>
              </a:rPr>
              <a:t>연동 설정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96846"/>
            <a:ext cx="8508549" cy="39703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형태의 </a:t>
            </a:r>
            <a:r>
              <a:rPr lang="en-US" altLang="ko-KR" kern="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driver – 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관리자 콘솔을 통한 서비스 추가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(</a:t>
            </a:r>
            <a:r>
              <a:rPr lang="ko-KR" altLang="en-US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계속</a:t>
            </a:r>
            <a:r>
              <a: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3338" y="1340011"/>
            <a:ext cx="8176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server </a:t>
            </a:r>
            <a:r>
              <a:rPr lang="ko-KR" altLang="en-US" sz="1600" dirty="0" smtClean="0">
                <a:solidFill>
                  <a:srgbClr val="000000"/>
                </a:solidFill>
                <a:latin typeface="Arial"/>
                <a:ea typeface="가는각진제목체"/>
                <a:cs typeface="Arial"/>
              </a:rPr>
              <a:t>로그 내용 확인</a:t>
            </a:r>
            <a:endParaRPr lang="en-US" altLang="ko-KR" sz="1600" dirty="0" smtClean="0">
              <a:solidFill>
                <a:srgbClr val="000000"/>
              </a:solidFill>
              <a:latin typeface="Arial"/>
              <a:ea typeface="가는각진제목체"/>
              <a:cs typeface="Arial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92172"/>
              </p:ext>
            </p:extLst>
          </p:nvPr>
        </p:nvGraphicFramePr>
        <p:xfrm>
          <a:off x="583338" y="2276872"/>
          <a:ext cx="7976441" cy="2592337"/>
        </p:xfrm>
        <a:graphic>
          <a:graphicData uri="http://schemas.openxmlformats.org/drawingml/2006/table">
            <a:tbl>
              <a:tblPr firstRow="1" firstCol="1" bandRow="1"/>
              <a:tblGrid>
                <a:gridCol w="7976441"/>
              </a:tblGrid>
              <a:tr h="2592337"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………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15:37:08,375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org.jboss.as.server.deployment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(MSC service thread 1-7) JBAS015876: Starting deployment of "mysql-connector-java-commercial-5.1.26-bin-eap6.jar" (runtime-name: "mysql-connector-java-commercial-5.1.26-bin-eap6.jar")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rgbClr val="FFFF00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15:37:08,408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org.jboss.as.connector.deployers.jdbc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(MSC service thread 1-4) JBAS010404: Deploying non-JDBC-compliant driver class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com.mysql.jdbc.Driver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rgbClr val="FFFF00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 (version 5.1)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  <a:p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15:37:08,485 INFO  [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org.jboss.as.server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] (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HttpManagementService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bg1"/>
                          </a:solidFill>
                          <a:latin typeface="가는각진제목체" pitchFamily="18" charset="-127"/>
                          <a:ea typeface="가는각진제목체" pitchFamily="18" charset="-127"/>
                          <a:cs typeface="+mn-cs"/>
                        </a:rPr>
                        <a:t>-threads - 9) JBAS018559: Deployed "mysql-connector-java-commercial-5.1.26-bin-eap6.jar" (runtime-name : "mysql-connector-java-commercial-5.1.26-bin-eap6.jar")</a:t>
                      </a:r>
                    </a:p>
                    <a:p>
                      <a:endParaRPr lang="en-US" altLang="ko-KR" sz="1200" b="0" i="0" u="none" strike="noStrike" kern="1200" baseline="0" dirty="0" smtClean="0">
                        <a:solidFill>
                          <a:schemeClr val="bg1"/>
                        </a:solidFill>
                        <a:latin typeface="가는각진제목체" pitchFamily="18" charset="-127"/>
                        <a:ea typeface="가는각진제목체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9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 smtClean="0"/>
              <a:t>JBoss</a:t>
            </a:r>
            <a:r>
              <a:rPr lang="en-US" altLang="ko-KR" smtClean="0"/>
              <a:t> Overview</a:t>
            </a:r>
            <a:endParaRPr lang="ko-KR" altLang="en-US"/>
          </a:p>
        </p:txBody>
      </p:sp>
      <p:sp>
        <p:nvSpPr>
          <p:cNvPr id="38" name="TextBox 2"/>
          <p:cNvSpPr txBox="1"/>
          <p:nvPr/>
        </p:nvSpPr>
        <p:spPr>
          <a:xfrm>
            <a:off x="465673" y="1386496"/>
            <a:ext cx="821001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  <a:cs typeface="Arial" pitchFamily="34" charset="0"/>
              </a:defRPr>
            </a:lvl9pPr>
          </a:lstStyle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2400" b="0" smtClean="0">
                <a:latin typeface="산돌고딕 M" pitchFamily="18" charset="-127"/>
                <a:ea typeface="산돌고딕 M" pitchFamily="18" charset="-127"/>
              </a:rPr>
              <a:t>Enterprise Java Beans Open Source Software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1999</a:t>
            </a: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년</a:t>
            </a: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,  </a:t>
            </a: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프랑스의 엔지니어였던 마크 </a:t>
            </a:r>
            <a:r>
              <a:rPr lang="ko-KR" altLang="ko-KR" sz="1800" b="0" err="1">
                <a:latin typeface="산돌고딕 M" pitchFamily="18" charset="-127"/>
                <a:ea typeface="산돌고딕 M" pitchFamily="18" charset="-127"/>
              </a:rPr>
              <a:t>플러리</a:t>
            </a: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(Marc </a:t>
            </a:r>
            <a:r>
              <a:rPr lang="en-US" altLang="ko-KR" sz="1800" b="0" err="1" smtClean="0">
                <a:latin typeface="산돌고딕 M" pitchFamily="18" charset="-127"/>
                <a:ea typeface="산돌고딕 M" pitchFamily="18" charset="-127"/>
              </a:rPr>
              <a:t>Fleury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에 시작된 오픈소스</a:t>
            </a:r>
            <a:endParaRPr lang="en-US" altLang="ko-KR" sz="1800" b="0"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프로젝트는</a:t>
            </a: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 J2EE </a:t>
            </a: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명세서의</a:t>
            </a: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 Enterprise Java Bean (EJB) </a:t>
            </a: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부분에 대한 </a:t>
            </a:r>
            <a:r>
              <a:rPr lang="ko-KR" altLang="ko-KR" sz="1800" b="0" smtClean="0">
                <a:latin typeface="산돌고딕 M" pitchFamily="18" charset="-127"/>
                <a:ea typeface="산돌고딕 M" pitchFamily="18" charset="-127"/>
              </a:rPr>
              <a:t>구현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체 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</a:br>
            <a:r>
              <a:rPr lang="ko-KR" altLang="ko-KR" sz="1800" b="0" smtClean="0">
                <a:latin typeface="산돌고딕 M" pitchFamily="18" charset="-127"/>
                <a:ea typeface="산돌고딕 M" pitchFamily="18" charset="-127"/>
              </a:rPr>
              <a:t>제공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을 목적</a:t>
            </a:r>
            <a:endParaRPr lang="en-US" altLang="ko-KR" sz="1800" b="0" smtClean="0"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2001</a:t>
            </a:r>
            <a:r>
              <a:rPr lang="ko-KR" altLang="ko-KR" sz="1800" b="0">
                <a:latin typeface="산돌고딕 M" pitchFamily="18" charset="-127"/>
                <a:ea typeface="산돌고딕 M" pitchFamily="18" charset="-127"/>
              </a:rPr>
              <a:t>년 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800" b="0" err="1" smtClean="0">
                <a:latin typeface="산돌고딕 M" pitchFamily="18" charset="-127"/>
                <a:ea typeface="산돌고딕 M" pitchFamily="18" charset="-127"/>
              </a:rPr>
              <a:t>플러리와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ko-KR" sz="1800" b="0" smtClean="0">
                <a:latin typeface="산돌고딕 M" pitchFamily="18" charset="-127"/>
                <a:ea typeface="산돌고딕 M" pitchFamily="18" charset="-127"/>
              </a:rPr>
              <a:t>동료들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(Apache Tomcat Committers)</a:t>
            </a:r>
            <a:r>
              <a:rPr lang="ko-KR" altLang="ko-KR" sz="1800" b="0" smtClean="0">
                <a:latin typeface="산돌고딕 M" pitchFamily="18" charset="-127"/>
                <a:ea typeface="산돌고딕 M" pitchFamily="18" charset="-127"/>
              </a:rPr>
              <a:t>은</a:t>
            </a: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 JBoss Group, 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LLC 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설립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커뮤니티 지원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교육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컨설팅으로 사업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)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EJB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는 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Sun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의 상표권으로서 이름을 사용하지 못함</a:t>
            </a:r>
            <a:endParaRPr lang="en-US" altLang="ko-KR" sz="1800" b="0" smtClean="0"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전세계에 개발자를 둔 오픈소스 웹 애플리케이션 서버</a:t>
            </a:r>
            <a:endParaRPr lang="en-US" altLang="ko-KR" sz="1800" b="0" smtClean="0"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altLang="ko-KR" sz="1800" b="0">
                <a:latin typeface="산돌고딕 M" pitchFamily="18" charset="-127"/>
                <a:ea typeface="산돌고딕 M" pitchFamily="18" charset="-127"/>
              </a:rPr>
              <a:t>2006</a:t>
            </a:r>
            <a:r>
              <a:rPr lang="ko-KR" altLang="en-US" sz="1800" b="0">
                <a:latin typeface="산돌고딕 M" pitchFamily="18" charset="-127"/>
                <a:ea typeface="산돌고딕 M" pitchFamily="18" charset="-127"/>
              </a:rPr>
              <a:t>년 레드햇 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인수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(RHEL</a:t>
            </a:r>
            <a:r>
              <a:rPr lang="ko-KR" altLang="en-US" sz="1800" b="0" smtClean="0">
                <a:latin typeface="산돌고딕 M" pitchFamily="18" charset="-127"/>
                <a:ea typeface="산돌고딕 M" pitchFamily="18" charset="-127"/>
              </a:rPr>
              <a:t>과 같은 전략을 취함</a:t>
            </a:r>
            <a:r>
              <a:rPr lang="en-US" altLang="ko-KR" sz="1800" b="0" smtClean="0">
                <a:latin typeface="산돌고딕 M" pitchFamily="18" charset="-127"/>
                <a:ea typeface="산돌고딕 M" pitchFamily="18" charset="-127"/>
              </a:rPr>
              <a:t>)</a:t>
            </a:r>
            <a:endParaRPr lang="ko-KR" altLang="ko-KR" sz="1800" b="0">
              <a:latin typeface="산돌고딕 M" pitchFamily="18" charset="-127"/>
              <a:ea typeface="산돌고딕 M" pitchFamily="18" charset="-127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endParaRPr lang="ko-KR" altLang="en-US" sz="1800" b="0" smtClean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2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Datasource</a:t>
            </a:r>
            <a:r>
              <a:rPr lang="en-US" altLang="ko-KR" smtClean="0"/>
              <a:t> </a:t>
            </a:r>
            <a:r>
              <a:rPr lang="ko-KR" altLang="en-US"/>
              <a:t>설정</a:t>
            </a:r>
            <a:endParaRPr lang="en-US" altLang="ko-KR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standalone Instance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에서 사용되는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configuration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(standalone-ha.xml)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에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Datasource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부분에 설정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ko-KR" sz="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EAP</a:t>
            </a:r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5.x</a:t>
            </a:r>
            <a:r>
              <a:rPr lang="en-US" altLang="ko-KR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대의 </a:t>
            </a:r>
            <a:r>
              <a:rPr lang="en-US" altLang="ko-KR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*-ds.xml </a:t>
            </a:r>
            <a:r>
              <a:rPr lang="ko-KR" altLang="en-US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파일은 가급적 사용을 하지 않도록 합니다</a:t>
            </a:r>
            <a:r>
              <a:rPr lang="en-US" altLang="ko-KR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 (Console, CLI </a:t>
            </a:r>
            <a:r>
              <a:rPr lang="ko-KR" altLang="en-US" sz="1400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에서 접근 할 수 </a:t>
            </a:r>
            <a:r>
              <a:rPr lang="ko-KR" altLang="en-US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없음</a:t>
            </a:r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.)</a:t>
            </a:r>
            <a:endParaRPr lang="en-US" altLang="ko-KR" sz="13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62633"/>
              </p:ext>
            </p:extLst>
          </p:nvPr>
        </p:nvGraphicFramePr>
        <p:xfrm>
          <a:off x="827014" y="2276873"/>
          <a:ext cx="7489402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2736304">
                <a:tc>
                  <a:txBody>
                    <a:bodyPr/>
                    <a:lstStyle/>
                    <a:p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 </a:t>
                      </a:r>
                    </a:p>
                    <a:p>
                      <a:pPr lvl="1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jndi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-name="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java:jboss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MysqlDS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pool-name="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MysqlDS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 enabled="true"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use-java-context=“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flase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"&gt;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&lt;connection-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url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jdbc:mysql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://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localhost:3306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mydb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&lt;/connection-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url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 &lt;driver&gt;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&lt;/driver&gt;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&lt;security&gt; </a:t>
                      </a:r>
                    </a:p>
                    <a:p>
                      <a:pPr lvl="3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&lt;user-name&gt;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dbuser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&lt;/user-name&gt; </a:t>
                      </a:r>
                    </a:p>
                    <a:p>
                      <a:pPr lvl="3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&lt;password&gt;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dbpasswd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&lt;/password&gt;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&lt;/security&gt;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&lt;validation&gt; </a:t>
                      </a:r>
                    </a:p>
                    <a:p>
                      <a:pPr lvl="3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&lt;valid-connection-checker class-name="org.jboss.jca.adapters.jdbc.extensions.mysql.MySQLValidConnectionChecker"&gt;</a:t>
                      </a:r>
                    </a:p>
                    <a:p>
                      <a:pPr lvl="3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&lt;/valid-connection-checker&gt; </a:t>
                      </a:r>
                    </a:p>
                    <a:p>
                      <a:pPr lvl="2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&lt;/validation&gt; </a:t>
                      </a:r>
                    </a:p>
                    <a:p>
                      <a:pPr lvl="1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</a:p>
                    <a:p>
                      <a:pPr lvl="0"/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&lt;/</a:t>
                      </a:r>
                      <a:r>
                        <a:rPr lang="en-US" altLang="ko-KR" sz="13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datasources</a:t>
                      </a:r>
                      <a:r>
                        <a:rPr lang="en-US" altLang="ko-KR" sz="13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&gt;</a:t>
                      </a:r>
                      <a:endParaRPr lang="ko-KR" sz="13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설정 항목의 설명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&lt;driver-class</a:t>
            </a:r>
            <a:r>
              <a:rPr kumimoji="1" lang="en-US" altLang="ko-KR" sz="1600" b="1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&gt;</a:t>
            </a:r>
            <a:endParaRPr kumimoji="1"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err="1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java.sql.Driver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4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인터페이스를 구현한 드라이버 클래스를 </a:t>
            </a:r>
            <a:r>
              <a:rPr kumimoji="1" lang="en-US" altLang="ko-KR" sz="14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&lt;driver-class&gt;</a:t>
            </a:r>
            <a:r>
              <a:rPr kumimoji="1" lang="ko-KR" altLang="en-US" sz="14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에 설정한다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굴림" pitchFamily="50" charset="-127"/>
              </a:rPr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 lvl="0"/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&lt;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connection-</a:t>
            </a:r>
            <a:r>
              <a:rPr lang="en-US" altLang="ko-KR" sz="16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url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DB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접속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URL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을 명시한다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  <a:cs typeface="굴림" pitchFamily="50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vl="0"/>
            <a:endParaRPr lang="en-US" altLang="ko-KR" sz="800" b="1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&lt;</a:t>
            </a:r>
            <a:r>
              <a:rPr lang="en-US" altLang="ko-KR" sz="16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jndi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-name&gt;</a:t>
            </a:r>
            <a:r>
              <a:rPr lang="ko-KR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과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&lt;use-java-context&gt;</a:t>
            </a:r>
            <a:endParaRPr lang="ko-KR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JNDI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에서 데이터소스를 찾을 때 사용할 이름으로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jdbc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/xxx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형식을 사용하는 것을 권장한다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주의할 점은 데이터소스는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JNDI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에 </a:t>
            </a:r>
            <a:r>
              <a:rPr lang="ko-KR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바인딩될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때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java: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네임스페이스로 </a:t>
            </a:r>
            <a:r>
              <a:rPr lang="ko-KR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바인딩된다는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점이다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ko-KR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이때문에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Context.lookup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()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시에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java:/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jdbc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/xxx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와 같이 명시해야 데이터소스를 찾을 수 있다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WebLogic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처럼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global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하게 </a:t>
            </a:r>
            <a:r>
              <a:rPr lang="ko-KR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바인딩하려면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&lt;use-java-context&gt;false&lt;/use-java-context&gt;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로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설정</a:t>
            </a: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81342"/>
              </p:ext>
            </p:extLst>
          </p:nvPr>
        </p:nvGraphicFramePr>
        <p:xfrm>
          <a:off x="827584" y="2060848"/>
          <a:ext cx="6907670" cy="72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0663"/>
                <a:gridCol w="522700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MySQL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com.mysql.jdbc.Driver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Times New Roman"/>
                        </a:rPr>
                        <a:t>Oracle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b="1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oracle.jdbc.OracleDriver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4082"/>
              </p:ext>
            </p:extLst>
          </p:nvPr>
        </p:nvGraphicFramePr>
        <p:xfrm>
          <a:off x="827584" y="3450772"/>
          <a:ext cx="6913066" cy="8683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8212"/>
                <a:gridCol w="5234854"/>
              </a:tblGrid>
              <a:tr h="43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MySQL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jdbc:mysql://host:port/dbname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Times New Roman"/>
                        </a:rPr>
                        <a:t>Oracle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altLang="ko-KR" sz="1400" b="1" kern="1200" smtClean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jdbc:oracle:thin:@localhost:1521:DBNAME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설정 항목의 설명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3618"/>
            <a:ext cx="74839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ko-KR" sz="1600" b="1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600" b="1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ConnectionPool</a:t>
            </a:r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600" b="1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설정</a:t>
            </a:r>
            <a:endParaRPr lang="en-US" altLang="ko-KR" sz="16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endParaRPr lang="en-US" altLang="ko-KR" sz="1100" b="1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&lt;min-pool-size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Pool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에 유지할 최소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개수로 기본값은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0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이다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기본적으로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최초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getConnection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()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호출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전까지 </a:t>
            </a:r>
            <a:r>
              <a:rPr lang="ko-KR" altLang="en-US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물리적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en-US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컨넥션</a:t>
            </a:r>
            <a:r>
              <a:rPr lang="ko-KR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은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만들어지지 않는다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</a:t>
            </a:r>
            <a:endParaRPr lang="en-US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&lt;max-pool-size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최대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개수를 설정한다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기본값은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20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이다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 </a:t>
            </a:r>
            <a:endParaRPr lang="en-US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&lt;</a:t>
            </a:r>
            <a:r>
              <a:rPr lang="en-US" altLang="ko-KR" sz="16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prefill&gt;true&lt;/prefill&gt;</a:t>
            </a:r>
            <a:endParaRPr lang="ko-KR" altLang="ko-KR" sz="16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ko-KR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서버 </a:t>
            </a:r>
            <a:r>
              <a:rPr lang="ko-KR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기동시에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&lt;min-pool-size&gt;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만큼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을 만들고자 할 때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true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로 설정 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Default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는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false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입니다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4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설정 항목의 설명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Validation </a:t>
            </a:r>
            <a:r>
              <a:rPr lang="ko-KR" altLang="en-US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설정</a:t>
            </a:r>
            <a:endParaRPr lang="en-US" altLang="ko-KR" sz="1600" b="1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endParaRPr lang="en-US" altLang="ko-KR" sz="10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check-valid-connection-</a:t>
            </a:r>
            <a:r>
              <a:rPr lang="en-US" altLang="ko-KR" sz="14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sql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getConnection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()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pool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에서 어플리케이션에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을 반환하기 전에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 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상태를 체크하는데 사용할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SQL</a:t>
            </a:r>
            <a:r>
              <a:rPr lang="ko-KR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을 명시한다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</a:p>
          <a:p>
            <a:pPr indent="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ex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) SELECT 1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FRORM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DUAL</a:t>
            </a:r>
          </a:p>
          <a:p>
            <a:pPr indent="271463"/>
            <a:endParaRPr lang="en-US" altLang="ko-KR" sz="1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valid-connection-checker-class-name&gt;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getConnection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()시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pool에서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어플리케이션에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반환하기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전에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상태를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체크하는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DB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벤더별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명시한다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MySQL에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대한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구현체가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제공된다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indent="271463"/>
            <a:endParaRPr lang="en-US" altLang="ko-KR" sz="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&lt;exception-sorter-class-name&gt;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SQLException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발생시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error를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검출하는데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사용할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클래스를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명시한다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예외가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Connection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문제로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발생한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경우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해당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close하게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된다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21146"/>
              </p:ext>
            </p:extLst>
          </p:nvPr>
        </p:nvGraphicFramePr>
        <p:xfrm>
          <a:off x="1187624" y="3933056"/>
          <a:ext cx="6907670" cy="72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0663"/>
                <a:gridCol w="522700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MySQL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Arial"/>
                        </a:rPr>
                        <a:t>org.jboss.jca.adapters.jdbc.extensions.mysql.MySQLValidConnectionChecker</a:t>
                      </a:r>
                      <a:endParaRPr lang="ko-KR" sz="120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Times New Roman"/>
                        </a:rPr>
                        <a:t>Oracle</a:t>
                      </a:r>
                      <a:endParaRPr lang="ko-KR" sz="12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org.jboss.jca.adapters.jdbc.extensions.oracle.OracleValidConnectionChecker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77145"/>
              </p:ext>
            </p:extLst>
          </p:nvPr>
        </p:nvGraphicFramePr>
        <p:xfrm>
          <a:off x="1187624" y="5445224"/>
          <a:ext cx="6907670" cy="72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0663"/>
                <a:gridCol w="522700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MySQL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Arial"/>
                        </a:rPr>
                        <a:t>org.jboss.jca.adapters.jdbc.extensions.mysql.MySQLExceptionSorter</a:t>
                      </a:r>
                      <a:endParaRPr lang="ko-KR" sz="120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Times New Roman"/>
                        </a:rPr>
                        <a:t>Oracle</a:t>
                      </a:r>
                      <a:endParaRPr lang="ko-KR" sz="1200" dirty="0">
                        <a:solidFill>
                          <a:schemeClr val="bg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org.jboss.jca.adapters.jdbc.extensions.oracle.OracleExceptionSorter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8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설정 항목의 설명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ko-KR" altLang="en-US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각종 </a:t>
            </a:r>
            <a:r>
              <a:rPr lang="en-US" altLang="ko-KR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Timeout </a:t>
            </a:r>
            <a:r>
              <a:rPr lang="ko-KR" altLang="en-US" sz="16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설정</a:t>
            </a:r>
            <a:endParaRPr lang="en-US" altLang="ko-KR" sz="1600" b="1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endParaRPr lang="en-US" altLang="ko-KR" sz="10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&lt;blocking-timeout-</a:t>
            </a:r>
            <a:r>
              <a:rPr lang="en-US" altLang="ko-KR" sz="14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millis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모든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connection이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사용중일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때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getConnection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()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에서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connection이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반환될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때까지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기다릴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시간으로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ms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단위이다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indent="271463"/>
            <a:endParaRPr lang="en-US" altLang="ko-KR" sz="1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idle-timeout-minute</a:t>
            </a:r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pool에서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일정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시간동안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사용되지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않고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있는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connection을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닫도록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설정할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수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있는데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그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시간을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분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단위로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설정한다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en-US" altLang="ko-KR" sz="1400" dirty="0" smtClean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endParaRPr lang="en-US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indent="271463"/>
            <a:endParaRPr lang="en-US" altLang="ko-KR" sz="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lvl="0"/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   </a:t>
            </a:r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&lt;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query-timeout</a:t>
            </a:r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query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에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대한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응답을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기다리며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대기할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수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있는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시간을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초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단위로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설정한다</a:t>
            </a:r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</a:p>
          <a:p>
            <a:pPr marL="271463" indent="-271463"/>
            <a:endParaRPr lang="en-US" altLang="ko-KR" sz="1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&lt;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set-</a:t>
            </a:r>
            <a:r>
              <a:rPr lang="en-US" altLang="ko-KR" sz="14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tx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-query-timeout&gt;true&lt;/set-</a:t>
            </a:r>
            <a:r>
              <a:rPr lang="en-US" altLang="ko-KR" sz="1400" b="1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tx</a:t>
            </a:r>
            <a:r>
              <a:rPr lang="en-US" altLang="ko-KR" sz="1400" b="1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-query-timeout</a:t>
            </a:r>
            <a:r>
              <a:rPr lang="en-US" altLang="ko-KR" sz="1400" b="1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&gt;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 marL="271463" indent="-271463"/>
            <a:r>
              <a:rPr lang="en-US" altLang="ko-KR" sz="1400" dirty="0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     Transaction 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이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남이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있을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때까지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qury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timeout 을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유예하고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싶을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경우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적용하며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,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트랜잭션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timeout까지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남아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있는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시간을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query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timeout으로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자동으로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400" dirty="0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설정한다</a:t>
            </a:r>
            <a:r>
              <a:rPr lang="en-US" altLang="ko-KR" sz="1400" dirty="0">
                <a:latin typeface="산돌고딕 M" panose="02030504000101010101" pitchFamily="18" charset="-127"/>
                <a:ea typeface="산돌고딕 M" panose="02030504000101010101" pitchFamily="18" charset="-127"/>
              </a:rPr>
              <a:t>.</a:t>
            </a:r>
            <a:endParaRPr lang="ko-KR" altLang="ko-KR" sz="1400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1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kumimoji="1"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 smtClean="0"/>
              <a:t>Datasource</a:t>
            </a:r>
            <a:r>
              <a:rPr lang="en-US" altLang="ko-KR" smtClean="0"/>
              <a:t> Password encryption</a:t>
            </a:r>
            <a:endParaRPr lang="en-US" altLang="ko-KR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ko-KR" altLang="en-US" dirty="0"/>
              <a:t>운영서버인 경우 보안상의 이유로 </a:t>
            </a:r>
            <a:r>
              <a:rPr lang="en-US" altLang="ko-KR" dirty="0" err="1" smtClean="0"/>
              <a:t>Datasource</a:t>
            </a:r>
            <a:r>
              <a:rPr lang="ko-KR" altLang="en-US" dirty="0" smtClean="0"/>
              <a:t>의 패스워드 부분이 일반 </a:t>
            </a:r>
            <a:r>
              <a:rPr lang="ko-KR" altLang="en-US" dirty="0" err="1" smtClean="0"/>
              <a:t>평문이</a:t>
            </a:r>
            <a:r>
              <a:rPr lang="ko-KR" altLang="en-US" dirty="0" smtClean="0"/>
              <a:t> 아닌 암호화 형태로 설정을 하여야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err="1" smtClean="0"/>
              <a:t>Datasource</a:t>
            </a:r>
            <a:r>
              <a:rPr lang="ko-KR" altLang="en-US" dirty="0" smtClean="0"/>
              <a:t>의 패스워드를 암호화 할 수 있는 절차는 다음과 같다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AutoNum type="arabicPeriod"/>
            </a:pPr>
            <a:r>
              <a:rPr lang="ko-KR" altLang="en-US" dirty="0" smtClean="0"/>
              <a:t>암호화를 위한 </a:t>
            </a:r>
            <a:r>
              <a:rPr lang="ko-KR" altLang="en-US" dirty="0" err="1" smtClean="0"/>
              <a:t>쉘</a:t>
            </a:r>
            <a:r>
              <a:rPr lang="ko-KR" altLang="en-US" dirty="0" smtClean="0"/>
              <a:t> 스크립트 부분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enc_ds.sh </a:t>
            </a:r>
            <a:r>
              <a:rPr lang="ko-KR" altLang="en-US" dirty="0" smtClean="0"/>
              <a:t>작성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19" name="직사각형 18"/>
          <p:cNvSpPr/>
          <p:nvPr/>
        </p:nvSpPr>
        <p:spPr>
          <a:xfrm>
            <a:off x="787168" y="3576145"/>
            <a:ext cx="7888520" cy="175432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#!/bin/</a:t>
            </a:r>
            <a:r>
              <a:rPr lang="en-AU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sh</a:t>
            </a:r>
            <a:endParaRPr lang="en-AU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AU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export JBOSS_HOME=/opt/was/jboss-eap-6.1</a:t>
            </a:r>
          </a:p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export CLASSPATH=${JBOSS_HOME}/modules/system/layers/base/org/</a:t>
            </a:r>
            <a:r>
              <a:rPr lang="en-AU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picketbox</a:t>
            </a:r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/main/picketbox-4.0.17.SP2-redhat-2.jar</a:t>
            </a:r>
          </a:p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export CLASSPATH=$CLASSPATH:${JBOSS_HOME}/system/layers/base/org/</a:t>
            </a:r>
            <a:r>
              <a:rPr lang="en-AU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/logging/main/jboss-logging-3.1.2.GA-redhat-1.jar</a:t>
            </a:r>
          </a:p>
          <a:p>
            <a:endParaRPr lang="en-AU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AU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-</a:t>
            </a:r>
            <a:r>
              <a:rPr lang="en-AU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cp</a:t>
            </a:r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$CLASSPATH </a:t>
            </a:r>
            <a:r>
              <a:rPr lang="en-AU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org.picketbox.datasource.security.SecureIdentityLoginModule</a:t>
            </a:r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sz="120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!</a:t>
            </a:r>
            <a:r>
              <a:rPr lang="en-AU" sz="12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test123</a:t>
            </a:r>
            <a:endParaRPr lang="ko-KR" altLang="en-US" sz="1200" b="1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950687" y="5027594"/>
            <a:ext cx="1241354" cy="2711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22" name="직선 화살표 연결선 21"/>
          <p:cNvCxnSpPr>
            <a:stCxn id="21" idx="2"/>
            <a:endCxn id="23" idx="0"/>
          </p:cNvCxnSpPr>
          <p:nvPr/>
        </p:nvCxnSpPr>
        <p:spPr>
          <a:xfrm>
            <a:off x="6571364" y="5298704"/>
            <a:ext cx="0" cy="524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4604494" y="5823660"/>
            <a:ext cx="3933739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암호화할 패스워드 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: ex) !test123</a:t>
            </a:r>
            <a:endParaRPr lang="ko-KR" altLang="en-US" sz="140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80112" y="2928349"/>
            <a:ext cx="3099233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EAP </a:t>
            </a: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버전 별 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library</a:t>
            </a: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를 서버에 맞게 설정</a:t>
            </a:r>
            <a:endParaRPr lang="ko-KR" altLang="en-US" sz="140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27585" y="3936632"/>
            <a:ext cx="7848104" cy="7916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26" name="직선 화살표 연결선 25"/>
          <p:cNvCxnSpPr>
            <a:endCxn id="24" idx="2"/>
          </p:cNvCxnSpPr>
          <p:nvPr/>
        </p:nvCxnSpPr>
        <p:spPr>
          <a:xfrm flipV="1">
            <a:off x="6228184" y="3236126"/>
            <a:ext cx="901545" cy="700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err="1" smtClean="0"/>
              <a:t>Datasource</a:t>
            </a:r>
            <a:r>
              <a:rPr kumimoji="1" lang="en-US" altLang="ko-KR" smtClean="0"/>
              <a:t> </a:t>
            </a:r>
            <a:r>
              <a:rPr kumimoji="1" lang="ko-KR" altLang="en-US" smtClean="0"/>
              <a:t>암호화 설정</a:t>
            </a:r>
            <a:endParaRPr kumimoji="1"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Datasource</a:t>
            </a:r>
            <a:r>
              <a:rPr lang="en-US" altLang="ko-KR"/>
              <a:t> Password encryption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+mj-lt"/>
              <a:buAutoNum type="arabicPeriod" startAt="2"/>
            </a:pPr>
            <a:r>
              <a:rPr lang="ko-KR" altLang="en-US" err="1" smtClean="0"/>
              <a:t>쉘</a:t>
            </a:r>
            <a:r>
              <a:rPr lang="ko-KR" altLang="en-US" smtClean="0"/>
              <a:t> 스크립트 실행</a:t>
            </a:r>
            <a:endParaRPr lang="en-US" altLang="ko-KR" smtClean="0"/>
          </a:p>
          <a:p>
            <a:pPr>
              <a:buFont typeface="+mj-lt"/>
              <a:buAutoNum type="arabicPeriod" startAt="2"/>
            </a:pPr>
            <a:endParaRPr lang="en-US" altLang="ko-KR"/>
          </a:p>
          <a:p>
            <a:pPr>
              <a:buFont typeface="+mj-lt"/>
              <a:buAutoNum type="arabicPeriod" startAt="2"/>
            </a:pPr>
            <a:endParaRPr lang="en-US" altLang="ko-KR"/>
          </a:p>
          <a:p>
            <a:pPr marL="0" indent="0">
              <a:buNone/>
            </a:pPr>
            <a:endParaRPr lang="en-US" altLang="ko-KR" smtClean="0"/>
          </a:p>
          <a:p>
            <a:pPr>
              <a:buFont typeface="+mj-lt"/>
              <a:buAutoNum type="arabicPeriod" startAt="3"/>
            </a:pPr>
            <a:r>
              <a:rPr lang="en-US" altLang="ko-KR" smtClean="0"/>
              <a:t>security domain </a:t>
            </a:r>
            <a:r>
              <a:rPr lang="ko-KR" altLang="en-US" smtClean="0"/>
              <a:t>설정</a:t>
            </a:r>
            <a:endParaRPr lang="en-US" altLang="ko-KR"/>
          </a:p>
          <a:p>
            <a:pPr marL="0" indent="0">
              <a:buNone/>
            </a:pPr>
            <a:r>
              <a:rPr lang="ko-KR" altLang="en-US" smtClean="0"/>
              <a:t>서버의 </a:t>
            </a:r>
            <a:r>
              <a:rPr lang="en-US" altLang="ko-KR" smtClean="0"/>
              <a:t>configuration </a:t>
            </a:r>
            <a:r>
              <a:rPr lang="ko-KR" altLang="en-US" smtClean="0"/>
              <a:t>파일에서 </a:t>
            </a:r>
            <a:r>
              <a:rPr lang="en-US" altLang="ko-KR" smtClean="0"/>
              <a:t>sub-system</a:t>
            </a:r>
            <a:r>
              <a:rPr lang="ko-KR" altLang="en-US" smtClean="0"/>
              <a:t> </a:t>
            </a:r>
            <a:r>
              <a:rPr lang="en-US" altLang="ko-KR" smtClean="0"/>
              <a:t>[security-domains] </a:t>
            </a:r>
            <a:r>
              <a:rPr lang="ko-KR" altLang="en-US" smtClean="0"/>
              <a:t>항목에</a:t>
            </a:r>
            <a:r>
              <a:rPr lang="en-US" altLang="ko-KR" smtClean="0"/>
              <a:t> </a:t>
            </a:r>
            <a:r>
              <a:rPr lang="ko-KR" altLang="en-US" smtClean="0"/>
              <a:t>해당 </a:t>
            </a:r>
            <a:r>
              <a:rPr lang="en-US" altLang="ko-KR" smtClean="0"/>
              <a:t>security-domain </a:t>
            </a:r>
            <a:r>
              <a:rPr lang="ko-KR" altLang="en-US" smtClean="0"/>
              <a:t>을 추가합니다</a:t>
            </a:r>
            <a:r>
              <a:rPr lang="en-US" altLang="ko-KR" smtClean="0"/>
              <a:t>.   </a:t>
            </a:r>
            <a:endParaRPr lang="en-US" altLang="ko-KR"/>
          </a:p>
        </p:txBody>
      </p:sp>
      <p:sp>
        <p:nvSpPr>
          <p:cNvPr id="19" name="직사각형 18"/>
          <p:cNvSpPr/>
          <p:nvPr/>
        </p:nvSpPr>
        <p:spPr>
          <a:xfrm>
            <a:off x="787168" y="1772816"/>
            <a:ext cx="788852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/opt/was/servers/standalone_ha_11/bin]$ ./enc_ds.sh </a:t>
            </a:r>
          </a:p>
          <a:p>
            <a:endParaRPr lang="en-AU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Encoded password: </a:t>
            </a:r>
            <a:r>
              <a:rPr lang="en-AU" sz="12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576959465f6c98a0df8592078de921bc</a:t>
            </a:r>
            <a:endParaRPr lang="ko-KR" altLang="en-US" sz="1200" b="1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88223" y="2605878"/>
            <a:ext cx="1720545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암호화된 패스워드</a:t>
            </a:r>
            <a:endParaRPr lang="ko-KR" altLang="en-US" sz="1400"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4" name="직선 화살표 연결선 13"/>
          <p:cNvCxnSpPr>
            <a:stCxn id="15" idx="3"/>
            <a:endCxn id="13" idx="1"/>
          </p:cNvCxnSpPr>
          <p:nvPr/>
        </p:nvCxnSpPr>
        <p:spPr>
          <a:xfrm>
            <a:off x="4730043" y="2270123"/>
            <a:ext cx="1858180" cy="489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2157620" y="2147002"/>
            <a:ext cx="2572423" cy="2462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3933056"/>
            <a:ext cx="7848104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&lt;security-domain name="</a:t>
            </a:r>
            <a:r>
              <a:rPr lang="en-US" altLang="ko-KR" sz="12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encrypted-ds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cache-type="default"&gt;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&lt;authentication&gt;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&lt;login-module code="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org.picketbox.datasource.security.SecureIdentityLoginModule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flag="required"&gt;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        &lt;module-option name="username" value="test"/&gt;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        &lt;module-option name="password" value="</a:t>
            </a:r>
            <a:r>
              <a:rPr lang="en-US" altLang="ko-KR" sz="12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576959465f6c98a0df8592078de921bc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        &lt;module-option name="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managedConnectionFactoryName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value="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jboss.jca:service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LocalTxCM,name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MySqlDS_Pool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&lt;/login-module&gt;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&lt;/authentication&gt;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&lt;/security-domain&gt;</a:t>
            </a:r>
            <a:endParaRPr lang="ko-KR" altLang="en-US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30043" y="3573463"/>
            <a:ext cx="3604612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ko-KR" sz="1400" err="1" smtClean="0"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에서 참조될 </a:t>
            </a:r>
            <a:r>
              <a:rPr lang="en-US" altLang="ko-KR" sz="1400" smtClean="0">
                <a:latin typeface="산돌고딕 M" pitchFamily="18" charset="-127"/>
                <a:ea typeface="산돌고딕 M" pitchFamily="18" charset="-127"/>
              </a:rPr>
              <a:t>security-domain </a:t>
            </a:r>
            <a:r>
              <a:rPr lang="ko-KR" altLang="en-US" sz="1400" smtClean="0">
                <a:latin typeface="산돌고딕 M" pitchFamily="18" charset="-127"/>
                <a:ea typeface="산돌고딕 M" pitchFamily="18" charset="-127"/>
              </a:rPr>
              <a:t>이름</a:t>
            </a:r>
            <a:endParaRPr lang="ko-KR" altLang="en-US" sz="140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131841" y="3933056"/>
            <a:ext cx="1008112" cy="2462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32" name="직선 화살표 연결선 31"/>
          <p:cNvCxnSpPr>
            <a:endCxn id="28" idx="1"/>
          </p:cNvCxnSpPr>
          <p:nvPr/>
        </p:nvCxnSpPr>
        <p:spPr>
          <a:xfrm flipV="1">
            <a:off x="4139953" y="3727352"/>
            <a:ext cx="590090" cy="328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lang="en-US" altLang="ko-KR" kern="0" err="1">
                <a:solidFill>
                  <a:srgbClr val="FFFFFF"/>
                </a:solidFill>
              </a:rPr>
              <a:t>JBoss</a:t>
            </a:r>
            <a:r>
              <a:rPr lang="en-US" altLang="ko-KR" kern="0">
                <a:solidFill>
                  <a:srgbClr val="FFFFFF"/>
                </a:solidFill>
              </a:rPr>
              <a:t> Database </a:t>
            </a:r>
            <a:r>
              <a:rPr lang="ko-KR" altLang="en-US" kern="0">
                <a:solidFill>
                  <a:srgbClr val="FFFFFF"/>
                </a:solidFill>
              </a:rPr>
              <a:t>연동 설정</a:t>
            </a:r>
            <a:endParaRPr kumimoji="1"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err="1"/>
              <a:t>Datasource</a:t>
            </a:r>
            <a:r>
              <a:rPr lang="en-US" altLang="ko-KR"/>
              <a:t> Password encryption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27584" y="1372261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+mj-lt"/>
              <a:buAutoNum type="arabicPeriod" startAt="4"/>
            </a:pPr>
            <a:r>
              <a:rPr lang="en-US" altLang="ko-KR" err="1" smtClean="0"/>
              <a:t>Datasource</a:t>
            </a:r>
            <a:r>
              <a:rPr lang="ko-KR" altLang="en-US" smtClean="0"/>
              <a:t>에 암호화 적용</a:t>
            </a:r>
            <a:endParaRPr lang="en-US" altLang="ko-KR"/>
          </a:p>
          <a:p>
            <a:pPr marL="0" indent="0">
              <a:buNone/>
            </a:pPr>
            <a:r>
              <a:rPr lang="ko-KR" altLang="en-US" smtClean="0"/>
              <a:t>서버의 </a:t>
            </a:r>
            <a:r>
              <a:rPr lang="en-US" altLang="ko-KR" smtClean="0"/>
              <a:t>configuration </a:t>
            </a:r>
            <a:r>
              <a:rPr lang="ko-KR" altLang="en-US" smtClean="0"/>
              <a:t>파일에서 </a:t>
            </a:r>
            <a:r>
              <a:rPr lang="en-US" altLang="ko-KR" err="1" smtClean="0"/>
              <a:t>datasource</a:t>
            </a:r>
            <a:r>
              <a:rPr lang="ko-KR" altLang="en-US" smtClean="0"/>
              <a:t>의  </a:t>
            </a:r>
            <a:r>
              <a:rPr lang="en-US" altLang="ko-KR" smtClean="0"/>
              <a:t>[security] </a:t>
            </a:r>
            <a:r>
              <a:rPr lang="ko-KR" altLang="en-US" smtClean="0"/>
              <a:t>항목부분 확인</a:t>
            </a:r>
            <a:endParaRPr lang="en-US" altLang="ko-KR" smtClean="0"/>
          </a:p>
          <a:p>
            <a:pPr marL="0" indent="0">
              <a:buNone/>
            </a:pPr>
            <a:r>
              <a:rPr lang="en-US" altLang="ko-KR" smtClean="0"/>
              <a:t>ASIS</a:t>
            </a:r>
          </a:p>
          <a:p>
            <a:pPr marL="0" indent="0">
              <a:buNone/>
            </a:pPr>
            <a:endParaRPr lang="en-US" altLang="ko-KR" smtClean="0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 smtClean="0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 smtClean="0"/>
          </a:p>
          <a:p>
            <a:pPr marL="0" indent="0">
              <a:buNone/>
            </a:pPr>
            <a:r>
              <a:rPr lang="en-US" altLang="ko-KR" err="1" smtClean="0"/>
              <a:t>ToBE</a:t>
            </a:r>
            <a:endParaRPr lang="en-US" altLang="ko-KR"/>
          </a:p>
        </p:txBody>
      </p:sp>
      <p:sp>
        <p:nvSpPr>
          <p:cNvPr id="6" name="직사각형 5"/>
          <p:cNvSpPr/>
          <p:nvPr/>
        </p:nvSpPr>
        <p:spPr>
          <a:xfrm>
            <a:off x="827584" y="4636293"/>
            <a:ext cx="7848104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jta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="false" 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jndi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-name="java:/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testDS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pool-name="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testDS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enabled="true" use-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ccm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="false"&gt;</a:t>
            </a: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&lt;security&gt;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    </a:t>
            </a:r>
            <a:r>
              <a:rPr lang="en-US" altLang="ko-KR" sz="120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&lt;security-domain&gt;</a:t>
            </a:r>
            <a:r>
              <a:rPr lang="en-US" altLang="ko-KR" sz="12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encrypted-ds</a:t>
            </a:r>
            <a:r>
              <a:rPr lang="en-US" altLang="ko-KR" sz="120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&lt;/security-domain&gt;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&lt;/security&gt;</a:t>
            </a: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&lt;/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  <a:endParaRPr lang="ko-KR" altLang="en-US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27584" y="2476053"/>
            <a:ext cx="7848104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jta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="false" 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jndi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-name="java:/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testDS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pool-name="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testDS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 enabled="true" use-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ccm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="false"&gt;</a:t>
            </a: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&lt;security&gt;</a:t>
            </a:r>
          </a:p>
          <a:p>
            <a:r>
              <a:rPr lang="en-US" altLang="ko-KR" sz="120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                       &lt;</a:t>
            </a:r>
            <a:r>
              <a:rPr lang="en-US" altLang="ko-KR" sz="120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user-name&gt;test&lt;/user-name&gt;</a:t>
            </a:r>
          </a:p>
          <a:p>
            <a:r>
              <a:rPr lang="en-US" altLang="ko-KR" sz="120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                       &lt;password&gt;!test123&lt;/password&gt;</a:t>
            </a:r>
          </a:p>
          <a:p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  &lt;/security&gt;</a:t>
            </a:r>
            <a:endParaRPr lang="en-US" altLang="ko-KR" sz="120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&lt;/</a:t>
            </a:r>
            <a:r>
              <a:rPr lang="en-US" altLang="ko-KR" sz="120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20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  <a:endParaRPr lang="ko-KR" altLang="en-US" sz="120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55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 smtClean="0"/>
              <a:t>Datasource</a:t>
            </a:r>
            <a:r>
              <a:rPr lang="en-US" altLang="ko-KR" smtClean="0"/>
              <a:t> </a:t>
            </a:r>
            <a:r>
              <a:rPr lang="ko-KR" altLang="en-US" smtClean="0"/>
              <a:t>연동 실습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실</a:t>
            </a:r>
            <a:r>
              <a:rPr lang="ko-KR" altLang="en-US"/>
              <a:t>습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94541"/>
            <a:ext cx="7489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JDBC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드라이버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모듈화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JDBC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드라이버 모듈 등록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설정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600" err="1">
                <a:latin typeface="산돌고딕 M" pitchFamily="18" charset="-127"/>
                <a:ea typeface="산돌고딕 M" pitchFamily="18" charset="-127"/>
              </a:rPr>
              <a:t>DataSource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패스워드 암호화 설정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3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05. </a:t>
            </a:r>
            <a:r>
              <a:rPr lang="en-US" altLang="ko-KR" sz="36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</a:t>
            </a:r>
            <a:r>
              <a:rPr lang="ko-KR" altLang="en-US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어플리케이션 </a:t>
            </a:r>
            <a:r>
              <a:rPr lang="ko-KR" altLang="en-US" sz="3600" b="1" kern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디플로이</a:t>
            </a:r>
            <a:r>
              <a:rPr lang="ko-KR" altLang="en-US" sz="36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설정</a:t>
            </a:r>
            <a:endParaRPr lang="en-US" altLang="ko-KR" sz="3600" b="1" ker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 smtClean="0"/>
              <a:t>JBoss</a:t>
            </a:r>
            <a:r>
              <a:rPr lang="en-US" altLang="ko-KR" smtClean="0"/>
              <a:t> Overview</a:t>
            </a: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45550" y="1636422"/>
            <a:ext cx="8568952" cy="4167565"/>
            <a:chOff x="704528" y="1700213"/>
            <a:chExt cx="8568952" cy="4167565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flipV="1">
              <a:off x="704528" y="1700213"/>
              <a:ext cx="0" cy="38890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cxnSp>
          <p:nvCxnSpPr>
            <p:cNvPr id="12" name="직선 화살표 연결선 11"/>
            <p:cNvCxnSpPr/>
            <p:nvPr/>
          </p:nvCxnSpPr>
          <p:spPr bwMode="auto">
            <a:xfrm>
              <a:off x="704528" y="5589240"/>
              <a:ext cx="82089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sp>
          <p:nvSpPr>
            <p:cNvPr id="13" name="직사각형 12"/>
            <p:cNvSpPr/>
            <p:nvPr/>
          </p:nvSpPr>
          <p:spPr bwMode="auto">
            <a:xfrm>
              <a:off x="1093372" y="5085184"/>
              <a:ext cx="1843403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AS 3.2.0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02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2003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3490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2004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35578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2005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5658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2006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75738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2007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7826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2008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59914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2009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9994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2010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0074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2011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20154" y="5589240"/>
              <a:ext cx="47320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2012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2013225" y="4653136"/>
              <a:ext cx="1944216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AS 4.0.0 – 4.0.5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3980385" y="4221088"/>
              <a:ext cx="1764703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AS 4.2.0 – 4.2.3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373" y="3925622"/>
              <a:ext cx="1428596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J2EE 1.4 Certification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cxnSp>
          <p:nvCxnSpPr>
            <p:cNvPr id="27" name="직선 화살표 연결선 26"/>
            <p:cNvCxnSpPr>
              <a:endCxn id="24" idx="0"/>
            </p:cNvCxnSpPr>
            <p:nvPr/>
          </p:nvCxnSpPr>
          <p:spPr bwMode="auto">
            <a:xfrm>
              <a:off x="2433805" y="4194863"/>
              <a:ext cx="551528" cy="458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sp>
          <p:nvSpPr>
            <p:cNvPr id="28" name="직사각형 27"/>
            <p:cNvSpPr/>
            <p:nvPr/>
          </p:nvSpPr>
          <p:spPr bwMode="auto">
            <a:xfrm>
              <a:off x="4664968" y="3717032"/>
              <a:ext cx="1368152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EAP 5.0.0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6033120" y="3140968"/>
              <a:ext cx="1753906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EAP 5.1.0 – 5.1.2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7879614" y="2636912"/>
              <a:ext cx="1393866" cy="3600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6400" dist="76200" dir="53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en-US" altLang="ko-KR" sz="1000" smtClean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JBoss EAP 6</a:t>
              </a:r>
              <a:endParaRPr kumimoji="0" lang="ko-KR" altLang="en-US" sz="100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1560" y="2989518"/>
              <a:ext cx="1843774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JavaEE</a:t>
              </a: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 5 Certification, JDK5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 bwMode="auto">
            <a:xfrm>
              <a:off x="4781992" y="3258759"/>
              <a:ext cx="551528" cy="458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5063678" y="2415765"/>
              <a:ext cx="2230098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JavaEE</a:t>
              </a: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 5 Certification, JDK5, JDK6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cxnSp>
          <p:nvCxnSpPr>
            <p:cNvPr id="34" name="직선 화살표 연결선 33"/>
            <p:cNvCxnSpPr/>
            <p:nvPr/>
          </p:nvCxnSpPr>
          <p:spPr bwMode="auto">
            <a:xfrm>
              <a:off x="6404110" y="2685006"/>
              <a:ext cx="551528" cy="458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sp>
          <p:nvSpPr>
            <p:cNvPr id="35" name="TextBox 34"/>
            <p:cNvSpPr txBox="1"/>
            <p:nvPr/>
          </p:nvSpPr>
          <p:spPr>
            <a:xfrm>
              <a:off x="6725354" y="1891546"/>
              <a:ext cx="2085827" cy="278538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</a:pPr>
              <a:r>
                <a:rPr kumimoji="0" lang="en-US" altLang="ko-KR" sz="1100" kern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JavaEE</a:t>
              </a:r>
              <a:r>
                <a:rPr kumimoji="0" lang="en-US" altLang="ko-KR" sz="1100" kern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  <a:cs typeface="Calibri" pitchFamily="34" charset="0"/>
                </a:rPr>
                <a:t> 6 Full Certification, JDK6</a:t>
              </a:r>
              <a:endParaRPr kumimoji="0" lang="ko-KR" altLang="en-US" sz="11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 bwMode="auto">
            <a:xfrm>
              <a:off x="8065786" y="2160787"/>
              <a:ext cx="551528" cy="458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/>
            </a:ln>
          </p:spPr>
        </p:cxnSp>
        <p:pic>
          <p:nvPicPr>
            <p:cNvPr id="37" name="Picture 2" descr="Jboss By Red H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08" y="208470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3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지원하는 어플리케이션</a:t>
            </a:r>
            <a:endParaRPr lang="en-US" altLang="ko-KR" sz="8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어플리케이션 </a:t>
            </a:r>
            <a:r>
              <a:rPr lang="ko-KR" altLang="en-US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수행 방법</a:t>
            </a:r>
            <a:endParaRPr lang="en-US" altLang="ko-KR" sz="2000" b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어플리케이션 </a:t>
            </a:r>
            <a:r>
              <a:rPr lang="ko-KR" altLang="en-US" sz="2000" b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2000" b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설정</a:t>
            </a:r>
          </a:p>
        </p:txBody>
      </p:sp>
    </p:spTree>
    <p:extLst>
      <p:ext uri="{BB962C8B-B14F-4D97-AF65-F5344CB8AC3E}">
        <p14:creationId xmlns:p14="http://schemas.microsoft.com/office/powerpoint/2010/main" val="15256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smtClea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지원되는 어플리케이션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7489329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웹어플리케이션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(.war)</a:t>
            </a: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EJB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어플리케이션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(.jar)</a:t>
            </a: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Enterprise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어플리케이션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(.ear)</a:t>
            </a: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Resource 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Adapter (.</a:t>
            </a:r>
            <a:r>
              <a:rPr lang="en-US" altLang="ko-KR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rar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웹서비스어플리케이션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(.</a:t>
            </a:r>
            <a:r>
              <a:rPr lang="en-US" altLang="ko-KR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wsr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서비스</a:t>
            </a: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(.</a:t>
            </a:r>
            <a:r>
              <a:rPr lang="en-US" altLang="ko-KR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sar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700809"/>
            <a:ext cx="7776864" cy="252035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7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어플리케이션 </a:t>
            </a:r>
            <a:r>
              <a:rPr lang="ko-KR" altLang="en-US" err="1" smtClean="0"/>
              <a:t>디플로이</a:t>
            </a:r>
            <a:r>
              <a:rPr lang="ko-KR" altLang="en-US" smtClean="0"/>
              <a:t> 수행 방법</a:t>
            </a:r>
            <a:endParaRPr lang="en-US" altLang="ko-KR"/>
          </a:p>
        </p:txBody>
      </p:sp>
      <p:grpSp>
        <p:nvGrpSpPr>
          <p:cNvPr id="4" name="그룹 3"/>
          <p:cNvGrpSpPr/>
          <p:nvPr/>
        </p:nvGrpSpPr>
        <p:grpSpPr>
          <a:xfrm>
            <a:off x="4644008" y="4737013"/>
            <a:ext cx="3060032" cy="1788331"/>
            <a:chOff x="4680320" y="4509119"/>
            <a:chExt cx="3060032" cy="178833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320" y="4509119"/>
              <a:ext cx="3060032" cy="1788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6732240" y="5925931"/>
              <a:ext cx="792088" cy="215444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36960" bIns="0">
              <a:spAutoFit/>
            </a:bodyPr>
            <a:lstStyle/>
            <a:p>
              <a:pPr marL="36513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</a:pPr>
              <a:r>
                <a:rPr lang="en-US" altLang="ko-KR" sz="140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CLI Tool</a:t>
              </a:r>
              <a:endParaRPr lang="en-US" altLang="ko-KR" sz="14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821691" y="1488371"/>
            <a:ext cx="7483933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어플리케이션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copy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후 파일 생성을 통한 </a:t>
            </a: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디플로이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deployments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폴더에 </a:t>
            </a: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a.war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라는 어플리케이션이 있을 경우 </a:t>
            </a: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a.war.dodeploy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라는 파일을 생성하여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deploy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하는 방법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85750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관리자 콘솔을 통한 </a:t>
            </a:r>
            <a:r>
              <a:rPr lang="ko-KR" altLang="en-US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디플로이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  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85750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CLI Tool</a:t>
            </a:r>
            <a:r>
              <a:rPr lang="ko-KR" altLang="en-US" sz="160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을 이용한 </a:t>
            </a:r>
            <a:r>
              <a:rPr lang="ko-KR" altLang="en-US" sz="160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디플로이</a:t>
            </a: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88024" y="2924174"/>
            <a:ext cx="2772816" cy="1512937"/>
            <a:chOff x="2928938" y="776288"/>
            <a:chExt cx="3286125" cy="2840037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776288"/>
              <a:ext cx="3286125" cy="28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891718" y="3165537"/>
              <a:ext cx="1301437" cy="377697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36960" bIns="0">
              <a:spAutoFit/>
            </a:bodyPr>
            <a:lstStyle/>
            <a:p>
              <a:pPr marL="36513" algn="ctr">
                <a:tabLst>
                  <a:tab pos="36513" algn="l"/>
                  <a:tab pos="679450" algn="l"/>
                  <a:tab pos="1322388" algn="l"/>
                  <a:tab pos="1965325" algn="l"/>
                  <a:tab pos="2608263" algn="l"/>
                  <a:tab pos="3251200" algn="l"/>
                  <a:tab pos="3894138" algn="l"/>
                  <a:tab pos="4537075" algn="l"/>
                  <a:tab pos="5180013" algn="l"/>
                  <a:tab pos="5822950" algn="l"/>
                  <a:tab pos="6465888" algn="l"/>
                  <a:tab pos="7108825" algn="l"/>
                </a:tabLst>
              </a:pPr>
              <a:r>
                <a:rPr lang="en-US" altLang="ko-KR" sz="140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Web Console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0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>
                <a:cs typeface="Arial"/>
              </a:rPr>
              <a:t>어플리케이션 </a:t>
            </a:r>
            <a:r>
              <a:rPr lang="en-US" altLang="ko-KR">
                <a:cs typeface="Arial"/>
              </a:rPr>
              <a:t>copy </a:t>
            </a:r>
            <a:r>
              <a:rPr lang="ko-KR" altLang="en-US">
                <a:cs typeface="Arial"/>
              </a:rPr>
              <a:t>후 파일 생성을 통한 </a:t>
            </a:r>
            <a:r>
              <a:rPr lang="ko-KR" altLang="en-US" err="1" smtClean="0">
                <a:cs typeface="Arial"/>
              </a:rPr>
              <a:t>디플로이</a:t>
            </a:r>
            <a:endParaRPr lang="en-US" altLang="ko-KR"/>
          </a:p>
        </p:txBody>
      </p:sp>
      <p:sp>
        <p:nvSpPr>
          <p:cNvPr id="14" name="직사각형 13"/>
          <p:cNvSpPr/>
          <p:nvPr/>
        </p:nvSpPr>
        <p:spPr>
          <a:xfrm>
            <a:off x="821691" y="1488371"/>
            <a:ext cx="7483933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subsystem deployments-scanner service </a:t>
            </a: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특정 </a:t>
            </a: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디렉토리에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어플리케이션패키지 및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deploy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지시 관련 파일을 참조하여 </a:t>
            </a:r>
            <a:r>
              <a:rPr lang="ko-KR" altLang="en-US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디플로이를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수행시켜주는 </a:t>
            </a: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subsystem (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서버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default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옵션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7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설정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 $SERVER_HOME/configuration/standalone.xml</a:t>
            </a: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05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검색 위치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 $SERVER_HOME/deployments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20653"/>
              </p:ext>
            </p:extLst>
          </p:nvPr>
        </p:nvGraphicFramePr>
        <p:xfrm>
          <a:off x="1402655" y="3081903"/>
          <a:ext cx="7273033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7273033"/>
              </a:tblGrid>
              <a:tr h="299755">
                <a:tc>
                  <a:txBody>
                    <a:bodyPr/>
                    <a:lstStyle/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&lt;subsystem 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xmlns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="urn:jboss:domain:deployment-scanner:1.1"&gt;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    &lt;deployment-scanner path="deployments" </a:t>
                      </a:r>
                    </a:p>
                    <a:p>
                      <a:pPr marL="950400" lvl="2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relative-to="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jboss.server.base.dir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 </a:t>
                      </a:r>
                    </a:p>
                    <a:p>
                      <a:pPr marL="950400" lvl="2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scan-interval="5000"/&gt;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&lt;/subsystem&gt;</a:t>
                      </a:r>
                      <a:endParaRPr lang="ko-KR" sz="1050" kern="120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73" y="4437112"/>
            <a:ext cx="4112031" cy="17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>
                <a:cs typeface="Arial"/>
              </a:rPr>
              <a:t>어플리케이션 </a:t>
            </a:r>
            <a:r>
              <a:rPr lang="en-US" altLang="ko-KR">
                <a:cs typeface="Arial"/>
              </a:rPr>
              <a:t>copy </a:t>
            </a:r>
            <a:r>
              <a:rPr lang="ko-KR" altLang="en-US">
                <a:cs typeface="Arial"/>
              </a:rPr>
              <a:t>후 파일 생성을 통한 </a:t>
            </a:r>
            <a:r>
              <a:rPr lang="ko-KR" altLang="en-US" err="1" smtClean="0">
                <a:cs typeface="Arial"/>
              </a:rPr>
              <a:t>디플로이</a:t>
            </a:r>
            <a:r>
              <a:rPr lang="ko-KR" altLang="en-US" smtClean="0">
                <a:cs typeface="Arial"/>
              </a:rPr>
              <a:t> </a:t>
            </a:r>
            <a:r>
              <a:rPr lang="en-US" altLang="ko-KR" smtClean="0">
                <a:cs typeface="Arial"/>
              </a:rPr>
              <a:t>(</a:t>
            </a:r>
            <a:r>
              <a:rPr lang="ko-KR" altLang="en-US" smtClean="0">
                <a:cs typeface="Arial"/>
              </a:rPr>
              <a:t>계속</a:t>
            </a:r>
            <a:r>
              <a:rPr lang="en-US" altLang="ko-KR">
                <a:cs typeface="Arial"/>
              </a:rPr>
              <a:t>)</a:t>
            </a:r>
            <a:endParaRPr lang="en-US" altLang="ko-KR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요청 지시어</a:t>
            </a: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상태 확인 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53615"/>
              </p:ext>
            </p:extLst>
          </p:nvPr>
        </p:nvGraphicFramePr>
        <p:xfrm>
          <a:off x="815799" y="1905109"/>
          <a:ext cx="7489825" cy="725014"/>
        </p:xfrm>
        <a:graphic>
          <a:graphicData uri="http://schemas.openxmlformats.org/drawingml/2006/table">
            <a:tbl>
              <a:tblPr/>
              <a:tblGrid>
                <a:gridCol w="1780829"/>
                <a:gridCol w="5708996"/>
              </a:tblGrid>
              <a:tr h="308320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설정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400" b="1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 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6694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err="1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dodeploy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deploy scanner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에게 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deploy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하게 요청하게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하는 지시어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3382"/>
              </p:ext>
            </p:extLst>
          </p:nvPr>
        </p:nvGraphicFramePr>
        <p:xfrm>
          <a:off x="825223" y="3429000"/>
          <a:ext cx="7489825" cy="2987276"/>
        </p:xfrm>
        <a:graphic>
          <a:graphicData uri="http://schemas.openxmlformats.org/drawingml/2006/table">
            <a:tbl>
              <a:tblPr/>
              <a:tblGrid>
                <a:gridCol w="1780829"/>
                <a:gridCol w="5708996"/>
              </a:tblGrid>
              <a:tr h="308320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설정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400" b="1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 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6694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err="1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isdeploying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서버에 어플리케이션을 배포하는 상태</a:t>
                      </a:r>
                      <a:endParaRPr lang="ko-KR" alt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94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deployed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정상적으로 서버에 어플리케이션이 배포</a:t>
                      </a:r>
                      <a:r>
                        <a:rPr lang="ko-KR" altLang="en-US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완료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9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err="1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isundeploying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서버에서 어플리케이션 배포를 취소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(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삭제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) 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하고 있는 상태</a:t>
                      </a:r>
                      <a:endParaRPr lang="ko-KR" sz="140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9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err="1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undeployed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정상적으로 서버에서 어플리케이션 배포 취소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(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삭제</a:t>
                      </a:r>
                      <a:r>
                        <a:rPr lang="en-US" altLang="ko-KR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) </a:t>
                      </a: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완료</a:t>
                      </a:r>
                      <a:endParaRPr lang="ko-KR" altLang="ko-KR" sz="140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9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failed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서버에 어플리케이션 배포작업 중 에러가</a:t>
                      </a:r>
                      <a:r>
                        <a:rPr lang="en-US" altLang="ko-KR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</a:t>
                      </a:r>
                      <a:r>
                        <a:rPr lang="ko-KR" altLang="en-US" sz="1400" baseline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발생한 상태</a:t>
                      </a:r>
                      <a:endParaRPr lang="ko-KR" altLang="ko-KR" sz="140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9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20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pending </a:t>
                      </a:r>
                      <a:endParaRPr lang="ko-KR" sz="1400" kern="120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서버에 어플리케이션 배포작업이 지연중인 상태</a:t>
                      </a:r>
                      <a:endParaRPr lang="ko-KR" altLang="ko-KR" sz="140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>
                <a:cs typeface="Arial"/>
              </a:rPr>
              <a:t>어플리케이션 </a:t>
            </a:r>
            <a:r>
              <a:rPr lang="en-US" altLang="ko-KR">
                <a:cs typeface="Arial"/>
              </a:rPr>
              <a:t>copy </a:t>
            </a:r>
            <a:r>
              <a:rPr lang="ko-KR" altLang="en-US">
                <a:cs typeface="Arial"/>
              </a:rPr>
              <a:t>후 파일 생성을 통한 </a:t>
            </a:r>
            <a:r>
              <a:rPr lang="ko-KR" altLang="en-US" err="1" smtClean="0">
                <a:cs typeface="Arial"/>
              </a:rPr>
              <a:t>디플로이</a:t>
            </a:r>
            <a:r>
              <a:rPr lang="ko-KR" altLang="en-US" smtClean="0">
                <a:cs typeface="Arial"/>
              </a:rPr>
              <a:t> </a:t>
            </a:r>
            <a:r>
              <a:rPr lang="en-US" altLang="ko-KR" smtClean="0">
                <a:cs typeface="Arial"/>
              </a:rPr>
              <a:t>(</a:t>
            </a:r>
            <a:r>
              <a:rPr lang="ko-KR" altLang="en-US" smtClean="0">
                <a:cs typeface="Arial"/>
              </a:rPr>
              <a:t>계속</a:t>
            </a:r>
            <a:r>
              <a:rPr lang="en-US" altLang="ko-KR">
                <a:cs typeface="Arial"/>
              </a:rPr>
              <a:t>)</a:t>
            </a:r>
            <a:endParaRPr lang="en-US" altLang="ko-KR"/>
          </a:p>
        </p:txBody>
      </p:sp>
      <p:sp>
        <p:nvSpPr>
          <p:cNvPr id="9" name="직사각형 8"/>
          <p:cNvSpPr/>
          <p:nvPr/>
        </p:nvSpPr>
        <p:spPr>
          <a:xfrm>
            <a:off x="827088" y="1484784"/>
            <a:ext cx="7489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첨부된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test.war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파일을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standalone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서버의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deployments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폴더에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upload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시킵니다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touch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명령을 통해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test.war.dodeploy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라는 이름의 파일을 생성합니다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8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04687"/>
              </p:ext>
            </p:extLst>
          </p:nvPr>
        </p:nvGraphicFramePr>
        <p:xfrm>
          <a:off x="827088" y="1922160"/>
          <a:ext cx="7489824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/opt/was/servers/standalone_ha_11/deployments] 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ls</a:t>
                      </a:r>
                      <a:r>
                        <a:rPr lang="en-US" altLang="ko-KR" sz="1400" kern="1200" baseline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20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-r--r-- 1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8870 Nov  1 10:15 README.txt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-r--r-- 4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Nov  2 12:39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60549"/>
              </p:ext>
            </p:extLst>
          </p:nvPr>
        </p:nvGraphicFramePr>
        <p:xfrm>
          <a:off x="823738" y="3356992"/>
          <a:ext cx="7489824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/opt/was/servers/standalone_ha_11/deployments] touch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test.war.dodeploy</a:t>
                      </a:r>
                      <a:endParaRPr lang="en-US" altLang="ko-KR" sz="1400" kern="1200" baseline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20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-r--r-- 1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8870 Nov  1 10:15 README.txt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-r--r-- 4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Nov  2 12:39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-r-- 1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 8 Nov  2 12:39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test.war.dodeploy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/>
              <a:t>어플리케이션 </a:t>
            </a:r>
            <a:r>
              <a:rPr lang="en-US" altLang="ko-KR"/>
              <a:t>copy </a:t>
            </a:r>
            <a:r>
              <a:rPr lang="ko-KR" altLang="en-US"/>
              <a:t>후 파일 생성을 통한 </a:t>
            </a:r>
            <a:r>
              <a:rPr lang="ko-KR" altLang="en-US" err="1"/>
              <a:t>디플로이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계속</a:t>
            </a:r>
            <a:r>
              <a:rPr lang="en-US" altLang="ko-KR"/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27088" y="1484784"/>
            <a:ext cx="7489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잠시 후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test.war.dodeploy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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</a:rPr>
              <a:t>test.war.deployed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로 변경된 것을 확인할 수 있습니다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서버 로그에서 어플리케이션 정상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여부 확인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54576"/>
              </p:ext>
            </p:extLst>
          </p:nvPr>
        </p:nvGraphicFramePr>
        <p:xfrm>
          <a:off x="827584" y="1916832"/>
          <a:ext cx="7489824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/opt/was/servers/standalone_ha_11/deployments] touch 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test.war.dodeploy</a:t>
                      </a:r>
                      <a:endParaRPr lang="en-US" altLang="ko-KR" sz="1400" kern="1200" baseline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20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-r--r-- 1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8870 Nov  1 10:15 README.txt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-r--r-- 4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4096 Nov  2 12:39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-r-- 1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 8 Nov  2 12:39 </a:t>
                      </a:r>
                      <a:r>
                        <a:rPr lang="en-AU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test.war.deployed</a:t>
                      </a:r>
                      <a:endParaRPr lang="en-AU" sz="14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49479"/>
              </p:ext>
            </p:extLst>
          </p:nvPr>
        </p:nvGraphicFramePr>
        <p:xfrm>
          <a:off x="827584" y="3755173"/>
          <a:ext cx="7489824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13:02:12,618 INFO  [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org.jboss.as.clustering.infinispan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-- 2) JBAS010281: </a:t>
                      </a:r>
                      <a:r>
                        <a:rPr lang="en-AU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Started default-host/test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cache from web container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13:02:12,619 INFO  [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org.jboss.web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-- 2) JBAS018210: </a:t>
                      </a:r>
                      <a:r>
                        <a:rPr lang="en-AU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Register web context: /test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13:02:12,719 INFO  [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org.jboss.as.server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AU" altLang="ko-KR" sz="14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DeploymentScanner</a:t>
                      </a:r>
                      <a:r>
                        <a:rPr lang="en-AU" altLang="ko-KR" sz="14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-threads - 2) JBAS018559: </a:t>
                      </a:r>
                      <a:r>
                        <a:rPr lang="en-AU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Deployed "</a:t>
                      </a:r>
                      <a:r>
                        <a:rPr lang="en-AU" altLang="ko-KR" sz="14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AU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 (runtime-name : "</a:t>
                      </a:r>
                      <a:r>
                        <a:rPr lang="en-AU" altLang="ko-KR" sz="14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AU" altLang="ko-KR" sz="14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")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/>
              <a:t>external directory </a:t>
            </a:r>
            <a:r>
              <a:rPr lang="ko-KR" altLang="en-US"/>
              <a:t>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7014" y="1484784"/>
            <a:ext cx="7489899" cy="208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63" lvl="0" indent="-309563" defTabSz="414338">
              <a:lnSpc>
                <a:spcPct val="102000"/>
              </a:lnSpc>
              <a:spcBef>
                <a:spcPts val="688"/>
              </a:spcBef>
              <a:buClr>
                <a:srgbClr val="CCCCCC"/>
              </a:buClr>
              <a:buSzPct val="75000"/>
              <a:buFont typeface="Wingdings" pitchFamily="-32" charset="2"/>
              <a:buChar char=""/>
            </a:pP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external directory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ko-KR" altLang="en-US" sz="1600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r>
              <a:rPr lang="en-US" altLang="ko-KR" sz="1600" kern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deployments 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subsystem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에서 기본 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scanner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가 동작 폴더는 </a:t>
            </a:r>
            <a:r>
              <a:rPr lang="en-US" altLang="ko-KR" sz="1600" kern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jboss.server.base.dir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하부의 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deployments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라는 폴더입니다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endParaRPr lang="en-US" altLang="ko-KR" sz="1600" ker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673100" lvl="1" indent="-258763" defTabSz="414338">
              <a:lnSpc>
                <a:spcPct val="102000"/>
              </a:lnSpc>
              <a:spcBef>
                <a:spcPts val="600"/>
              </a:spcBef>
              <a:buClr>
                <a:srgbClr val="CCCCCC"/>
              </a:buClr>
              <a:buSzPct val="55000"/>
              <a:buFont typeface="Wingdings" pitchFamily="-32" charset="2"/>
              <a:buChar char=""/>
            </a:pP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external directory 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는 말 그대로 기본 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deployments </a:t>
            </a:r>
            <a:r>
              <a:rPr lang="ko-KR" altLang="en-US" sz="1600" kern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디렉토리가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아닌 외부 확장 폴더를 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scanner 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영역에서 지정하여 어플리케이션 등록 여부를 확인 할 수 있게 지정하는 어플리케이션 외부확장 검색 </a:t>
            </a:r>
            <a:r>
              <a:rPr lang="ko-KR" altLang="en-US" sz="1600" kern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디렉토리를</a:t>
            </a:r>
            <a:r>
              <a:rPr lang="ko-KR" altLang="en-US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 말합니다</a:t>
            </a:r>
            <a:r>
              <a:rPr lang="en-US" altLang="ko-KR" sz="16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2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9" y="983740"/>
            <a:ext cx="785026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/>
              <a:t>external directory </a:t>
            </a:r>
            <a:r>
              <a:rPr lang="ko-KR" altLang="en-US"/>
              <a:t>설정</a:t>
            </a:r>
            <a:endParaRPr lang="en-US" altLang="ko-KR"/>
          </a:p>
        </p:txBody>
      </p:sp>
      <p:sp>
        <p:nvSpPr>
          <p:cNvPr id="14" name="직사각형 13"/>
          <p:cNvSpPr/>
          <p:nvPr/>
        </p:nvSpPr>
        <p:spPr>
          <a:xfrm>
            <a:off x="821691" y="1488371"/>
            <a:ext cx="7483933" cy="28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</a:rPr>
              <a:t>subsystem deployments-scanner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service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에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external directory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추가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marL="457200" lvl="2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7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설정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 $SERVER_HOME/configuration/</a:t>
            </a:r>
            <a:r>
              <a:rPr lang="en-US" altLang="ko-KR" sz="160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standalone.xm</a:t>
            </a: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42950" lvl="2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검색 위치 </a:t>
            </a:r>
            <a:r>
              <a:rPr lang="en-US" altLang="ko-KR" sz="160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: $SERVER_HOME/deployments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29751"/>
              </p:ext>
            </p:extLst>
          </p:nvPr>
        </p:nvGraphicFramePr>
        <p:xfrm>
          <a:off x="1402655" y="2454755"/>
          <a:ext cx="6902969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6902969"/>
              </a:tblGrid>
              <a:tr h="299755">
                <a:tc>
                  <a:txBody>
                    <a:bodyPr/>
                    <a:lstStyle/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&lt;subsystem 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xmlns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="urn:jboss:domain:deployment-scanner:1.1"&gt;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    &lt;deployment-scanner path="deployments" </a:t>
                      </a:r>
                    </a:p>
                    <a:p>
                      <a:pPr marL="950400" lvl="2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relative-to="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jboss.server.base.dir</a:t>
                      </a:r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 </a:t>
                      </a:r>
                    </a:p>
                    <a:p>
                      <a:pPr marL="950400" lvl="2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scan-interval="5000"/&gt;</a:t>
                      </a:r>
                    </a:p>
                    <a:p>
                      <a:pPr marL="493200" lvl="1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b="0" i="0" u="none" strike="noStrike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&lt;deployment-scanner name="</a:t>
                      </a:r>
                      <a:r>
                        <a:rPr lang="en-US" altLang="ko-KR" sz="1200" b="0" i="0" u="none" strike="noStrike" baseline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externalDeploy</a:t>
                      </a:r>
                      <a:r>
                        <a:rPr lang="en-US" altLang="ko-KR" sz="1200" b="0" i="0" u="none" strike="noStrike" baseline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" path="/opt/was/app" scan-interval="5000"/&gt;</a:t>
                      </a:r>
                    </a:p>
                    <a:p>
                      <a:pPr marL="36000"/>
                      <a:r>
                        <a:rPr lang="en-US" altLang="ko-KR" sz="1200" b="0" i="0" u="none" strike="noStrike" baseline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&lt;/subsystem&gt;</a:t>
                      </a:r>
                      <a:endParaRPr lang="ko-KR" sz="1050" kern="120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44" y="4302154"/>
            <a:ext cx="3826105" cy="20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29" y="980728"/>
            <a:ext cx="8208460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err="1"/>
              <a:t>JBoss</a:t>
            </a:r>
            <a:r>
              <a:rPr lang="en-US" altLang="ko-KR"/>
              <a:t> Command Line Interface</a:t>
            </a:r>
            <a:r>
              <a:rPr lang="ko-KR" altLang="en-US"/>
              <a:t>를 이용한 </a:t>
            </a:r>
            <a:r>
              <a:rPr lang="en-US" altLang="ko-KR" smtClean="0"/>
              <a:t>Deploy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7489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  <a:cs typeface="Times New Roman"/>
              </a:rPr>
              <a:t>CLI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  <a:cs typeface="Times New Roman"/>
              </a:rPr>
              <a:t>접속 가능 여부 확인 </a:t>
            </a: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서버가 정상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  <a:cs typeface="Times New Roman"/>
              </a:rPr>
              <a:t>기동시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 </a:t>
            </a:r>
            <a:r>
              <a:rPr lang="ko-KR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아래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와 같이 관리자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Port</a:t>
            </a:r>
            <a:r>
              <a:rPr lang="ko-KR" altLang="ko-KR" sz="1600">
                <a:latin typeface="산돌고딕 M" pitchFamily="18" charset="-127"/>
                <a:ea typeface="산돌고딕 M" pitchFamily="18" charset="-127"/>
                <a:cs typeface="Times New Roman"/>
              </a:rPr>
              <a:t>를 통해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CLI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관리자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Tool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을 이용할 수 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  <a:endParaRPr lang="ko-KR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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Command Line Interface Port : 10099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"/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"/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"/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88201"/>
              </p:ext>
            </p:extLst>
          </p:nvPr>
        </p:nvGraphicFramePr>
        <p:xfrm>
          <a:off x="827584" y="2708920"/>
          <a:ext cx="7489329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7489329"/>
              </a:tblGrid>
              <a:tr h="2736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… </a:t>
                      </a:r>
                      <a:r>
                        <a:rPr lang="ko-KR" altLang="en-US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중략</a:t>
                      </a:r>
                      <a:endParaRPr lang="en-US" altLang="ko-KR" sz="1200" kern="120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16:23:12,284 INFO  [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org.jboss.as.remoting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(MSC service thread 1-1) JBAS017100: Listening on 192.168.0.172:10099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16:23:12,285 INFO  [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org.jboss.as.remoting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(MSC service thread 1-7) JBAS017100: Listening on 0.0.0.0:4547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16:23:12,572 INFO  [org.jboss.as] (Controller Boot Thread) JBAS015961: Http management interface listening on http://192.168.0.172:10090/management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16:23:12,572 INFO  [org.jboss.as] (Controller Boot Thread) JBAS015951: Admin console listening on http://192.168.0.172:10090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16:23:12,572 INFO  [org.jboss.as] (Controller Boot Thread) JBAS015874: </a:t>
                      </a:r>
                      <a:r>
                        <a:rPr lang="en-US" altLang="ko-KR" sz="1200" kern="120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US" altLang="ko-KR" sz="1200" kern="120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EAP 6.1.1.GA (AS 7.3.0.Final-redhat-8) started in 2156ms - Started 168 of 284 services (115 services are passive or on-demand)</a:t>
                      </a:r>
                      <a:endParaRPr lang="ko-KR" altLang="ko-KR" sz="1400" kern="1200"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err="1" smtClean="0"/>
              <a:t>JBoss</a:t>
            </a:r>
            <a:r>
              <a:rPr lang="en-US" altLang="ko-KR" smtClean="0"/>
              <a:t> </a:t>
            </a:r>
            <a:r>
              <a:rPr lang="ko-KR" altLang="en-US" smtClean="0"/>
              <a:t>제품의 분류</a:t>
            </a:r>
            <a:endParaRPr lang="ko-KR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2" y="1557338"/>
            <a:ext cx="37972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312" y="976874"/>
            <a:ext cx="41036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ko-KR" sz="18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JBoss.org Community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983224"/>
            <a:ext cx="41036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4pPr>
            <a:lvl5pPr marL="10795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Symbo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JBoss Enterprise Middleware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1" y="1766656"/>
            <a:ext cx="3735549" cy="439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29" y="980728"/>
            <a:ext cx="8208460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/>
              <a:t>CLI </a:t>
            </a:r>
            <a:r>
              <a:rPr lang="ko-KR" altLang="en-US"/>
              <a:t>접속 방법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585" y="1484784"/>
            <a:ext cx="748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Times New Roman"/>
              </a:rPr>
              <a:t>CLI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  <a:cs typeface="Times New Roman"/>
              </a:rPr>
              <a:t>접속을 하기 위해서는 다음의 명령어를 통해 접속을 하게 된다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0070C0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$JBOSS_HOME/bin/jboss-cli.sh </a:t>
            </a:r>
            <a:r>
              <a:rPr lang="en-US" altLang="ko-KR" sz="1600" dirty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--controller</a:t>
            </a:r>
            <a:r>
              <a:rPr lang="en-US" altLang="ko-KR" sz="1600" dirty="0" smtClean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=$</a:t>
            </a:r>
            <a:r>
              <a:rPr lang="en-US" altLang="ko-KR" sz="1600" dirty="0" err="1" smtClean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SERVER_IP:10099</a:t>
            </a:r>
            <a:r>
              <a:rPr lang="en-US" altLang="ko-KR" sz="1600" dirty="0" smtClean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--</a:t>
            </a:r>
            <a:r>
              <a:rPr lang="en-US" altLang="ko-KR" sz="1600" dirty="0" smtClean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connect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29620"/>
              </p:ext>
            </p:extLst>
          </p:nvPr>
        </p:nvGraphicFramePr>
        <p:xfrm>
          <a:off x="827584" y="2636912"/>
          <a:ext cx="7489329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7489329"/>
              </a:tblGrid>
              <a:tr h="2736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dirty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jboss@host1</a:t>
                      </a:r>
                      <a:r>
                        <a:rPr lang="en-US" altLang="ko-KR" sz="1200" kern="1200" dirty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/opt/was/servers/</a:t>
                      </a:r>
                      <a:r>
                        <a:rPr lang="en-US" altLang="ko-KR" sz="1200" kern="1200" dirty="0" err="1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standalone_ha_11</a:t>
                      </a:r>
                      <a:r>
                        <a:rPr lang="en-US" altLang="ko-KR" sz="1200" kern="1200" dirty="0" smtClean="0">
                          <a:solidFill>
                            <a:srgbClr val="FFFFFF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/bin]$ /opt/was/jboss-eap-6.1/bin/jboss-cli.sh --controller=192.168.0.172:10099 --connect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200" kern="1200" dirty="0" smtClean="0">
                        <a:solidFill>
                          <a:srgbClr val="FFFFFF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standalone@192.168.0.172:10099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/]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29" y="980728"/>
            <a:ext cx="8208460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/>
              <a:t>CLI</a:t>
            </a:r>
            <a:r>
              <a:rPr lang="ko-KR" altLang="en-US"/>
              <a:t>을 통한 </a:t>
            </a:r>
            <a:r>
              <a:rPr lang="en-US" altLang="ko-KR"/>
              <a:t>deploy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584" y="1484784"/>
            <a:ext cx="7489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CLI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접속이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완료가 된 이후에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Deploy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작업을 진행한다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본 내용에서는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/opt/was/app/</a:t>
            </a:r>
            <a:r>
              <a:rPr lang="en-US" altLang="ko-KR" sz="1600" err="1" smtClean="0">
                <a:latin typeface="산돌고딕 M" pitchFamily="18" charset="-127"/>
                <a:ea typeface="산돌고딕 M" pitchFamily="18" charset="-127"/>
                <a:cs typeface="Times New Roman"/>
              </a:rPr>
              <a:t>test.war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파일이 있는걸 가정하고 진행한다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ko-KR" sz="1600">
                <a:latin typeface="산돌고딕 M" pitchFamily="18" charset="-127"/>
                <a:ea typeface="산돌고딕 M" pitchFamily="18" charset="-127"/>
                <a:cs typeface="Times New Roman"/>
              </a:rPr>
              <a:t>Deploy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  <a:cs typeface="Times New Roman"/>
              </a:rPr>
              <a:t>요청이 정상적으로 수행이 되면 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  <a:cs typeface="Times New Roman"/>
              </a:rPr>
              <a:t>server 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  <a:cs typeface="Times New Roman"/>
              </a:rPr>
              <a:t>로그 부분에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결과가 표시됩니다</a:t>
            </a:r>
            <a:r>
              <a:rPr lang="en-US" altLang="ko-KR" sz="160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  <a:endParaRPr lang="ko-KR" altLang="en-US" sz="1600">
              <a:latin typeface="산돌고딕 M" pitchFamily="18" charset="-127"/>
              <a:ea typeface="산돌고딕 M" pitchFamily="18" charset="-127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ko-KR" altLang="en-US" sz="1600" smtClean="0">
              <a:latin typeface="산돌고딕 M" pitchFamily="18" charset="-127"/>
              <a:ea typeface="산돌고딕 M" pitchFamily="18" charset="-127"/>
              <a:cs typeface="Times New Roman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35008"/>
              </p:ext>
            </p:extLst>
          </p:nvPr>
        </p:nvGraphicFramePr>
        <p:xfrm>
          <a:off x="856516" y="2328934"/>
          <a:ext cx="7460398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7460398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standalone@192.168.0.172:10099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/] </a:t>
                      </a:r>
                      <a:r>
                        <a:rPr lang="en-US" altLang="ko-KR" sz="12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deploy/was/app/</a:t>
                      </a:r>
                      <a:r>
                        <a:rPr lang="en-US" altLang="ko-KR" sz="12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endParaRPr lang="en-US" altLang="ko-KR" sz="12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standalone@192.168.0.172:10099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/]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57479"/>
              </p:ext>
            </p:extLst>
          </p:nvPr>
        </p:nvGraphicFramePr>
        <p:xfrm>
          <a:off x="827584" y="3741008"/>
          <a:ext cx="748933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489330"/>
              </a:tblGrid>
              <a:tr h="359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16:39:16,290 INFO  [</a:t>
                      </a:r>
                      <a:r>
                        <a:rPr lang="en-US" altLang="ko-KR" sz="1200" kern="120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org.jboss.as.repository</a:t>
                      </a:r>
                      <a:r>
                        <a:rPr lang="en-US" altLang="ko-KR" sz="1200" kern="120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(management-handler-thread - 5) JBAS014900: Content added at location /opt/was/servers/standalone_ha_11/data/content/d9/0e2d6e3bad2a5cb22edc747e1774200eecd14e/content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16:39:16,292 INFO  [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org.jboss.as.server.deployment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(MSC service thread 1-6) JBAS015876: Starting deployment of “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 (runtime-name: “</a:t>
                      </a:r>
                      <a:r>
                        <a:rPr lang="en-US" altLang="ko-KR" sz="1200" kern="1200" baseline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16:39:16,324 INFO  [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org.jboss.web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ServerService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Thread Pool -- 57) JBAS018210: Register web context: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16:39:16,432 INFO  [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org.jboss.as.server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(management-handler-thread - 5) JBAS018559: Deployed “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 (runtime-name : “</a:t>
                      </a:r>
                      <a:r>
                        <a:rPr lang="en-US" altLang="ko-KR" sz="1200" kern="120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test.war</a:t>
                      </a:r>
                      <a:r>
                        <a:rPr lang="en-US" altLang="ko-KR" sz="1200" kern="120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")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/>
              <a:t>CLI</a:t>
            </a:r>
            <a:r>
              <a:rPr lang="ko-KR" altLang="en-US"/>
              <a:t>을 통한 </a:t>
            </a:r>
            <a:r>
              <a:rPr lang="en-US" altLang="ko-KR"/>
              <a:t>deploy (</a:t>
            </a:r>
            <a:r>
              <a:rPr lang="ko-KR" altLang="en-US"/>
              <a:t>계속</a:t>
            </a:r>
            <a:r>
              <a:rPr lang="en-US" altLang="ko-KR"/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584" y="1491203"/>
            <a:ext cx="7489329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관리자 콘솔에서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CLI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를 통해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deploy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된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Content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의 현 상태를 확인할 수도 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27584" y="1953825"/>
            <a:ext cx="5316923" cy="3960000"/>
            <a:chOff x="631950" y="2348725"/>
            <a:chExt cx="5760000" cy="3960000"/>
          </a:xfrm>
        </p:grpSpPr>
        <p:pic>
          <p:nvPicPr>
            <p:cNvPr id="1126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50" y="2348725"/>
              <a:ext cx="5760000" cy="39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직사각형 7"/>
            <p:cNvSpPr/>
            <p:nvPr/>
          </p:nvSpPr>
          <p:spPr bwMode="auto">
            <a:xfrm>
              <a:off x="1928664" y="3789040"/>
              <a:ext cx="4392488" cy="23762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endParaRPr lang="ko-KR" altLang="en-US" sz="1200" b="1" kern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en-US" altLang="ko-KR" ker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8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/>
              <a:t>CLI</a:t>
            </a:r>
            <a:r>
              <a:rPr lang="ko-KR" altLang="en-US"/>
              <a:t>을 통한 </a:t>
            </a:r>
            <a:r>
              <a:rPr lang="en-US" altLang="ko-KR"/>
              <a:t>deploy (</a:t>
            </a:r>
            <a:r>
              <a:rPr lang="ko-KR" altLang="en-US"/>
              <a:t>계속</a:t>
            </a:r>
            <a:r>
              <a:rPr lang="en-US" altLang="ko-KR"/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584" y="1491203"/>
            <a:ext cx="7489329" cy="42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실제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http service port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를 통해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deploy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된 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Web application Content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를 확인 할 수 있다</a:t>
            </a:r>
            <a:r>
              <a:rPr lang="en-US" altLang="ko-KR" sz="1600" smtClean="0">
                <a:latin typeface="산돌고딕 M" pitchFamily="18" charset="-127"/>
                <a:ea typeface="산돌고딕 M" pitchFamily="18" charset="-127"/>
                <a:cs typeface="Times New Roman"/>
              </a:rPr>
              <a:t>.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113"/>
            <a:ext cx="53169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kern="0">
                <a:solidFill>
                  <a:srgbClr val="FFFFFF"/>
                </a:solidFill>
              </a:rPr>
              <a:t>어플리케이션 </a:t>
            </a:r>
            <a:r>
              <a:rPr lang="ko-KR" altLang="en-US" kern="0" err="1">
                <a:solidFill>
                  <a:srgbClr val="FFFFFF"/>
                </a:solidFill>
              </a:rPr>
              <a:t>디플로이</a:t>
            </a:r>
            <a:r>
              <a:rPr lang="ko-KR" altLang="en-US" kern="0">
                <a:solidFill>
                  <a:srgbClr val="FFFFFF"/>
                </a:solidFill>
              </a:rPr>
              <a:t> 설정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smtClean="0"/>
              <a:t>실</a:t>
            </a:r>
            <a:r>
              <a:rPr lang="ko-KR" altLang="en-US"/>
              <a:t>습</a:t>
            </a:r>
            <a:endParaRPr lang="en-US" altLang="ko-KR"/>
          </a:p>
        </p:txBody>
      </p:sp>
      <p:sp>
        <p:nvSpPr>
          <p:cNvPr id="4" name="직사각형 3"/>
          <p:cNvSpPr/>
          <p:nvPr/>
        </p:nvSpPr>
        <p:spPr>
          <a:xfrm>
            <a:off x="827088" y="1494541"/>
            <a:ext cx="7489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표준 어플리케이션 </a:t>
            </a:r>
            <a:r>
              <a:rPr lang="ko-KR" altLang="en-US" sz="1600" err="1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>
                <a:latin typeface="산돌고딕 M" pitchFamily="18" charset="-127"/>
                <a:ea typeface="산돌고딕 M" pitchFamily="18" charset="-127"/>
              </a:rPr>
              <a:t> 설정 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/>
              <a:t>external directory </a:t>
            </a:r>
            <a:r>
              <a:rPr lang="ko-KR" altLang="en-US" sz="1600"/>
              <a:t>설정 </a:t>
            </a:r>
            <a:endParaRPr lang="en-US" altLang="ko-KR" sz="160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CLI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를 이용한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설정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관리자 콘솔을 통한 </a:t>
            </a:r>
            <a:r>
              <a:rPr lang="ko-KR" altLang="en-US" sz="1600" err="1" smtClean="0">
                <a:latin typeface="산돌고딕 M" pitchFamily="18" charset="-127"/>
                <a:ea typeface="산돌고딕 M" pitchFamily="18" charset="-127"/>
              </a:rPr>
              <a:t>디플로이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 확인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smtClean="0">
                <a:latin typeface="산돌고딕 M" pitchFamily="18" charset="-127"/>
                <a:ea typeface="산돌고딕 M" pitchFamily="18" charset="-127"/>
              </a:rPr>
              <a:t>Browser </a:t>
            </a:r>
            <a:r>
              <a:rPr lang="ko-KR" altLang="en-US" sz="1600" smtClean="0">
                <a:latin typeface="산돌고딕 M" pitchFamily="18" charset="-127"/>
                <a:ea typeface="산돌고딕 M" pitchFamily="18" charset="-127"/>
              </a:rPr>
              <a:t>확인</a:t>
            </a:r>
            <a:endParaRPr lang="en-US" altLang="ko-KR" sz="160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74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875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06. </a:t>
            </a:r>
            <a:r>
              <a:rPr lang="en-US" altLang="ko-KR" sz="36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도메인 모드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도메인 모드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99525" y="908719"/>
            <a:ext cx="8764963" cy="5473031"/>
            <a:chOff x="65088" y="771525"/>
            <a:chExt cx="9037637" cy="57594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31763" y="2114550"/>
              <a:ext cx="2416175" cy="15684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100" dirty="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 1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60350" y="2962275"/>
              <a:ext cx="2155825" cy="3937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도메인 컨트롤러</a:t>
              </a:r>
              <a:endPara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(</a:t>
              </a:r>
              <a:r>
                <a:rPr lang="ko-KR" altLang="en-US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호스트 컨트롤러</a:t>
              </a:r>
              <a:r>
                <a:rPr lang="en-US" altLang="ko-KR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1)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27025" y="2506663"/>
              <a:ext cx="847725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1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60350" y="3421063"/>
              <a:ext cx="2155825" cy="2603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프로세스 컨트롤러</a:t>
              </a:r>
              <a:r>
                <a:rPr lang="en-US" altLang="ko-KR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1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63513" y="1852613"/>
              <a:ext cx="1109662" cy="1044575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Group 1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501775" y="2506663"/>
              <a:ext cx="849313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2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808288" y="1003300"/>
              <a:ext cx="2417762" cy="183038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 2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938463" y="1655763"/>
              <a:ext cx="2155825" cy="26193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호스트 컨트롤러</a:t>
              </a:r>
              <a:r>
                <a:rPr lang="en-US" altLang="ko-KR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2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003550" y="2506663"/>
              <a:ext cx="849313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3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2938463" y="1330325"/>
              <a:ext cx="2155825" cy="26193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프로세스 컨트롤러</a:t>
              </a:r>
              <a:r>
                <a:rPr lang="en-US" altLang="ko-KR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2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179888" y="2506663"/>
              <a:ext cx="849312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4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1371600" y="1852613"/>
              <a:ext cx="2613025" cy="1044575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</a:t>
              </a:r>
              <a:endParaRPr lang="en-US" altLang="ko-KR" sz="1200" dirty="0" smtClean="0">
                <a:solidFill>
                  <a:srgbClr val="FF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 smtClean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Group </a:t>
              </a: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2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808288" y="2963863"/>
              <a:ext cx="2417762" cy="156686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 3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2938463" y="3813175"/>
              <a:ext cx="2155825" cy="26193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호스트 컨트롤러</a:t>
              </a:r>
              <a:r>
                <a:rPr lang="en-US" altLang="ko-KR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3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3003550" y="3355975"/>
              <a:ext cx="849313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5</a:t>
              </a: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938463" y="4137025"/>
              <a:ext cx="2155825" cy="26352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프로세스 컨트롤러</a:t>
              </a:r>
              <a:r>
                <a:rPr lang="en-US" altLang="ko-KR" sz="12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3</a:t>
              </a: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179888" y="3355975"/>
              <a:ext cx="849312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altLang="ko-KR" sz="12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6</a:t>
              </a: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4083050" y="1852613"/>
              <a:ext cx="1109663" cy="1895475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Group 3</a:t>
              </a: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547938" y="2969041"/>
              <a:ext cx="1436687" cy="778253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 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Group </a:t>
              </a:r>
              <a:r>
                <a:rPr lang="en-US" altLang="ko-KR" sz="12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4</a:t>
              </a:r>
            </a:p>
          </p:txBody>
        </p:sp>
        <p:cxnSp>
          <p:nvCxnSpPr>
            <p:cNvPr id="25" name="AutoShape 21"/>
            <p:cNvCxnSpPr>
              <a:cxnSpLocks noChangeShapeType="1"/>
              <a:stCxn id="12" idx="1"/>
              <a:endCxn id="6" idx="3"/>
            </p:cNvCxnSpPr>
            <p:nvPr/>
          </p:nvCxnSpPr>
          <p:spPr bwMode="auto">
            <a:xfrm flipH="1">
              <a:off x="2416175" y="1787525"/>
              <a:ext cx="522288" cy="1371600"/>
            </a:xfrm>
            <a:prstGeom prst="straightConnector1">
              <a:avLst/>
            </a:prstGeom>
            <a:noFill/>
            <a:ln w="12600">
              <a:solidFill>
                <a:srgbClr val="00008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2"/>
            <p:cNvCxnSpPr>
              <a:cxnSpLocks noChangeShapeType="1"/>
              <a:stCxn id="19" idx="1"/>
              <a:endCxn id="6" idx="3"/>
            </p:cNvCxnSpPr>
            <p:nvPr/>
          </p:nvCxnSpPr>
          <p:spPr bwMode="auto">
            <a:xfrm flipH="1" flipV="1">
              <a:off x="2416175" y="3159125"/>
              <a:ext cx="522288" cy="784225"/>
            </a:xfrm>
            <a:prstGeom prst="straightConnector1">
              <a:avLst/>
            </a:prstGeom>
            <a:noFill/>
            <a:ln w="12600">
              <a:solidFill>
                <a:srgbClr val="00008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65088" y="771525"/>
              <a:ext cx="5226050" cy="3825875"/>
            </a:xfrm>
            <a:prstGeom prst="roundRect">
              <a:avLst>
                <a:gd name="adj" fmla="val 4659"/>
              </a:avLst>
            </a:prstGeom>
            <a:noFill/>
            <a:ln w="12600">
              <a:solidFill>
                <a:schemeClr val="accent6">
                  <a:lumMod val="2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/>
            <a:p>
              <a:pPr>
                <a:defRPr/>
              </a:pPr>
              <a:endParaRPr lang="ko-KR" altLang="en-US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01613" y="1068388"/>
              <a:ext cx="796456" cy="33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600" dirty="0" smtClean="0">
                  <a:solidFill>
                    <a:schemeClr val="accent6">
                      <a:lumMod val="25000"/>
                    </a:schemeClr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Domain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5378450" y="774700"/>
              <a:ext cx="3724275" cy="3822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83598" tIns="144000" rIns="83598" bIns="41799"/>
            <a:lstStyle>
              <a:lvl1pPr eaLnBrk="0" hangingPunct="0"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200" b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defRPr/>
              </a:pPr>
              <a:r>
                <a:rPr lang="en-US" altLang="ko-KR" sz="130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[ </a:t>
              </a:r>
              <a:r>
                <a:rPr lang="ko-KR" altLang="en-US" sz="130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 환경에서의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JVM </a:t>
              </a:r>
              <a:r>
                <a:rPr lang="ko-KR" altLang="en-US" sz="130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프로세스들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]</a:t>
              </a:r>
            </a:p>
            <a:p>
              <a:pPr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defRPr/>
              </a:pPr>
              <a:r>
                <a:rPr lang="ko-KR" altLang="en-US" sz="1300" u="sng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 컨트롤러</a:t>
              </a:r>
              <a:endParaRPr lang="en-US" altLang="ko-KR" sz="1300" u="sng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marL="171450" indent="-1714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도메인에 대한 중앙에서 일원화된 관리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/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통제를 위한 </a:t>
              </a:r>
              <a:r>
                <a:rPr lang="ko-KR" altLang="en-US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싱글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프로세스 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( SPOF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를 위한 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Backup )</a:t>
              </a:r>
            </a:p>
            <a:p>
              <a:pPr marL="171450" indent="-1714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호스트 컨트롤러 프로세스에 의해 관리되는 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EAP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 </a:t>
              </a:r>
              <a:r>
                <a:rPr lang="ko-KR" altLang="en-US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인스턴스들에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대해서 도메인 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(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서버그룹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)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환경에서 구성을 관리하고 배포하는 프로세스</a:t>
              </a:r>
              <a:endParaRPr lang="en-US" altLang="ko-KR" sz="1050" b="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defRPr/>
              </a:pPr>
              <a:r>
                <a:rPr lang="ko-KR" altLang="en-US" sz="1300" u="sng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호스트 컨트롤러</a:t>
              </a:r>
              <a:endParaRPr lang="en-US" altLang="ko-KR" sz="1300" u="sng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marL="171450" indent="-1714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Domain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에 포함된 개별 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Host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에서 실행되는 프로세스로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Domain Controller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와 연결된 개개의 호스트</a:t>
              </a:r>
              <a:endParaRPr lang="en-US" altLang="ko-KR" sz="1050" b="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marL="171450" indent="-1714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 컨트롤러 프로세스와 연결된 호스트 컨트롤러에 의해서 각각의 </a:t>
              </a:r>
              <a:r>
                <a:rPr lang="en-US" altLang="ko-KR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EAP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 </a:t>
              </a:r>
              <a:r>
                <a:rPr lang="ko-KR" altLang="en-US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인스턴스에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대한 배포와 환경을 설정</a:t>
              </a:r>
              <a:endParaRPr lang="en-US" altLang="ko-KR" sz="1050" b="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defRPr/>
              </a:pPr>
              <a:r>
                <a:rPr lang="ko-KR" altLang="en-US" sz="1300" u="sng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프로세스 컨트롤러</a:t>
              </a:r>
              <a:endParaRPr lang="en-US" altLang="ko-KR" sz="1300" u="sng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marL="171450" indent="-1714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 </a:t>
              </a:r>
              <a:r>
                <a:rPr lang="ko-KR" altLang="en-US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및 호스트 컨트롤러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프로세스의 시작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/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정지 및 모니터링</a:t>
              </a:r>
              <a:endParaRPr lang="en-US" altLang="ko-KR" sz="1050" b="0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defRPr/>
              </a:pPr>
              <a:r>
                <a:rPr lang="ko-KR" altLang="en-US" sz="1300" u="sng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</a:t>
              </a:r>
              <a:endParaRPr lang="en-US" altLang="ko-KR" sz="1300" u="sng" dirty="0" smtClean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marL="285750" indent="-285750" eaLnBrk="1" hangingPunct="1">
                <a:lnSpc>
                  <a:spcPts val="1200"/>
                </a:lnSpc>
                <a:spcBef>
                  <a:spcPts val="688"/>
                </a:spcBef>
                <a:buSzPct val="80000"/>
                <a:buFontTx/>
                <a:buChar char="-"/>
                <a:defRPr/>
              </a:pP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EAP 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 </a:t>
              </a:r>
              <a:r>
                <a:rPr lang="ko-KR" altLang="en-US" sz="1050" b="0" dirty="0" err="1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(</a:t>
              </a:r>
              <a:r>
                <a:rPr lang="ko-KR" altLang="en-US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프로세스</a:t>
              </a:r>
              <a:r>
                <a:rPr lang="en-US" altLang="ko-KR" sz="1050" b="0" dirty="0" smtClean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)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65088" y="4679950"/>
              <a:ext cx="9013825" cy="185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3598" tIns="41799" rIns="83598" bIns="41799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571500" algn="l"/>
                  <a:tab pos="1485900" algn="l"/>
                  <a:tab pos="2400300" algn="l"/>
                  <a:tab pos="3314700" algn="l"/>
                  <a:tab pos="4229100" algn="l"/>
                  <a:tab pos="5143500" algn="l"/>
                  <a:tab pos="6057900" algn="l"/>
                  <a:tab pos="6972300" algn="l"/>
                  <a:tab pos="7886700" algn="l"/>
                  <a:tab pos="8801100" algn="l"/>
                  <a:tab pos="97155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None/>
              </a:pPr>
              <a:r>
                <a:rPr lang="en-US" altLang="ko-KR" sz="13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[</a:t>
              </a:r>
              <a:r>
                <a:rPr lang="ko-KR" altLang="en-US" sz="13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관리를 위한 논리 개념</a:t>
              </a:r>
              <a:r>
                <a:rPr lang="en-US" altLang="ko-KR" sz="13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]</a:t>
              </a: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None/>
              </a:pPr>
              <a:r>
                <a:rPr lang="ko-KR" altLang="en-US" sz="1300" u="sng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</a:t>
              </a:r>
              <a:endParaRPr lang="en-US" altLang="ko-KR" sz="1300" u="sng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Char char="-"/>
              </a:pP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단일한 도메인 컨트롤러에 의해 관리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(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설정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/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배포 및 라이프 사이클 관리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)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를 하는 호스트 컨트롤러</a:t>
              </a:r>
              <a:endParaRPr lang="en-US" altLang="ko-KR" sz="1050" b="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Char char="-"/>
              </a:pP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도메인내의 모든 서버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 err="1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인스턴스는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 컨트롤러와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호스트 컨트롤러에 의해 일관한 환경구성과 배포가 통제됨</a:t>
              </a:r>
              <a:endParaRPr lang="en-US" altLang="ko-KR" sz="1050" b="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None/>
              </a:pPr>
              <a:r>
                <a:rPr lang="ko-KR" altLang="en-US" sz="1300" u="sng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 그룹</a:t>
              </a:r>
              <a:endParaRPr lang="en-US" altLang="ko-KR" sz="1300" u="sng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Char char="-"/>
              </a:pP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서버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</a:t>
              </a:r>
              <a:r>
                <a:rPr lang="ko-KR" altLang="en-US" sz="1050" b="0" dirty="0" err="1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인스턴스를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관리하기 위한 논리 그룹으로 프로파일</a:t>
              </a:r>
              <a:r>
                <a:rPr lang="en-US" altLang="ko-KR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, 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환경설정 그리고 배포 단위</a:t>
              </a:r>
              <a:endParaRPr lang="en-US" altLang="ko-KR" sz="1050" b="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Char char="-"/>
              </a:pP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도메인에서 서버 </a:t>
              </a:r>
              <a:r>
                <a:rPr lang="ko-KR" altLang="en-US" sz="1050" b="0" dirty="0" err="1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인스턴스는</a:t>
              </a:r>
              <a:r>
                <a:rPr lang="ko-KR" altLang="en-US" sz="1050" b="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  <a:cs typeface="WenQuanYi Zen Hei"/>
                </a:rPr>
                <a:t> 하나의 서버 그룹에는 소속됨</a:t>
              </a:r>
              <a:endParaRPr lang="en-US" altLang="ja-JP" sz="1050" b="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  <a:p>
              <a:pPr eaLnBrk="1" hangingPunct="1">
                <a:lnSpc>
                  <a:spcPct val="100000"/>
                </a:lnSpc>
                <a:spcBef>
                  <a:spcPts val="688"/>
                </a:spcBef>
                <a:spcAft>
                  <a:spcPct val="0"/>
                </a:spcAft>
                <a:buClrTx/>
                <a:buSzPct val="80000"/>
                <a:buFontTx/>
                <a:buChar char="-"/>
              </a:pPr>
              <a:endParaRPr lang="ja-JP" altLang="en-US" sz="1100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  <a:cs typeface="WenQuanYi Zen 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3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도메인 모드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-25626" y="764704"/>
            <a:ext cx="8645149" cy="5608621"/>
            <a:chOff x="-25626" y="764704"/>
            <a:chExt cx="8645149" cy="5608621"/>
          </a:xfrm>
        </p:grpSpPr>
        <p:sp>
          <p:nvSpPr>
            <p:cNvPr id="74" name="내용 개체 틀 87"/>
            <p:cNvSpPr txBox="1">
              <a:spLocks/>
            </p:cNvSpPr>
            <p:nvPr/>
          </p:nvSpPr>
          <p:spPr>
            <a:xfrm>
              <a:off x="-25626" y="764704"/>
              <a:ext cx="8296275" cy="11044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  <a:cs typeface="산돌고딕 M" pitchFamily="18" charset="-127"/>
                </a:defRPr>
              </a:lvl1pPr>
            </a:lstStyle>
            <a:p>
              <a:pPr marL="404813" indent="-285750">
                <a:buFont typeface="Arial" pitchFamily="34" charset="0"/>
                <a:buChar char="•"/>
              </a:pPr>
              <a:r>
                <a:rPr lang="ko-KR" altLang="en-US" sz="1400" dirty="0" smtClean="0">
                  <a:solidFill>
                    <a:schemeClr val="tx1"/>
                  </a:solidFill>
                </a:rPr>
                <a:t>프로세스 컨트롤러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호스트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도메인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컨트롤러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서버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err="1" smtClean="0">
                  <a:solidFill>
                    <a:schemeClr val="tx1"/>
                  </a:solidFill>
                </a:rPr>
                <a:t>인스턴스는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각각 독립적인 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JVM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프로세스</a:t>
              </a:r>
            </a:p>
            <a:p>
              <a:pPr marL="404813" indent="-285750">
                <a:buFont typeface="Arial" pitchFamily="34" charset="0"/>
                <a:buChar char="•"/>
              </a:pPr>
              <a:r>
                <a:rPr lang="ko-KR" altLang="en-US" sz="1400" dirty="0" smtClean="0">
                  <a:solidFill>
                    <a:schemeClr val="tx1"/>
                  </a:solidFill>
                </a:rPr>
                <a:t>호스트 컨트롤러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서버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프로세스는 프로세스 컨트롤러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프로세스에 의해 기동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marL="404813" indent="-285750">
                <a:buFont typeface="Arial" pitchFamily="34" charset="0"/>
                <a:buChar char="•"/>
              </a:pPr>
              <a:r>
                <a:rPr lang="ko-KR" altLang="en-US" sz="1400" dirty="0" smtClean="0">
                  <a:solidFill>
                    <a:schemeClr val="tx1"/>
                  </a:solidFill>
                </a:rPr>
                <a:t>호스트 컨트롤러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중 도메인 컨트롤러로 정의된 것이  도메인 컨트롤러로 동작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03188" y="2771775"/>
              <a:ext cx="2349500" cy="130968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50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host1</a:t>
              </a:r>
            </a:p>
          </p:txBody>
        </p:sp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>
              <a:off x="493713" y="3460750"/>
              <a:ext cx="1893887" cy="39052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Domain Controller</a:t>
              </a:r>
            </a:p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(Host Controller)</a:t>
              </a:r>
            </a:p>
          </p:txBody>
        </p:sp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166688" y="3135313"/>
              <a:ext cx="1893887" cy="2603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Process Controller</a:t>
              </a:r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3040063" y="2120900"/>
              <a:ext cx="1960562" cy="1828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50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host2</a:t>
              </a:r>
            </a:p>
          </p:txBody>
        </p:sp>
        <p:sp>
          <p:nvSpPr>
            <p:cNvPr id="79" name="AutoShape 7"/>
            <p:cNvSpPr>
              <a:spLocks noChangeArrowheads="1"/>
            </p:cNvSpPr>
            <p:nvPr/>
          </p:nvSpPr>
          <p:spPr bwMode="auto">
            <a:xfrm>
              <a:off x="3498850" y="2773363"/>
              <a:ext cx="1436688" cy="26193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 Controller</a:t>
              </a:r>
            </a:p>
          </p:txBody>
        </p:sp>
        <p:sp>
          <p:nvSpPr>
            <p:cNvPr id="80" name="AutoShape 8"/>
            <p:cNvSpPr>
              <a:spLocks noChangeArrowheads="1"/>
            </p:cNvSpPr>
            <p:nvPr/>
          </p:nvSpPr>
          <p:spPr bwMode="auto">
            <a:xfrm>
              <a:off x="3498850" y="3297238"/>
              <a:ext cx="1239838" cy="26193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server-one</a:t>
              </a:r>
              <a:endParaRPr lang="en-US" dirty="0">
                <a:solidFill>
                  <a:srgbClr val="00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81" name="AutoShape 9"/>
            <p:cNvSpPr>
              <a:spLocks noChangeArrowheads="1"/>
            </p:cNvSpPr>
            <p:nvPr/>
          </p:nvSpPr>
          <p:spPr bwMode="auto">
            <a:xfrm>
              <a:off x="3498850" y="3624263"/>
              <a:ext cx="1239838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server-two</a:t>
              </a:r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3041650" y="4538663"/>
              <a:ext cx="1960563" cy="156686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500">
                  <a:solidFill>
                    <a:srgbClr val="8080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host3</a:t>
              </a:r>
            </a:p>
          </p:txBody>
        </p:sp>
        <p:sp>
          <p:nvSpPr>
            <p:cNvPr id="83" name="AutoShape 11"/>
            <p:cNvSpPr>
              <a:spLocks noChangeArrowheads="1"/>
            </p:cNvSpPr>
            <p:nvPr/>
          </p:nvSpPr>
          <p:spPr bwMode="auto">
            <a:xfrm>
              <a:off x="3498850" y="5126038"/>
              <a:ext cx="1436688" cy="2603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Host Controller</a:t>
              </a:r>
            </a:p>
          </p:txBody>
        </p:sp>
        <p:cxnSp>
          <p:nvCxnSpPr>
            <p:cNvPr id="84" name="AutoShape 12"/>
            <p:cNvCxnSpPr>
              <a:cxnSpLocks noChangeShapeType="1"/>
              <a:stCxn id="79" idx="1"/>
              <a:endCxn id="76" idx="3"/>
            </p:cNvCxnSpPr>
            <p:nvPr/>
          </p:nvCxnSpPr>
          <p:spPr bwMode="auto">
            <a:xfrm flipH="1">
              <a:off x="2387600" y="2905125"/>
              <a:ext cx="1111250" cy="750888"/>
            </a:xfrm>
            <a:prstGeom prst="straightConnector1">
              <a:avLst/>
            </a:prstGeom>
            <a:noFill/>
            <a:ln w="12600">
              <a:solidFill>
                <a:srgbClr val="000080"/>
              </a:solidFill>
              <a:prstDash val="sysDot"/>
              <a:miter lim="800000"/>
              <a:headEnd/>
              <a:tailEnd type="triangle" w="med" len="med"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330200" y="2308225"/>
              <a:ext cx="796456" cy="33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>
                  <a:solidFill>
                    <a:srgbClr val="0080FF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Domain</a:t>
              </a: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3498850" y="5451475"/>
              <a:ext cx="1239838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server-one</a:t>
              </a:r>
            </a:p>
          </p:txBody>
        </p:sp>
        <p:sp>
          <p:nvSpPr>
            <p:cNvPr id="87" name="AutoShape 15"/>
            <p:cNvSpPr>
              <a:spLocks noChangeArrowheads="1"/>
            </p:cNvSpPr>
            <p:nvPr/>
          </p:nvSpPr>
          <p:spPr bwMode="auto">
            <a:xfrm>
              <a:off x="3498850" y="5780088"/>
              <a:ext cx="1239838" cy="2603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b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server-two</a:t>
              </a:r>
            </a:p>
          </p:txBody>
        </p:sp>
        <p:sp>
          <p:nvSpPr>
            <p:cNvPr id="88" name="AutoShape 16"/>
            <p:cNvSpPr>
              <a:spLocks noChangeArrowheads="1"/>
            </p:cNvSpPr>
            <p:nvPr/>
          </p:nvSpPr>
          <p:spPr bwMode="auto">
            <a:xfrm>
              <a:off x="3106738" y="2447925"/>
              <a:ext cx="1811337" cy="2603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Process Controller</a:t>
              </a:r>
            </a:p>
          </p:txBody>
        </p:sp>
        <p:sp>
          <p:nvSpPr>
            <p:cNvPr id="89" name="AutoShape 17"/>
            <p:cNvSpPr>
              <a:spLocks noChangeArrowheads="1"/>
            </p:cNvSpPr>
            <p:nvPr/>
          </p:nvSpPr>
          <p:spPr bwMode="auto">
            <a:xfrm>
              <a:off x="3106738" y="4799013"/>
              <a:ext cx="1811337" cy="26193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="ctr"/>
            <a:lstStyle/>
            <a:p>
              <a:pPr algn="ctr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/>
              </a:pPr>
              <a:r>
                <a:rPr lang="en-US" sz="1400" dirty="0">
                  <a:solidFill>
                    <a:schemeClr val="bg1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Process Controller</a:t>
              </a: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52400" y="3949700"/>
              <a:ext cx="3890251" cy="547398"/>
            </a:xfrm>
            <a:prstGeom prst="rect">
              <a:avLst/>
            </a:prstGeom>
            <a:solidFill>
              <a:srgbClr val="000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|   \-+= 03326 root $EAP_HOME/bin/domain.sh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\-+- 03346 root $JAVA_HOME/bin/java -D[Process Controller]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  \--- 03347 root $JAVA_HOME/bin/java -D[Host Controller] …</a:t>
              </a:r>
            </a:p>
          </p:txBody>
        </p:sp>
        <p:sp>
          <p:nvSpPr>
            <p:cNvPr id="91" name="Text Box 19"/>
            <p:cNvSpPr txBox="1">
              <a:spLocks noChangeArrowheads="1"/>
            </p:cNvSpPr>
            <p:nvPr/>
          </p:nvSpPr>
          <p:spPr bwMode="auto">
            <a:xfrm>
              <a:off x="4718050" y="3362325"/>
              <a:ext cx="3891855" cy="855175"/>
            </a:xfrm>
            <a:prstGeom prst="rect">
              <a:avLst/>
            </a:prstGeom>
            <a:solidFill>
              <a:srgbClr val="000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|   \-+= 03348 root $EAP_HOME/bin/domain.sh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\-+- 03368 root $JAVA_HOME/bin/java -D[Process Controller]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  |--- 03369 root $JAVA_HOME/bin/java -D[Host Controller]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  |--- 03370 root $JAVA_HOME/bin/java -D[Server:server-one]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|       \--- 03371 root $JAVA_HOME/bin/java -D[Server:server-two] …</a:t>
              </a:r>
            </a:p>
          </p:txBody>
        </p:sp>
        <p:cxnSp>
          <p:nvCxnSpPr>
            <p:cNvPr id="92" name="AutoShape 20"/>
            <p:cNvCxnSpPr>
              <a:cxnSpLocks noChangeShapeType="1"/>
              <a:stCxn id="83" idx="1"/>
              <a:endCxn id="76" idx="3"/>
            </p:cNvCxnSpPr>
            <p:nvPr/>
          </p:nvCxnSpPr>
          <p:spPr bwMode="auto">
            <a:xfrm flipH="1" flipV="1">
              <a:off x="2387600" y="3654425"/>
              <a:ext cx="1111250" cy="1600200"/>
            </a:xfrm>
            <a:prstGeom prst="straightConnector1">
              <a:avLst/>
            </a:prstGeom>
            <a:noFill/>
            <a:ln w="12600">
              <a:solidFill>
                <a:srgbClr val="000080"/>
              </a:solidFill>
              <a:prstDash val="sysDot"/>
              <a:miter lim="800000"/>
              <a:headEnd/>
              <a:tailEnd type="triangle" w="med" len="med"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Text Box 21"/>
            <p:cNvSpPr txBox="1">
              <a:spLocks noChangeArrowheads="1"/>
            </p:cNvSpPr>
            <p:nvPr/>
          </p:nvSpPr>
          <p:spPr bwMode="auto">
            <a:xfrm>
              <a:off x="4718050" y="5518150"/>
              <a:ext cx="3901473" cy="855175"/>
            </a:xfrm>
            <a:prstGeom prst="rect">
              <a:avLst/>
            </a:prstGeom>
            <a:solidFill>
              <a:srgbClr val="000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\-+= 03372 root $EAP_HOME/bin/domain.sh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      \-+- 03392 root $JAVA_HOME/bin/java -D[Process Controller]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        |--- 03393 root $JAVA_HOME/bin/java -D[Host Controller]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        |--- 03394 root $JAVA_HOME/bin/java -D[Server:server-one] …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nl-NL" altLang="ko-KR" sz="1000" dirty="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             \--- 03395 root $JAVA_HOME/bin/java -D[Server:server-two] …</a:t>
              </a:r>
            </a:p>
          </p:txBody>
        </p:sp>
        <p:sp>
          <p:nvSpPr>
            <p:cNvPr id="94" name="AutoShape 22"/>
            <p:cNvSpPr>
              <a:spLocks noChangeArrowheads="1"/>
            </p:cNvSpPr>
            <p:nvPr/>
          </p:nvSpPr>
          <p:spPr bwMode="auto">
            <a:xfrm>
              <a:off x="36513" y="2055813"/>
              <a:ext cx="5130800" cy="4200525"/>
            </a:xfrm>
            <a:prstGeom prst="roundRect">
              <a:avLst>
                <a:gd name="adj" fmla="val 7287"/>
              </a:avLst>
            </a:prstGeom>
            <a:noFill/>
            <a:ln w="12600">
              <a:solidFill>
                <a:srgbClr val="0000FF"/>
              </a:solidFill>
              <a:prstDash val="dash"/>
              <a:miter lim="800000"/>
              <a:headEnd/>
              <a:tailEnd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95" name="Oval 23"/>
            <p:cNvSpPr>
              <a:spLocks noChangeArrowheads="1"/>
            </p:cNvSpPr>
            <p:nvPr/>
          </p:nvSpPr>
          <p:spPr bwMode="auto">
            <a:xfrm>
              <a:off x="3041650" y="2513013"/>
              <a:ext cx="130175" cy="13017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96" name="Oval 24"/>
            <p:cNvSpPr>
              <a:spLocks noChangeArrowheads="1"/>
            </p:cNvSpPr>
            <p:nvPr/>
          </p:nvSpPr>
          <p:spPr bwMode="auto">
            <a:xfrm>
              <a:off x="3433763" y="2840038"/>
              <a:ext cx="130175" cy="13017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3433763" y="3362325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98" name="Oval 26"/>
            <p:cNvSpPr>
              <a:spLocks noChangeArrowheads="1"/>
            </p:cNvSpPr>
            <p:nvPr/>
          </p:nvSpPr>
          <p:spPr bwMode="auto">
            <a:xfrm>
              <a:off x="3433763" y="3689350"/>
              <a:ext cx="130175" cy="13017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99" name="Oval 27"/>
            <p:cNvSpPr>
              <a:spLocks noChangeArrowheads="1"/>
            </p:cNvSpPr>
            <p:nvPr/>
          </p:nvSpPr>
          <p:spPr bwMode="auto">
            <a:xfrm>
              <a:off x="3041650" y="4864100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3433763" y="5191125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01" name="Oval 29"/>
            <p:cNvSpPr>
              <a:spLocks noChangeArrowheads="1"/>
            </p:cNvSpPr>
            <p:nvPr/>
          </p:nvSpPr>
          <p:spPr bwMode="auto">
            <a:xfrm>
              <a:off x="3433763" y="5518150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02" name="Oval 30"/>
            <p:cNvSpPr>
              <a:spLocks noChangeArrowheads="1"/>
            </p:cNvSpPr>
            <p:nvPr/>
          </p:nvSpPr>
          <p:spPr bwMode="auto">
            <a:xfrm>
              <a:off x="3433763" y="5845175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>
              <a:off x="103188" y="3200400"/>
              <a:ext cx="128587" cy="13017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sp>
          <p:nvSpPr>
            <p:cNvPr id="104" name="Oval 32"/>
            <p:cNvSpPr>
              <a:spLocks noChangeArrowheads="1"/>
            </p:cNvSpPr>
            <p:nvPr/>
          </p:nvSpPr>
          <p:spPr bwMode="auto">
            <a:xfrm>
              <a:off x="428625" y="3527425"/>
              <a:ext cx="130175" cy="128588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cxnSp>
          <p:nvCxnSpPr>
            <p:cNvPr id="105" name="AutoShape 33"/>
            <p:cNvCxnSpPr>
              <a:cxnSpLocks noChangeShapeType="1"/>
              <a:stCxn id="104" idx="2"/>
              <a:endCxn id="103" idx="4"/>
            </p:cNvCxnSpPr>
            <p:nvPr/>
          </p:nvCxnSpPr>
          <p:spPr bwMode="auto">
            <a:xfrm flipH="1" flipV="1">
              <a:off x="166688" y="3330575"/>
              <a:ext cx="261937" cy="26035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AutoShape 34"/>
            <p:cNvSpPr>
              <a:spLocks noChangeArrowheads="1"/>
            </p:cNvSpPr>
            <p:nvPr/>
          </p:nvSpPr>
          <p:spPr bwMode="auto">
            <a:xfrm>
              <a:off x="3259138" y="3071813"/>
              <a:ext cx="1658937" cy="2871787"/>
            </a:xfrm>
            <a:prstGeom prst="roundRect">
              <a:avLst>
                <a:gd name="adj" fmla="val 7259"/>
              </a:avLst>
            </a:prstGeom>
            <a:noFill/>
            <a:ln w="12600">
              <a:solidFill>
                <a:srgbClr val="FF0000"/>
              </a:solidFill>
              <a:prstDash val="dash"/>
              <a:miter lim="800000"/>
              <a:headEnd/>
              <a:tailEnd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1639" tIns="42452" rIns="81639" bIns="42452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100" dirty="0">
                  <a:solidFill>
                    <a:srgbClr val="FF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main-server-group</a:t>
              </a:r>
            </a:p>
          </p:txBody>
        </p:sp>
        <p:cxnSp>
          <p:nvCxnSpPr>
            <p:cNvPr id="107" name="AutoShape 35"/>
            <p:cNvCxnSpPr>
              <a:cxnSpLocks noChangeShapeType="1"/>
              <a:stCxn id="102" idx="2"/>
              <a:endCxn id="99" idx="4"/>
            </p:cNvCxnSpPr>
            <p:nvPr/>
          </p:nvCxnSpPr>
          <p:spPr bwMode="auto">
            <a:xfrm flipH="1" flipV="1">
              <a:off x="3106738" y="4995863"/>
              <a:ext cx="327025" cy="9144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36"/>
            <p:cNvCxnSpPr>
              <a:cxnSpLocks noChangeShapeType="1"/>
              <a:stCxn id="101" idx="2"/>
              <a:endCxn id="99" idx="4"/>
            </p:cNvCxnSpPr>
            <p:nvPr/>
          </p:nvCxnSpPr>
          <p:spPr bwMode="auto">
            <a:xfrm flipH="1" flipV="1">
              <a:off x="3106738" y="4995863"/>
              <a:ext cx="327025" cy="58737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37"/>
            <p:cNvCxnSpPr>
              <a:cxnSpLocks noChangeShapeType="1"/>
              <a:stCxn id="100" idx="2"/>
              <a:endCxn id="99" idx="4"/>
            </p:cNvCxnSpPr>
            <p:nvPr/>
          </p:nvCxnSpPr>
          <p:spPr bwMode="auto">
            <a:xfrm flipH="1" flipV="1">
              <a:off x="3106738" y="4995863"/>
              <a:ext cx="327025" cy="26035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Oval 38"/>
            <p:cNvSpPr>
              <a:spLocks noChangeArrowheads="1"/>
            </p:cNvSpPr>
            <p:nvPr/>
          </p:nvSpPr>
          <p:spPr bwMode="auto">
            <a:xfrm>
              <a:off x="498475" y="4800600"/>
              <a:ext cx="130175" cy="13176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>
              <a:outerShdw dist="75597" dir="1064680" algn="ctr" rotWithShape="0">
                <a:srgbClr val="808080">
                  <a:alpha val="3503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945" tIns="41473" rIns="82945" bIns="41473" anchor="ctr"/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ko-KR" altLang="en-US" sz="1200">
                <a:latin typeface="산돌고딕 M" panose="02030504000101010101" pitchFamily="18" charset="-127"/>
                <a:ea typeface="산돌고딕 M" panose="02030504000101010101" pitchFamily="18" charset="-127"/>
              </a:endParaRPr>
            </a:p>
          </p:txBody>
        </p:sp>
        <p:cxnSp>
          <p:nvCxnSpPr>
            <p:cNvPr id="111" name="AutoShape 39"/>
            <p:cNvCxnSpPr>
              <a:cxnSpLocks noChangeShapeType="1"/>
              <a:stCxn id="98" idx="2"/>
              <a:endCxn id="95" idx="4"/>
            </p:cNvCxnSpPr>
            <p:nvPr/>
          </p:nvCxnSpPr>
          <p:spPr bwMode="auto">
            <a:xfrm flipH="1" flipV="1">
              <a:off x="3106738" y="2643188"/>
              <a:ext cx="327025" cy="111125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Text Box 40"/>
            <p:cNvSpPr txBox="1">
              <a:spLocks noChangeArrowheads="1"/>
            </p:cNvSpPr>
            <p:nvPr/>
          </p:nvSpPr>
          <p:spPr bwMode="auto">
            <a:xfrm>
              <a:off x="647700" y="4737100"/>
              <a:ext cx="967977" cy="27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jvm </a:t>
              </a:r>
              <a:r>
                <a:rPr lang="ko-KR" altLang="en-US" sz="12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프로세스</a:t>
              </a:r>
            </a:p>
          </p:txBody>
        </p:sp>
        <p:cxnSp>
          <p:nvCxnSpPr>
            <p:cNvPr id="113" name="AutoShape 41"/>
            <p:cNvCxnSpPr>
              <a:cxnSpLocks noChangeShapeType="1"/>
              <a:stCxn id="97" idx="2"/>
              <a:endCxn id="95" idx="4"/>
            </p:cNvCxnSpPr>
            <p:nvPr/>
          </p:nvCxnSpPr>
          <p:spPr bwMode="auto">
            <a:xfrm flipH="1" flipV="1">
              <a:off x="3106738" y="2643188"/>
              <a:ext cx="327025" cy="78422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42"/>
            <p:cNvCxnSpPr>
              <a:cxnSpLocks noChangeShapeType="1"/>
              <a:stCxn id="96" idx="2"/>
              <a:endCxn id="95" idx="4"/>
            </p:cNvCxnSpPr>
            <p:nvPr/>
          </p:nvCxnSpPr>
          <p:spPr bwMode="auto">
            <a:xfrm flipH="1" flipV="1">
              <a:off x="3106738" y="2643188"/>
              <a:ext cx="327025" cy="261937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F81BD"/>
              </a:solidFill>
              <a:round/>
              <a:headEnd type="triangle" w="med" len="med"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43"/>
            <p:cNvSpPr txBox="1">
              <a:spLocks noChangeArrowheads="1"/>
            </p:cNvSpPr>
            <p:nvPr/>
          </p:nvSpPr>
          <p:spPr bwMode="auto">
            <a:xfrm>
              <a:off x="301625" y="5064125"/>
              <a:ext cx="342806" cy="239621"/>
            </a:xfrm>
            <a:prstGeom prst="rect">
              <a:avLst/>
            </a:prstGeom>
            <a:solidFill>
              <a:srgbClr val="0000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000">
                  <a:solidFill>
                    <a:srgbClr val="00FF8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xxx</a:t>
              </a:r>
            </a:p>
          </p:txBody>
        </p:sp>
        <p:sp>
          <p:nvSpPr>
            <p:cNvPr id="116" name="Text Box 44"/>
            <p:cNvSpPr txBox="1">
              <a:spLocks noChangeArrowheads="1"/>
            </p:cNvSpPr>
            <p:nvPr/>
          </p:nvSpPr>
          <p:spPr bwMode="auto">
            <a:xfrm>
              <a:off x="627063" y="5030788"/>
              <a:ext cx="1631621" cy="27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42452" rIns="81639" bIns="42452"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ct val="45000"/>
                </a:spcAft>
                <a:buClr>
                  <a:srgbClr val="FF8705"/>
                </a:buClr>
                <a:buFont typeface="Wingding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 b="1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ct val="45000"/>
                </a:spcAft>
                <a:buClr>
                  <a:schemeClr val="tx1"/>
                </a:buClr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ct val="45000"/>
                </a:spcAft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45000"/>
                </a:spcAft>
                <a:buFont typeface="Wingdings" pitchFamily="2" charset="2"/>
                <a:buChar char="¨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Gill Sans MT" pitchFamily="34" charset="0"/>
                  <a:ea typeface="가는각진제목체" pitchFamily="18" charset="-127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pstree </a:t>
              </a:r>
              <a:r>
                <a:rPr lang="ko-KR" altLang="en-US" sz="1200">
                  <a:solidFill>
                    <a:srgbClr val="000000"/>
                  </a:solidFill>
                  <a:latin typeface="산돌고딕 M" panose="02030504000101010101" pitchFamily="18" charset="-127"/>
                  <a:ea typeface="산돌고딕 M" panose="02030504000101010101" pitchFamily="18" charset="-127"/>
                </a:rPr>
                <a:t>커맨드 실행 결과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도메인 모드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domain.xml 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profile</a:t>
            </a:r>
            <a:endParaRPr lang="en-US" altLang="ko-KR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1758"/>
              </p:ext>
            </p:extLst>
          </p:nvPr>
        </p:nvGraphicFramePr>
        <p:xfrm>
          <a:off x="826701" y="1788750"/>
          <a:ext cx="7848985" cy="2559776"/>
        </p:xfrm>
        <a:graphic>
          <a:graphicData uri="http://schemas.openxmlformats.org/drawingml/2006/table">
            <a:tbl>
              <a:tblPr/>
              <a:tblGrid>
                <a:gridCol w="1225019"/>
                <a:gridCol w="4248472"/>
                <a:gridCol w="2375494"/>
              </a:tblGrid>
              <a:tr h="322144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profile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b="1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내용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b="1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파일명</a:t>
                      </a:r>
                      <a:endParaRPr lang="ko-KR" altLang="en-US" b="1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Basic Web Application Server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ase"/>
                      <a:r>
                        <a:rPr lang="en-US" sz="1600" b="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domain.xml</a:t>
                      </a:r>
                    </a:p>
                    <a:p>
                      <a:pPr algn="l" fontAlgn="base"/>
                      <a:endParaRPr lang="en-US" sz="1600" b="0" dirty="0" smtClean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  <a:p>
                      <a:pPr algn="l" fontAlgn="base"/>
                      <a:r>
                        <a:rPr lang="en-US" sz="1600" b="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&lt;profile name=“profile"&gt;</a:t>
                      </a:r>
                      <a:endParaRPr lang="en-US" sz="1600" b="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ha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 </a:t>
                      </a:r>
                      <a:r>
                        <a:rPr lang="en-US" sz="1600" b="0" dirty="0" err="1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JGroups</a:t>
                      </a:r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( for Clustering )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ase"/>
                      <a:endParaRPr lang="en-US" b="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5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full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 JMS ( Java Messaging Service )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ase"/>
                      <a:endParaRPr lang="en-US" b="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5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full-ha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 + </a:t>
                      </a:r>
                      <a:r>
                        <a:rPr lang="en-US" sz="1600" b="0" dirty="0" err="1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JGroups</a:t>
                      </a:r>
                      <a:r>
                        <a:rPr lang="en-US" sz="1600" b="0" dirty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+ JMS</a:t>
                      </a: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ase"/>
                      <a:endParaRPr lang="en-US" b="0" dirty="0"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R="95250" marT="57150" marB="571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827087" y="4629060"/>
            <a:ext cx="748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>ha – high availability ( </a:t>
            </a:r>
            <a:r>
              <a:rPr lang="ko-KR" altLang="en-US" err="1">
                <a:latin typeface="산돌고딕 M" panose="02030504000101010101" pitchFamily="18" charset="-127"/>
                <a:ea typeface="산돌고딕 M" panose="02030504000101010101" pitchFamily="18" charset="-127"/>
              </a:rPr>
              <a:t>고가용성</a:t>
            </a:r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>)</a:t>
            </a:r>
            <a: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ko-KR" altLang="en-US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  <a:hlinkClick r:id="rId3" tooltip="Messaging"/>
              </a:rPr>
              <a:t>JMS ( Java Messaging Service ) 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  <a:t/>
            </a:r>
            <a:b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</a:rPr>
            </a:br>
            <a:r>
              <a:rPr lang="en-US" altLang="ko-KR" err="1">
                <a:latin typeface="산돌고딕 M" panose="02030504000101010101" pitchFamily="18" charset="-127"/>
                <a:ea typeface="산돌고딕 M" panose="02030504000101010101" pitchFamily="18" charset="-127"/>
                <a:hlinkClick r:id="rId4" tooltip="JGroups"/>
              </a:rPr>
              <a:t>JGroups</a:t>
            </a:r>
            <a:r>
              <a:rPr lang="en-US" altLang="ko-KR">
                <a:latin typeface="산돌고딕 M" panose="02030504000101010101" pitchFamily="18" charset="-127"/>
                <a:ea typeface="산돌고딕 M" panose="02030504000101010101" pitchFamily="18" charset="-127"/>
                <a:hlinkClick r:id="rId4" tooltip="JGroups"/>
              </a:rPr>
              <a:t> ( for Clustering )</a:t>
            </a:r>
            <a:endParaRPr lang="ko-KR" altLang="en-US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48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kern="0" dirty="0" err="1">
                <a:solidFill>
                  <a:srgbClr val="FFFFFF"/>
                </a:solidFill>
                <a:cs typeface="Calibri" pitchFamily="34" charset="0"/>
              </a:rPr>
              <a:t>JBoss</a:t>
            </a:r>
            <a:r>
              <a:rPr lang="en-US" altLang="ko-KR" kern="0" dirty="0">
                <a:solidFill>
                  <a:srgbClr val="FFFFFF"/>
                </a:solidFill>
                <a:cs typeface="Calibri" pitchFamily="34" charset="0"/>
              </a:rPr>
              <a:t> </a:t>
            </a:r>
            <a:r>
              <a:rPr lang="ko-KR" altLang="en-US" kern="0" dirty="0">
                <a:solidFill>
                  <a:srgbClr val="FFFFFF"/>
                </a:solidFill>
                <a:cs typeface="Calibri" pitchFamily="34" charset="0"/>
              </a:rPr>
              <a:t>도메인 모드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1075"/>
            <a:ext cx="8208143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en-US" altLang="ko-KR" dirty="0" smtClean="0"/>
              <a:t> Server Command Properties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87820"/>
              </p:ext>
            </p:extLst>
          </p:nvPr>
        </p:nvGraphicFramePr>
        <p:xfrm>
          <a:off x="827584" y="2348880"/>
          <a:ext cx="7704855" cy="1469316"/>
        </p:xfrm>
        <a:graphic>
          <a:graphicData uri="http://schemas.openxmlformats.org/drawingml/2006/table">
            <a:tbl>
              <a:tblPr/>
              <a:tblGrid>
                <a:gridCol w="2074245"/>
                <a:gridCol w="2592808"/>
                <a:gridCol w="3037802"/>
              </a:tblGrid>
              <a:tr h="258081"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프로퍼티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설명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기본값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48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jboss.home.dir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Engine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set 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by standalone.sh to 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$</a:t>
                      </a:r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JBOSS_HOME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40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jboss.domain.base.dir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domain</a:t>
                      </a:r>
                      <a:r>
                        <a:rPr lang="en-US" altLang="ko-KR" sz="1300" baseline="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기본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jboss.home.dir</a:t>
                      </a:r>
                      <a:r>
                        <a:rPr lang="en-US" sz="1300" dirty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/standalone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04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jboss.domain.config.dir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도메인 </a:t>
                      </a:r>
                      <a:r>
                        <a:rPr lang="en-US" altLang="ko-KR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configuration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jboss.domain.base.dir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/configuration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12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jboss.domain.servers.dir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관리 서버들의 설정 </a:t>
                      </a:r>
                      <a:r>
                        <a:rPr lang="ko-KR" alt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디렉토리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jboss.domain.base.dir</a:t>
                      </a:r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/servers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827584" y="1490748"/>
            <a:ext cx="7489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참고 자료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https://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3"/>
              </a:rPr>
              <a:t>docs.jboss.org/author/display/AS71/Command+line+parameters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86934"/>
              </p:ext>
            </p:extLst>
          </p:nvPr>
        </p:nvGraphicFramePr>
        <p:xfrm>
          <a:off x="827584" y="4005064"/>
          <a:ext cx="7704855" cy="1043928"/>
        </p:xfrm>
        <a:graphic>
          <a:graphicData uri="http://schemas.openxmlformats.org/drawingml/2006/table">
            <a:tbl>
              <a:tblPr/>
              <a:tblGrid>
                <a:gridCol w="1777925"/>
                <a:gridCol w="3046611"/>
                <a:gridCol w="2880319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Name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Default if absent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Value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030"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--domain-</a:t>
                      </a:r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config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b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</a:b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-c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jboss.domain.config.dir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/domain.xml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도메인 설정 파일 위치 지정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82"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--host-</a:t>
                      </a:r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config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err="1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jboss.domain.config.dir</a:t>
                      </a:r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/host.xml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host controller 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설정 파일 위치 경로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15644"/>
              </p:ext>
            </p:extLst>
          </p:nvPr>
        </p:nvGraphicFramePr>
        <p:xfrm>
          <a:off x="827584" y="5291680"/>
          <a:ext cx="7704855" cy="845808"/>
        </p:xfrm>
        <a:graphic>
          <a:graphicData uri="http://schemas.openxmlformats.org/drawingml/2006/table">
            <a:tbl>
              <a:tblPr/>
              <a:tblGrid>
                <a:gridCol w="1777925"/>
                <a:gridCol w="3046611"/>
                <a:gridCol w="2880319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en-US" altLang="ko-KR" sz="16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Name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설명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1" hangingPunct="1"/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  <a:cs typeface="+mn-cs"/>
                        </a:rPr>
                        <a:t>비고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산돌고딕 M" panose="02030504000101010101" pitchFamily="18" charset="-127"/>
                        <a:ea typeface="산돌고딕 M" panose="02030504000101010101" pitchFamily="18" charset="-127"/>
                        <a:cs typeface="+mn-cs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030"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--backup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통상적인 실행 모드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domain controller</a:t>
                      </a:r>
                      <a:r>
                        <a:rPr lang="en-US" altLang="ko-KR" sz="1300" baseline="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접속 가능 상황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82"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--cached-dc 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backup </a:t>
                      </a:r>
                      <a:r>
                        <a:rPr lang="ko-KR" altLang="en-US" sz="1300" dirty="0" smtClean="0">
                          <a:effectLst/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된 파일을 통한 기동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domain controller </a:t>
                      </a:r>
                      <a:r>
                        <a:rPr lang="ko-KR" altLang="en-US" sz="1300" dirty="0" smtClean="0">
                          <a:latin typeface="산돌고딕 M" panose="02030504000101010101" pitchFamily="18" charset="-127"/>
                          <a:ea typeface="산돌고딕 M" panose="02030504000101010101" pitchFamily="18" charset="-127"/>
                        </a:rPr>
                        <a:t>접속 불능 상황</a:t>
                      </a:r>
                      <a:endParaRPr lang="en-US" sz="1300" dirty="0">
                        <a:latin typeface="산돌고딕 M" panose="02030504000101010101" pitchFamily="18" charset="-127"/>
                        <a:ea typeface="산돌고딕 M" panose="02030504000101010101" pitchFamily="18" charset="-127"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6027</Words>
  <Application>Microsoft Office PowerPoint</Application>
  <PresentationFormat>화면 슬라이드 쇼(4:3)</PresentationFormat>
  <Paragraphs>1429</Paragraphs>
  <Slides>102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102</vt:i4>
      </vt:variant>
    </vt:vector>
  </HeadingPairs>
  <TitlesOfParts>
    <vt:vector size="104" baseType="lpstr">
      <vt:lpstr>Office 테마</vt:lpstr>
      <vt:lpstr>Clip</vt:lpstr>
      <vt:lpstr>PowerPoint 프레젠테이션</vt:lpstr>
      <vt:lpstr>회사 소개</vt:lpstr>
      <vt:lpstr>교육 목적</vt:lpstr>
      <vt:lpstr>교육 내용</vt:lpstr>
      <vt:lpstr>교육 내용</vt:lpstr>
      <vt:lpstr>PowerPoint 프레젠테이션</vt:lpstr>
      <vt:lpstr>JBoss Overview</vt:lpstr>
      <vt:lpstr>JBoss Overview</vt:lpstr>
      <vt:lpstr>JBoss 제품의 분류</vt:lpstr>
      <vt:lpstr>JBoss 제품화 과정</vt:lpstr>
      <vt:lpstr>Technical Overview</vt:lpstr>
      <vt:lpstr>모듈 아키텍처</vt:lpstr>
      <vt:lpstr>선진화된 클래스로더</vt:lpstr>
      <vt:lpstr>Performance : EAP5 vs. EAP6 </vt:lpstr>
      <vt:lpstr>OpenSource 프레임워크 지원</vt:lpstr>
      <vt:lpstr>다양한 관리 방법 지원</vt:lpstr>
      <vt:lpstr>JBoss Management : 웹콘솔</vt:lpstr>
      <vt:lpstr>JBoss EAP 6 Management :  CLI(Command Line Interface)</vt:lpstr>
      <vt:lpstr>Competition - 최신 기능과 성능</vt:lpstr>
      <vt:lpstr>JBoss 참고 자료</vt:lpstr>
      <vt:lpstr>PowerPoint 프레젠테이션</vt:lpstr>
      <vt:lpstr>목차</vt:lpstr>
      <vt:lpstr>JBoss 설치</vt:lpstr>
      <vt:lpstr>JBoss 설치</vt:lpstr>
      <vt:lpstr>JBoss 설치</vt:lpstr>
      <vt:lpstr>JBoss 설치</vt:lpstr>
      <vt:lpstr>JBoss 설치</vt:lpstr>
      <vt:lpstr>JBoss 설치</vt:lpstr>
      <vt:lpstr>PowerPoint 프레젠테이션</vt:lpstr>
      <vt:lpstr>목차</vt:lpstr>
      <vt:lpstr>JBoss 서버 구성</vt:lpstr>
      <vt:lpstr>JBoss 서버 구성</vt:lpstr>
      <vt:lpstr>JBoss 서버 구성</vt:lpstr>
      <vt:lpstr>JBoss 서버 구성</vt:lpstr>
      <vt:lpstr>JBoss 서버 구성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JBoss 인스턴스 생성</vt:lpstr>
      <vt:lpstr>PowerPoint 프레젠테이션</vt:lpstr>
      <vt:lpstr>목차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JDBC 드라이버 설치 - library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JBoss Database 연동 설정</vt:lpstr>
      <vt:lpstr>Datasource 암호화 설정</vt:lpstr>
      <vt:lpstr>JBoss Database 연동 설정</vt:lpstr>
      <vt:lpstr>Datasource 연동 실습</vt:lpstr>
      <vt:lpstr>PowerPoint 프레젠테이션</vt:lpstr>
      <vt:lpstr>목차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어플리케이션 디플로이 설정</vt:lpstr>
      <vt:lpstr>PowerPoint 프레젠테이션</vt:lpstr>
      <vt:lpstr>JBoss 도메인 모드</vt:lpstr>
      <vt:lpstr>JBoss 도메인 모드</vt:lpstr>
      <vt:lpstr>JBoss 도메인 모드</vt:lpstr>
      <vt:lpstr>JBoss 도메인 모드</vt:lpstr>
      <vt:lpstr>JBoss 도메인 모드</vt:lpstr>
      <vt:lpstr>어플리케이션 디플로이 설정</vt:lpstr>
      <vt:lpstr>PowerPoint 프레젠테이션</vt:lpstr>
    </vt:vector>
  </TitlesOfParts>
  <Company>Queens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 E.</dc:creator>
  <cp:lastModifiedBy>mwchoi</cp:lastModifiedBy>
  <cp:revision>388</cp:revision>
  <dcterms:created xsi:type="dcterms:W3CDTF">2013-09-10T04:44:18Z</dcterms:created>
  <dcterms:modified xsi:type="dcterms:W3CDTF">2014-02-12T19:01:59Z</dcterms:modified>
</cp:coreProperties>
</file>