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389" r:id="rId2"/>
    <p:sldId id="1043" r:id="rId3"/>
    <p:sldId id="1075" r:id="rId4"/>
    <p:sldId id="1066" r:id="rId5"/>
    <p:sldId id="1044" r:id="rId6"/>
    <p:sldId id="1053" r:id="rId7"/>
    <p:sldId id="1054" r:id="rId8"/>
    <p:sldId id="1062" r:id="rId9"/>
    <p:sldId id="1072" r:id="rId10"/>
    <p:sldId id="1063" r:id="rId11"/>
    <p:sldId id="1060" r:id="rId12"/>
    <p:sldId id="1067" r:id="rId13"/>
    <p:sldId id="1048" r:id="rId14"/>
    <p:sldId id="1068" r:id="rId15"/>
    <p:sldId id="1069" r:id="rId16"/>
    <p:sldId id="1070" r:id="rId17"/>
    <p:sldId id="1052" r:id="rId18"/>
    <p:sldId id="1056" r:id="rId19"/>
    <p:sldId id="1077" r:id="rId20"/>
    <p:sldId id="942" r:id="rId21"/>
    <p:sldId id="1073" r:id="rId22"/>
    <p:sldId id="1074" r:id="rId23"/>
    <p:sldId id="1071" r:id="rId24"/>
  </p:sldIdLst>
  <p:sldSz cx="9906000" cy="6858000" type="A4"/>
  <p:notesSz cx="6797675" cy="992822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DS" initials="S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8BC2"/>
    <a:srgbClr val="0000FF"/>
    <a:srgbClr val="5E9EFF"/>
    <a:srgbClr val="000000"/>
    <a:srgbClr val="2F2FBF"/>
    <a:srgbClr val="FF5050"/>
    <a:srgbClr val="009ED6"/>
    <a:srgbClr val="A2D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74785" autoAdjust="0"/>
  </p:normalViewPr>
  <p:slideViewPr>
    <p:cSldViewPr showGuides="1">
      <p:cViewPr varScale="1">
        <p:scale>
          <a:sx n="64" d="100"/>
          <a:sy n="64" d="100"/>
        </p:scale>
        <p:origin x="-1962" y="-108"/>
      </p:cViewPr>
      <p:guideLst>
        <p:guide orient="horz" pos="436"/>
        <p:guide orient="horz" pos="618"/>
        <p:guide orient="horz" pos="1071"/>
        <p:guide pos="3120"/>
        <p:guide pos="217"/>
        <p:guide pos="59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5226"/>
    </p:cViewPr>
  </p:sorterViewPr>
  <p:notesViewPr>
    <p:cSldViewPr showGuides="1">
      <p:cViewPr varScale="1">
        <p:scale>
          <a:sx n="76" d="100"/>
          <a:sy n="76" d="100"/>
        </p:scale>
        <p:origin x="-2142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80" cy="496332"/>
          </a:xfrm>
          <a:prstGeom prst="rect">
            <a:avLst/>
          </a:prstGeom>
        </p:spPr>
        <p:txBody>
          <a:bodyPr vert="horz" lIns="91981" tIns="45991" rIns="91981" bIns="459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095" y="1"/>
            <a:ext cx="2945980" cy="496332"/>
          </a:xfrm>
          <a:prstGeom prst="rect">
            <a:avLst/>
          </a:prstGeom>
        </p:spPr>
        <p:txBody>
          <a:bodyPr vert="horz" lIns="91981" tIns="45991" rIns="91981" bIns="459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92B1A77-2514-48A0-BD20-7E252C7AE8D4}" type="datetimeFigureOut">
              <a:rPr lang="ko-KR" altLang="en-US"/>
              <a:pPr>
                <a:defRPr/>
              </a:pPr>
              <a:t>2013-12-06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297"/>
            <a:ext cx="2945980" cy="496331"/>
          </a:xfrm>
          <a:prstGeom prst="rect">
            <a:avLst/>
          </a:prstGeom>
        </p:spPr>
        <p:txBody>
          <a:bodyPr vert="horz" lIns="91981" tIns="45991" rIns="91981" bIns="459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095" y="9430297"/>
            <a:ext cx="2945980" cy="496331"/>
          </a:xfrm>
          <a:prstGeom prst="rect">
            <a:avLst/>
          </a:prstGeom>
        </p:spPr>
        <p:txBody>
          <a:bodyPr vert="horz" lIns="91981" tIns="45991" rIns="91981" bIns="459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3E896C0-ABFC-4640-90F6-BEA7CFAD55B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112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80" cy="496332"/>
          </a:xfrm>
          <a:prstGeom prst="rect">
            <a:avLst/>
          </a:prstGeom>
        </p:spPr>
        <p:txBody>
          <a:bodyPr vert="horz" lIns="93064" tIns="46532" rIns="93064" bIns="4653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095" y="1"/>
            <a:ext cx="2945980" cy="496332"/>
          </a:xfrm>
          <a:prstGeom prst="rect">
            <a:avLst/>
          </a:prstGeom>
        </p:spPr>
        <p:txBody>
          <a:bodyPr vert="horz" lIns="93064" tIns="46532" rIns="93064" bIns="4653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335150-B964-4361-9F88-0596EA09F1A7}" type="datetimeFigureOut">
              <a:rPr lang="ko-KR" altLang="en-US"/>
              <a:pPr>
                <a:defRPr/>
              </a:pPr>
              <a:t>2013-12-06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64" tIns="46532" rIns="93064" bIns="46532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089" y="4715947"/>
            <a:ext cx="5437500" cy="4466982"/>
          </a:xfrm>
          <a:prstGeom prst="rect">
            <a:avLst/>
          </a:prstGeom>
        </p:spPr>
        <p:txBody>
          <a:bodyPr vert="horz" lIns="93064" tIns="46532" rIns="93064" bIns="46532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297"/>
            <a:ext cx="2945980" cy="496331"/>
          </a:xfrm>
          <a:prstGeom prst="rect">
            <a:avLst/>
          </a:prstGeom>
        </p:spPr>
        <p:txBody>
          <a:bodyPr vert="horz" lIns="93064" tIns="46532" rIns="93064" bIns="4653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095" y="9430297"/>
            <a:ext cx="2945980" cy="496331"/>
          </a:xfrm>
          <a:prstGeom prst="rect">
            <a:avLst/>
          </a:prstGeom>
        </p:spPr>
        <p:txBody>
          <a:bodyPr vert="horz" lIns="93064" tIns="46532" rIns="93064" bIns="4653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EE1521E-0E94-4F91-B416-9BC668BD40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05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ko-KR" baseline="0" dirty="0" smtClean="0"/>
          </a:p>
        </p:txBody>
      </p:sp>
      <p:sp>
        <p:nvSpPr>
          <p:cNvPr id="7885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C42AE-1E83-414A-80A3-EC1ACE6AF6E1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1521E-0E94-4F91-B416-9BC668BD40F7}" type="slidenum">
              <a:rPr lang="ko-KR" altLang="en-US" smtClean="0"/>
              <a:pPr>
                <a:defRPr/>
              </a:pPr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559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1521E-0E94-4F91-B416-9BC668BD40F7}" type="slidenum">
              <a:rPr lang="ko-KR" altLang="en-US" smtClean="0"/>
              <a:pPr>
                <a:defRPr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3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1521E-0E94-4F91-B416-9BC668BD40F7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8285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세션 </a:t>
            </a:r>
            <a:r>
              <a:rPr lang="ko-KR" altLang="en-US" dirty="0" err="1" smtClean="0"/>
              <a:t>클러스터링은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로드발랜싱</a:t>
            </a:r>
            <a:r>
              <a:rPr lang="ko-KR" altLang="en-US" dirty="0" smtClean="0"/>
              <a:t> </a:t>
            </a:r>
            <a:r>
              <a:rPr lang="en-US" altLang="ko-KR" dirty="0" smtClean="0"/>
              <a:t>+ failover </a:t>
            </a:r>
            <a:r>
              <a:rPr lang="ko-KR" altLang="en-US" dirty="0" smtClean="0"/>
              <a:t>라고 말할 수 있습니다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세션 클러스터를 하기 위해서는 먼저 세션이 뭔지에 대해서 알아야 하기 때문에</a:t>
            </a:r>
            <a:endParaRPr lang="en-US" altLang="ko-KR" dirty="0" smtClean="0"/>
          </a:p>
          <a:p>
            <a:r>
              <a:rPr lang="ko-KR" altLang="en-US" dirty="0" smtClean="0"/>
              <a:t>세션에 대해서 간단히 설명을 드리도록 하겠습니다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세션은 순수하게 클라이언트 상태 저장을 하기 위한 것이라 보시면 되는데</a:t>
            </a:r>
          </a:p>
          <a:p>
            <a:r>
              <a:rPr lang="ko-KR" altLang="en-US" dirty="0" smtClean="0"/>
              <a:t>클라이언트 상태 저장을 하기 위한 방법에는 사실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가지가 존재하는 데 </a:t>
            </a:r>
          </a:p>
          <a:p>
            <a:r>
              <a:rPr lang="ko-KR" altLang="en-US" dirty="0" smtClean="0"/>
              <a:t>그건 다음페이지에서 설명을 드리도록 하겠습니다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이러한 클라이언트 상태저장을 하기 위해 썼었던 방법 자체는 </a:t>
            </a:r>
            <a:r>
              <a:rPr lang="en-US" altLang="ko-KR" dirty="0" smtClean="0"/>
              <a:t>http</a:t>
            </a:r>
            <a:r>
              <a:rPr lang="ko-KR" altLang="en-US" dirty="0" smtClean="0"/>
              <a:t>라는 </a:t>
            </a:r>
            <a:r>
              <a:rPr lang="en-US" altLang="ko-KR" dirty="0" smtClean="0"/>
              <a:t>protocol</a:t>
            </a:r>
            <a:r>
              <a:rPr lang="ko-KR" altLang="en-US" dirty="0" smtClean="0"/>
              <a:t>의 특성상 </a:t>
            </a:r>
            <a:endParaRPr lang="en-US" altLang="ko-KR" dirty="0" smtClean="0"/>
          </a:p>
          <a:p>
            <a:r>
              <a:rPr lang="en-US" altLang="ko-KR" dirty="0" smtClean="0"/>
              <a:t>http </a:t>
            </a:r>
            <a:r>
              <a:rPr lang="ko-KR" altLang="en-US" dirty="0" smtClean="0"/>
              <a:t>자체는 명확하게 </a:t>
            </a:r>
            <a:r>
              <a:rPr lang="ko-KR" altLang="en-US" dirty="0" err="1" smtClean="0"/>
              <a:t>스테이스리스기</a:t>
            </a:r>
            <a:r>
              <a:rPr lang="ko-KR" altLang="en-US" dirty="0" smtClean="0"/>
              <a:t> 때문에</a:t>
            </a:r>
          </a:p>
          <a:p>
            <a:r>
              <a:rPr lang="ko-KR" altLang="en-US" dirty="0" smtClean="0"/>
              <a:t>연결지향적으로 내가 뭔가의 값을 지속적으로 가져갈 수 없는 그런 특성을 가지고 있어서</a:t>
            </a:r>
          </a:p>
          <a:p>
            <a:r>
              <a:rPr lang="ko-KR" altLang="en-US" dirty="0" smtClean="0"/>
              <a:t>뭔가 상태 값을 저장하기 위해서는 다른 방식이 필요한데 그게 세션이라는 기법을 통해서 이용하게 됩니다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하지만 중요한 데이터를 </a:t>
            </a:r>
            <a:r>
              <a:rPr lang="ko-KR" altLang="en-US" dirty="0" err="1" smtClean="0"/>
              <a:t>저장한다던지</a:t>
            </a:r>
            <a:r>
              <a:rPr lang="ko-KR" altLang="en-US" dirty="0" smtClean="0"/>
              <a:t> </a:t>
            </a:r>
            <a:r>
              <a:rPr lang="en-US" altLang="ko-KR" dirty="0" smtClean="0"/>
              <a:t>RDBMS </a:t>
            </a:r>
            <a:r>
              <a:rPr lang="ko-KR" altLang="en-US" dirty="0" smtClean="0"/>
              <a:t>저장용 데이터를 저장하는 공간은 전혀 아니라는 거</a:t>
            </a:r>
            <a:r>
              <a:rPr lang="en-US" altLang="ko-KR" baseline="0" dirty="0" smtClean="0"/>
              <a:t>….</a:t>
            </a:r>
            <a:endParaRPr lang="ko-KR" altLang="en-US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1521E-0E94-4F91-B416-9BC668BD40F7}" type="slidenum">
              <a:rPr lang="ko-KR" altLang="en-US" smtClean="0"/>
              <a:pPr>
                <a:defRPr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41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그러면 일반적으로 클라이언트의 </a:t>
            </a:r>
            <a:r>
              <a:rPr lang="ko-KR" altLang="en-US" dirty="0" err="1" smtClean="0"/>
              <a:t>상태값을</a:t>
            </a:r>
            <a:r>
              <a:rPr lang="ko-KR" altLang="en-US" dirty="0" smtClean="0"/>
              <a:t> 저장하여야 한다고 했는데 그 </a:t>
            </a:r>
            <a:r>
              <a:rPr lang="ko-KR" altLang="en-US" dirty="0" err="1" smtClean="0"/>
              <a:t>상태값을</a:t>
            </a:r>
            <a:r>
              <a:rPr lang="ko-KR" altLang="en-US" dirty="0" smtClean="0"/>
              <a:t> 저장하기 위한 방법 두</a:t>
            </a:r>
            <a:r>
              <a:rPr lang="ko-KR" altLang="en-US" baseline="0" dirty="0" smtClean="0"/>
              <a:t> 가지</a:t>
            </a:r>
            <a:endParaRPr lang="en-US" altLang="ko-KR" baseline="0" dirty="0" smtClean="0"/>
          </a:p>
          <a:p>
            <a:r>
              <a:rPr lang="ko-KR" altLang="en-US" dirty="0" smtClean="0"/>
              <a:t>쿠키 </a:t>
            </a:r>
            <a:r>
              <a:rPr lang="en-US" altLang="ko-KR" dirty="0" smtClean="0"/>
              <a:t>&amp; </a:t>
            </a:r>
            <a:r>
              <a:rPr lang="ko-KR" altLang="en-US" dirty="0" smtClean="0"/>
              <a:t>세션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쿠키는 사용자 브라우저에 저장이 되어져서 </a:t>
            </a:r>
            <a:r>
              <a:rPr lang="ko-KR" altLang="en-US" dirty="0" err="1" smtClean="0"/>
              <a:t>요청시마다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쿠키값이</a:t>
            </a:r>
            <a:r>
              <a:rPr lang="ko-KR" altLang="en-US" dirty="0" smtClean="0"/>
              <a:t> 헤더에 요청을 포함해서 날아오고</a:t>
            </a:r>
            <a:endParaRPr lang="en-US" altLang="ko-KR" dirty="0" smtClean="0"/>
          </a:p>
          <a:p>
            <a:r>
              <a:rPr lang="ko-KR" altLang="en-US" dirty="0" smtClean="0"/>
              <a:t>저희가 필요할 때 마다 끄집어내서 값 같은 것들 비밀번호</a:t>
            </a:r>
            <a:r>
              <a:rPr lang="ko-KR" altLang="en-US" baseline="0" dirty="0" smtClean="0"/>
              <a:t> </a:t>
            </a:r>
            <a:r>
              <a:rPr lang="ko-KR" altLang="en-US" dirty="0" smtClean="0"/>
              <a:t>아이디</a:t>
            </a:r>
            <a:r>
              <a:rPr lang="ko-KR" altLang="en-US" baseline="0" dirty="0" smtClean="0"/>
              <a:t> </a:t>
            </a:r>
            <a:r>
              <a:rPr lang="ko-KR" altLang="en-US" baseline="0" dirty="0" err="1" smtClean="0"/>
              <a:t>저장등을</a:t>
            </a:r>
            <a:r>
              <a:rPr lang="ko-KR" altLang="en-US" baseline="0" dirty="0" smtClean="0"/>
              <a:t> 하는 것들</a:t>
            </a:r>
            <a:endParaRPr lang="en-US" altLang="ko-KR" baseline="0" dirty="0" smtClean="0"/>
          </a:p>
          <a:p>
            <a:r>
              <a:rPr lang="ko-KR" altLang="en-US" baseline="0" dirty="0" smtClean="0"/>
              <a:t>그래서 문제는 </a:t>
            </a:r>
            <a:r>
              <a:rPr lang="ko-KR" altLang="en-US" baseline="0" dirty="0" err="1" smtClean="0"/>
              <a:t>뭐냐면</a:t>
            </a:r>
            <a:r>
              <a:rPr lang="ko-KR" altLang="en-US" baseline="0" dirty="0" smtClean="0"/>
              <a:t> 사용자가 브라우저상에서 쿠키저장을 허용하지 않았었을 때 우리는 무언가 클라이언트의 </a:t>
            </a:r>
            <a:r>
              <a:rPr lang="ko-KR" altLang="en-US" baseline="0" dirty="0" err="1" smtClean="0"/>
              <a:t>상태값을</a:t>
            </a:r>
            <a:r>
              <a:rPr lang="ko-KR" altLang="en-US" baseline="0" dirty="0" smtClean="0"/>
              <a:t> </a:t>
            </a:r>
            <a:r>
              <a:rPr lang="ko-KR" altLang="en-US" baseline="0" dirty="0" err="1" smtClean="0"/>
              <a:t>볼수가</a:t>
            </a:r>
            <a:r>
              <a:rPr lang="ko-KR" altLang="en-US" baseline="0" dirty="0" smtClean="0"/>
              <a:t> 저장도 못하고</a:t>
            </a:r>
            <a:endParaRPr lang="en-US" altLang="ko-KR" baseline="0" dirty="0" smtClean="0"/>
          </a:p>
          <a:p>
            <a:r>
              <a:rPr lang="ko-KR" altLang="en-US" baseline="0" dirty="0" smtClean="0"/>
              <a:t>꺼꾸로 읽어낼 수도 없는 그런 관점이 발생하게 </a:t>
            </a:r>
            <a:r>
              <a:rPr lang="ko-KR" altLang="en-US" baseline="0" dirty="0" err="1" smtClean="0"/>
              <a:t>되는게</a:t>
            </a:r>
            <a:r>
              <a:rPr lang="ko-KR" altLang="en-US" baseline="0" dirty="0" smtClean="0"/>
              <a:t> 그런 쿠키의 단점이고 그런 쿠키의 단점을 보완하기 위해서</a:t>
            </a:r>
            <a:endParaRPr lang="en-US" altLang="ko-KR" baseline="0" dirty="0" smtClean="0"/>
          </a:p>
          <a:p>
            <a:endParaRPr lang="en-US" altLang="ko-KR" baseline="0" dirty="0" smtClean="0"/>
          </a:p>
          <a:p>
            <a:r>
              <a:rPr lang="ko-KR" altLang="en-US" baseline="0" dirty="0" smtClean="0"/>
              <a:t>그런 저장된 데이터를 서버사이드로 옮겨보자 라고 해서 </a:t>
            </a:r>
            <a:r>
              <a:rPr lang="ko-KR" altLang="en-US" baseline="0" dirty="0" err="1" smtClean="0"/>
              <a:t>나온게</a:t>
            </a:r>
            <a:r>
              <a:rPr lang="ko-KR" altLang="en-US" baseline="0" dirty="0" smtClean="0"/>
              <a:t> 세션이고</a:t>
            </a:r>
            <a:endParaRPr lang="en-US" altLang="ko-KR" baseline="0" dirty="0" smtClean="0"/>
          </a:p>
          <a:p>
            <a:r>
              <a:rPr lang="ko-KR" altLang="en-US" baseline="0" dirty="0" smtClean="0"/>
              <a:t>그 세션에 관련된 서버사이드의 어디에 저장할 것인가 우선 속도를 빠르게 해야 되고 그리고 안정적으로 서비스를 해 줘야 하기 때문에</a:t>
            </a:r>
            <a:endParaRPr lang="en-US" altLang="ko-KR" baseline="0" dirty="0" smtClean="0"/>
          </a:p>
          <a:p>
            <a:r>
              <a:rPr lang="en-US" altLang="ko-KR" baseline="0" dirty="0" smtClean="0"/>
              <a:t>In-Memory </a:t>
            </a:r>
            <a:r>
              <a:rPr lang="ko-KR" altLang="en-US" baseline="0" dirty="0" smtClean="0"/>
              <a:t>에 관련된 부분에 저장을 하자라고 해서 서버 메모리에 저장을 하자</a:t>
            </a:r>
            <a:endParaRPr lang="en-US" altLang="ko-KR" baseline="0" dirty="0" smtClean="0"/>
          </a:p>
          <a:p>
            <a:endParaRPr lang="en-US" altLang="ko-KR" baseline="0" dirty="0" smtClean="0"/>
          </a:p>
          <a:p>
            <a:r>
              <a:rPr lang="ko-KR" altLang="en-US" baseline="0" dirty="0" smtClean="0"/>
              <a:t>자바로 쓰여진 </a:t>
            </a:r>
            <a:r>
              <a:rPr lang="en-US" altLang="ko-KR" baseline="0" dirty="0" smtClean="0"/>
              <a:t>Web application </a:t>
            </a:r>
            <a:r>
              <a:rPr lang="ko-KR" altLang="en-US" baseline="0" dirty="0" smtClean="0"/>
              <a:t>이기 때문에 </a:t>
            </a:r>
            <a:r>
              <a:rPr lang="en-US" altLang="ko-KR" baseline="0" dirty="0" smtClean="0"/>
              <a:t>Name/Value </a:t>
            </a:r>
            <a:r>
              <a:rPr lang="ko-KR" altLang="en-US" baseline="0" dirty="0" smtClean="0"/>
              <a:t>형태로 되어져 있는 </a:t>
            </a:r>
            <a:r>
              <a:rPr lang="en-US" altLang="ko-KR" baseline="0" dirty="0" smtClean="0"/>
              <a:t>Hash</a:t>
            </a:r>
            <a:r>
              <a:rPr lang="ko-KR" altLang="en-US" baseline="0" dirty="0" smtClean="0"/>
              <a:t>테이블 형태로 세션이라는 게 저장이 되게 된다</a:t>
            </a:r>
            <a:r>
              <a:rPr lang="en-US" altLang="ko-KR" baseline="0" dirty="0" smtClean="0"/>
              <a:t>.</a:t>
            </a:r>
          </a:p>
          <a:p>
            <a:endParaRPr lang="en-US" altLang="ko-KR" baseline="0" dirty="0" smtClean="0"/>
          </a:p>
          <a:p>
            <a:r>
              <a:rPr lang="ko-KR" altLang="en-US" baseline="0" dirty="0" smtClean="0"/>
              <a:t>부가적으로 설명을 하면 </a:t>
            </a:r>
            <a:r>
              <a:rPr lang="en-US" altLang="ko-KR" baseline="0" dirty="0" err="1" smtClean="0"/>
              <a:t>session.setAttribute</a:t>
            </a:r>
            <a:r>
              <a:rPr lang="en-US" altLang="ko-KR" baseline="0" dirty="0" smtClean="0"/>
              <a:t>(), </a:t>
            </a:r>
            <a:r>
              <a:rPr lang="en-US" altLang="ko-KR" baseline="0" dirty="0" err="1" smtClean="0"/>
              <a:t>getAttribute</a:t>
            </a:r>
            <a:r>
              <a:rPr lang="ko-KR" altLang="en-US" baseline="0" dirty="0" smtClean="0"/>
              <a:t>로 사용을 하게 되고</a:t>
            </a:r>
            <a:endParaRPr lang="en-US" altLang="ko-KR" baseline="0" dirty="0" smtClean="0"/>
          </a:p>
          <a:p>
            <a:r>
              <a:rPr lang="en-US" altLang="ko-KR" baseline="0" dirty="0" smtClean="0"/>
              <a:t>Invalidate</a:t>
            </a:r>
            <a:r>
              <a:rPr lang="ko-KR" altLang="en-US" baseline="0" dirty="0" smtClean="0"/>
              <a:t>를 하게 되면 소멸을 하게 된다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1521E-0E94-4F91-B416-9BC668BD40F7}" type="slidenum">
              <a:rPr lang="ko-KR" altLang="en-US" smtClean="0"/>
              <a:pPr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2695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사용자의 상태 값을 저장하기 위해서 세션을 </a:t>
            </a:r>
            <a:r>
              <a:rPr lang="ko-KR" altLang="en-US" dirty="0" err="1" smtClean="0"/>
              <a:t>사용한다라고</a:t>
            </a:r>
            <a:r>
              <a:rPr lang="ko-KR" altLang="en-US" dirty="0" smtClean="0"/>
              <a:t> 이야기를 했는데</a:t>
            </a:r>
            <a:endParaRPr lang="en-US" altLang="ko-KR" dirty="0" smtClean="0"/>
          </a:p>
          <a:p>
            <a:r>
              <a:rPr lang="ko-KR" altLang="en-US" dirty="0" smtClean="0"/>
              <a:t>이 세션을 이용해서 클러스터를 만들게 되는데 이 클러스터가 도대체 뭔지에 대해서 이야기를 하도록 하겠습니다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클러스터는 </a:t>
            </a:r>
            <a:r>
              <a:rPr lang="ko-KR" altLang="en-US" dirty="0" err="1" smtClean="0"/>
              <a:t>로드발랜싱</a:t>
            </a:r>
            <a:r>
              <a:rPr lang="ko-KR" altLang="en-US" dirty="0" smtClean="0"/>
              <a:t> </a:t>
            </a:r>
            <a:r>
              <a:rPr lang="en-US" altLang="ko-KR" dirty="0" smtClean="0"/>
              <a:t>+ </a:t>
            </a:r>
            <a:r>
              <a:rPr lang="ko-KR" altLang="en-US" dirty="0" err="1" smtClean="0"/>
              <a:t>페일오버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클러스터를 왜 만드느냐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고가용성이라</a:t>
            </a:r>
            <a:r>
              <a:rPr lang="ko-KR" altLang="en-US" dirty="0" smtClean="0"/>
              <a:t> 함은 말 그대로 가용성을 최대로 높인다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한 사용자가 요청이 들어와서 서비스하다가 다른 서버로 간다 하더라도 나의 </a:t>
            </a:r>
            <a:r>
              <a:rPr lang="ko-KR" altLang="en-US" dirty="0" err="1" smtClean="0"/>
              <a:t>상태값이</a:t>
            </a:r>
            <a:endParaRPr lang="ko-KR" altLang="en-US" dirty="0" smtClean="0"/>
          </a:p>
          <a:p>
            <a:r>
              <a:rPr lang="ko-KR" altLang="en-US" dirty="0" smtClean="0"/>
              <a:t>그대로 </a:t>
            </a:r>
            <a:r>
              <a:rPr lang="ko-KR" altLang="en-US" dirty="0" err="1" smtClean="0"/>
              <a:t>저장될수</a:t>
            </a:r>
            <a:r>
              <a:rPr lang="ko-KR" altLang="en-US" baseline="0" dirty="0" smtClean="0"/>
              <a:t> </a:t>
            </a:r>
            <a:r>
              <a:rPr lang="ko-KR" altLang="en-US" dirty="0" err="1" smtClean="0"/>
              <a:t>있겠금</a:t>
            </a:r>
            <a:r>
              <a:rPr lang="ko-KR" altLang="en-US" dirty="0" smtClean="0"/>
              <a:t> 만들어내는 기법</a:t>
            </a:r>
          </a:p>
          <a:p>
            <a:r>
              <a:rPr lang="ko-KR" altLang="en-US" dirty="0" smtClean="0"/>
              <a:t>그래서 그게 된다라는 얘기는 서버 하나가 문제가 발생한다 하더라도 </a:t>
            </a:r>
            <a:r>
              <a:rPr lang="en-US" altLang="ko-KR" dirty="0" smtClean="0"/>
              <a:t>Fail-over </a:t>
            </a:r>
            <a:r>
              <a:rPr lang="ko-KR" altLang="en-US" dirty="0" smtClean="0"/>
              <a:t>에 의해서</a:t>
            </a:r>
          </a:p>
          <a:p>
            <a:r>
              <a:rPr lang="ko-KR" altLang="en-US" dirty="0" err="1" smtClean="0"/>
              <a:t>로그인이</a:t>
            </a:r>
            <a:r>
              <a:rPr lang="ko-KR" altLang="en-US" dirty="0" smtClean="0"/>
              <a:t> 계속 </a:t>
            </a:r>
            <a:r>
              <a:rPr lang="ko-KR" altLang="en-US" dirty="0" err="1" smtClean="0"/>
              <a:t>된거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처럼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보일수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있게금</a:t>
            </a:r>
            <a:r>
              <a:rPr lang="ko-KR" altLang="en-US" dirty="0" smtClean="0"/>
              <a:t> 하는 것이 </a:t>
            </a:r>
            <a:r>
              <a:rPr lang="ko-KR" altLang="en-US" dirty="0" err="1" smtClean="0"/>
              <a:t>첫번째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그리고 부하 분산으로 한대 서버가 커버할 수 있는 사용자의 최대수가 있기 때문에 그러한 요청들을 분산시켜서 처리해서 </a:t>
            </a:r>
            <a:endParaRPr lang="en-US" altLang="ko-KR" dirty="0" smtClean="0"/>
          </a:p>
          <a:p>
            <a:r>
              <a:rPr lang="ko-KR" altLang="en-US" dirty="0" smtClean="0"/>
              <a:t>서버의 성능을 </a:t>
            </a:r>
            <a:r>
              <a:rPr lang="ko-KR" altLang="en-US" dirty="0" err="1" smtClean="0"/>
              <a:t>확장시킬수</a:t>
            </a:r>
            <a:r>
              <a:rPr lang="ko-KR" altLang="en-US" dirty="0" smtClean="0"/>
              <a:t> 있게 하는 게 </a:t>
            </a:r>
            <a:r>
              <a:rPr lang="ko-KR" altLang="en-US" dirty="0" err="1" smtClean="0"/>
              <a:t>두번째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그래서 </a:t>
            </a:r>
            <a:r>
              <a:rPr lang="ko-KR" altLang="en-US" dirty="0" err="1" smtClean="0"/>
              <a:t>웹서버나</a:t>
            </a:r>
            <a:r>
              <a:rPr lang="ko-KR" altLang="en-US" dirty="0" smtClean="0"/>
              <a:t> </a:t>
            </a:r>
            <a:r>
              <a:rPr lang="en-US" altLang="ko-KR" dirty="0" smtClean="0"/>
              <a:t>L4 </a:t>
            </a:r>
            <a:r>
              <a:rPr lang="ko-KR" altLang="en-US" dirty="0" err="1" smtClean="0"/>
              <a:t>스위치등을</a:t>
            </a:r>
            <a:r>
              <a:rPr lang="ko-KR" altLang="en-US" dirty="0" smtClean="0"/>
              <a:t> 통해서 사용자가 더 많아지게 되었을 때 </a:t>
            </a:r>
            <a:r>
              <a:rPr lang="en-US" altLang="ko-KR" dirty="0" smtClean="0"/>
              <a:t>Instance</a:t>
            </a:r>
            <a:r>
              <a:rPr lang="ko-KR" altLang="en-US" dirty="0" smtClean="0"/>
              <a:t>를 확장함으로써 </a:t>
            </a:r>
            <a:endParaRPr lang="en-US" altLang="ko-KR" dirty="0" smtClean="0"/>
          </a:p>
          <a:p>
            <a:r>
              <a:rPr lang="ko-KR" altLang="en-US" dirty="0" smtClean="0"/>
              <a:t>그만큼의 </a:t>
            </a:r>
            <a:r>
              <a:rPr lang="en-US" altLang="ko-KR" dirty="0" smtClean="0"/>
              <a:t>capacity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즉</a:t>
            </a:r>
            <a:r>
              <a:rPr lang="en-US" altLang="ko-KR" baseline="0" dirty="0" smtClean="0"/>
              <a:t>  </a:t>
            </a:r>
            <a:r>
              <a:rPr lang="ko-KR" altLang="en-US" baseline="0" dirty="0" smtClean="0"/>
              <a:t>용량을 늘릴 수 있는 목적이 클러스터의 가장 큰 목적이고</a:t>
            </a:r>
            <a:r>
              <a:rPr lang="en-US" altLang="ko-KR" baseline="0" dirty="0" smtClean="0"/>
              <a:t>.</a:t>
            </a:r>
          </a:p>
          <a:p>
            <a:endParaRPr lang="en-US" altLang="ko-KR" baseline="0" dirty="0" smtClean="0"/>
          </a:p>
          <a:p>
            <a:pPr marL="0" marR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클러스터는 동일업무를 처리하기 위해 서버들의 논리적인 그룹인데 동일 업무를</a:t>
            </a:r>
            <a:endParaRPr lang="en-US" altLang="ko-KR" dirty="0" smtClean="0"/>
          </a:p>
          <a:p>
            <a:pPr marL="0" marR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즉 동일한 서버에 동일 </a:t>
            </a:r>
            <a:r>
              <a:rPr lang="en-US" altLang="ko-KR" dirty="0" smtClean="0"/>
              <a:t>Application</a:t>
            </a:r>
            <a:r>
              <a:rPr lang="ko-KR" altLang="en-US" dirty="0" smtClean="0"/>
              <a:t>을 동일하게 </a:t>
            </a:r>
            <a:r>
              <a:rPr lang="en-US" altLang="ko-KR" dirty="0" smtClean="0"/>
              <a:t>deploy </a:t>
            </a:r>
            <a:r>
              <a:rPr lang="ko-KR" altLang="en-US" dirty="0" smtClean="0"/>
              <a:t>해서 동일한 서비스를 하게 하고 </a:t>
            </a:r>
            <a:endParaRPr lang="en-US" altLang="ko-KR" dirty="0" smtClean="0"/>
          </a:p>
          <a:p>
            <a:r>
              <a:rPr lang="ko-KR" altLang="en-US" dirty="0" smtClean="0"/>
              <a:t>동일하게 상태를 복제할 있게 하는 논리적인 그룹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/>
              <a:t>물리적으로 같은 서버 또는 다른 서버에 </a:t>
            </a:r>
            <a:r>
              <a:rPr lang="en-US" altLang="ko-KR" b="1" dirty="0" smtClean="0"/>
              <a:t>instance</a:t>
            </a:r>
            <a:r>
              <a:rPr lang="ko-KR" altLang="en-US" b="1" dirty="0" smtClean="0"/>
              <a:t>로 존재를 하게 되고요</a:t>
            </a:r>
            <a:r>
              <a:rPr lang="en-US" altLang="ko-KR" b="1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클라이언트는 사실 </a:t>
            </a:r>
            <a:r>
              <a:rPr lang="ko-KR" altLang="en-US" dirty="0" err="1" smtClean="0"/>
              <a:t>몇대의</a:t>
            </a:r>
            <a:r>
              <a:rPr lang="ko-KR" altLang="en-US" dirty="0" smtClean="0"/>
              <a:t> 서버 </a:t>
            </a:r>
            <a:r>
              <a:rPr lang="ko-KR" altLang="en-US" dirty="0" err="1" smtClean="0"/>
              <a:t>어떤방식으로</a:t>
            </a:r>
            <a:r>
              <a:rPr lang="ko-KR" altLang="en-US" dirty="0" smtClean="0"/>
              <a:t> 움직이고 있는지 인지를 할 필요 없이</a:t>
            </a:r>
            <a:endParaRPr lang="en-US" altLang="ko-KR" dirty="0" smtClean="0"/>
          </a:p>
          <a:p>
            <a:r>
              <a:rPr lang="ko-KR" altLang="en-US" dirty="0" smtClean="0"/>
              <a:t>단일 서버로 인식하면 그만이겠죠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주요기술은 나의 저장된 상태 값을  다른 서버로 이전을 시켜줘야 하고 그러기 위해서는 부하 부담이 없고</a:t>
            </a:r>
            <a:endParaRPr lang="en-US" altLang="ko-KR" dirty="0" smtClean="0"/>
          </a:p>
          <a:p>
            <a:r>
              <a:rPr lang="ko-KR" altLang="en-US" dirty="0" smtClean="0"/>
              <a:t>빠르게 통신할 수 있는 게 이 </a:t>
            </a:r>
            <a:r>
              <a:rPr lang="en-US" altLang="ko-KR" dirty="0" smtClean="0"/>
              <a:t>Multicast</a:t>
            </a:r>
            <a:r>
              <a:rPr lang="ko-KR" altLang="en-US" dirty="0" smtClean="0"/>
              <a:t>에 해당하는 부분이고 그래서 일반적으로 거의 모든 </a:t>
            </a:r>
            <a:r>
              <a:rPr lang="en-US" altLang="ko-KR" dirty="0" smtClean="0"/>
              <a:t>was</a:t>
            </a:r>
            <a:r>
              <a:rPr lang="ko-KR" altLang="en-US" dirty="0" smtClean="0"/>
              <a:t>들의 </a:t>
            </a:r>
            <a:r>
              <a:rPr lang="en-US" altLang="ko-KR" dirty="0" smtClean="0"/>
              <a:t>cluster </a:t>
            </a:r>
            <a:r>
              <a:rPr lang="ko-KR" altLang="en-US" dirty="0" smtClean="0"/>
              <a:t>에서는</a:t>
            </a:r>
            <a:endParaRPr lang="en-US" altLang="ko-KR" dirty="0" smtClean="0"/>
          </a:p>
          <a:p>
            <a:r>
              <a:rPr lang="ko-KR" altLang="en-US" dirty="0" smtClean="0"/>
              <a:t>이 </a:t>
            </a:r>
            <a:r>
              <a:rPr lang="en-US" altLang="ko-KR" dirty="0" smtClean="0"/>
              <a:t>multicast </a:t>
            </a:r>
            <a:r>
              <a:rPr lang="ko-KR" altLang="en-US" dirty="0" smtClean="0"/>
              <a:t>방식으로 사용을 하고 있죠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endParaRPr lang="ko-KR" altLang="en-US" dirty="0" err="1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1521E-0E94-4F91-B416-9BC668BD40F7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0289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ko-KR" altLang="en-US" baseline="0" dirty="0" smtClean="0"/>
              <a:t>시나리오 </a:t>
            </a:r>
            <a:r>
              <a:rPr lang="en-US" altLang="ko-KR" baseline="0" dirty="0" smtClean="0">
                <a:sym typeface="Wingdings" pitchFamily="2" charset="2"/>
              </a:rPr>
              <a:t> 2</a:t>
            </a:r>
            <a:r>
              <a:rPr lang="ko-KR" altLang="en-US" baseline="0" dirty="0" smtClean="0">
                <a:sym typeface="Wingdings" pitchFamily="2" charset="2"/>
              </a:rPr>
              <a:t>차 로그인</a:t>
            </a:r>
            <a:endParaRPr lang="en-US" altLang="ko-KR" baseline="0" dirty="0" smtClean="0"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ko-KR" altLang="en-US" baseline="0" dirty="0" smtClean="0"/>
              <a:t>클라이언트 </a:t>
            </a:r>
            <a:r>
              <a:rPr lang="ko-KR" altLang="en-US" baseline="0" dirty="0" err="1" smtClean="0"/>
              <a:t>상태값에</a:t>
            </a:r>
            <a:r>
              <a:rPr lang="ko-KR" altLang="en-US" baseline="0" dirty="0" smtClean="0"/>
              <a:t> 대한 지속성</a:t>
            </a:r>
            <a:endParaRPr lang="en-US" altLang="ko-KR" baseline="0" dirty="0" smtClean="0"/>
          </a:p>
          <a:p>
            <a:pPr marL="0" indent="0">
              <a:buNone/>
            </a:pPr>
            <a:endParaRPr lang="en-US" altLang="ko-KR" baseline="0" dirty="0" smtClean="0"/>
          </a:p>
          <a:p>
            <a:pPr marL="0" indent="0">
              <a:buNone/>
            </a:pPr>
            <a:r>
              <a:rPr lang="en-US" altLang="ko-KR" baseline="0" dirty="0" smtClean="0"/>
              <a:t>2. </a:t>
            </a:r>
            <a:r>
              <a:rPr lang="ko-KR" altLang="en-US" baseline="0" dirty="0" smtClean="0"/>
              <a:t>사용자가 증가하면 </a:t>
            </a:r>
            <a:r>
              <a:rPr lang="en-US" altLang="ko-KR" baseline="0" dirty="0" smtClean="0"/>
              <a:t>instance</a:t>
            </a:r>
            <a:r>
              <a:rPr lang="ko-KR" altLang="en-US" baseline="0" dirty="0" smtClean="0"/>
              <a:t>를 늘려서 커버를 하고 있게 되는데</a:t>
            </a:r>
            <a:endParaRPr lang="en-US" altLang="ko-KR" baseline="0" dirty="0" smtClean="0"/>
          </a:p>
          <a:p>
            <a:pPr marL="0" indent="0">
              <a:buNone/>
            </a:pPr>
            <a:r>
              <a:rPr lang="en-US" altLang="ko-KR" baseline="0" dirty="0" smtClean="0"/>
              <a:t>	</a:t>
            </a:r>
            <a:r>
              <a:rPr lang="ko-KR" altLang="en-US" baseline="0" dirty="0" smtClean="0"/>
              <a:t>이 부분은 아마존 같은 경우에 </a:t>
            </a:r>
            <a:r>
              <a:rPr lang="en-US" altLang="ko-KR" baseline="0" dirty="0" smtClean="0"/>
              <a:t>auto</a:t>
            </a:r>
            <a:r>
              <a:rPr lang="ko-KR" altLang="en-US" baseline="0" dirty="0" smtClean="0"/>
              <a:t>스케일링 기법을 통해서 자동적으로 확장을 하게 되고 </a:t>
            </a:r>
            <a:endParaRPr lang="en-US" altLang="ko-KR" baseline="0" dirty="0" smtClean="0"/>
          </a:p>
          <a:p>
            <a:pPr marL="0" indent="0">
              <a:buNone/>
            </a:pPr>
            <a:r>
              <a:rPr lang="en-US" altLang="ko-KR" baseline="0" dirty="0" smtClean="0"/>
              <a:t>	</a:t>
            </a:r>
            <a:r>
              <a:rPr lang="ko-KR" altLang="en-US" baseline="0" dirty="0" smtClean="0"/>
              <a:t>서비스 요청도 자연스럽게 붙게 되는 형태로 자동확장 개념으로 사용이 되고 있습니다</a:t>
            </a:r>
            <a:r>
              <a:rPr lang="en-US" altLang="ko-KR" baseline="0" dirty="0" smtClean="0"/>
              <a:t>.</a:t>
            </a:r>
          </a:p>
          <a:p>
            <a:pPr marL="0" indent="0">
              <a:buNone/>
            </a:pPr>
            <a:endParaRPr lang="en-US" altLang="ko-KR" baseline="0" dirty="0" smtClean="0"/>
          </a:p>
          <a:p>
            <a:pPr marL="0" indent="0">
              <a:buNone/>
            </a:pPr>
            <a:endParaRPr lang="en-US" altLang="ko-KR" baseline="0" dirty="0" smtClean="0"/>
          </a:p>
          <a:p>
            <a:pPr marL="0" indent="0">
              <a:buNone/>
            </a:pPr>
            <a:r>
              <a:rPr lang="en-US" altLang="ko-KR" baseline="0" dirty="0" smtClean="0"/>
              <a:t>3. </a:t>
            </a:r>
            <a:r>
              <a:rPr lang="ko-KR" altLang="en-US" baseline="0" dirty="0" smtClean="0"/>
              <a:t>자동장애복구와 관련된 부분인데 솔직히 </a:t>
            </a:r>
            <a:r>
              <a:rPr lang="ko-KR" altLang="en-US" baseline="0" dirty="0" err="1" smtClean="0"/>
              <a:t>이부분은</a:t>
            </a:r>
            <a:r>
              <a:rPr lang="ko-KR" altLang="en-US" baseline="0" dirty="0" smtClean="0"/>
              <a:t> </a:t>
            </a:r>
            <a:r>
              <a:rPr lang="ko-KR" altLang="en-US" baseline="0" dirty="0" err="1" smtClean="0"/>
              <a:t>앞단의</a:t>
            </a:r>
            <a:r>
              <a:rPr lang="ko-KR" altLang="en-US" baseline="0" dirty="0" smtClean="0"/>
              <a:t> </a:t>
            </a:r>
            <a:r>
              <a:rPr lang="en-US" altLang="ko-KR" baseline="0" dirty="0" smtClean="0"/>
              <a:t>proxy ( </a:t>
            </a:r>
            <a:r>
              <a:rPr lang="ko-KR" altLang="en-US" baseline="0" dirty="0" smtClean="0"/>
              <a:t>플러그인 혹은 </a:t>
            </a:r>
            <a:r>
              <a:rPr lang="en-US" altLang="ko-KR" baseline="0" dirty="0" smtClean="0"/>
              <a:t>L4)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1521E-0E94-4F91-B416-9BC668BD40F7}" type="slidenum">
              <a:rPr lang="ko-KR" altLang="en-US" smtClean="0"/>
              <a:pPr>
                <a:defRPr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0285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그래서 </a:t>
            </a:r>
            <a:r>
              <a:rPr lang="en-US" altLang="ko-KR" dirty="0" err="1" smtClean="0"/>
              <a:t>jboss</a:t>
            </a:r>
            <a:r>
              <a:rPr lang="en-US" altLang="ko-KR" dirty="0" smtClean="0"/>
              <a:t> </a:t>
            </a:r>
            <a:r>
              <a:rPr lang="ko-KR" altLang="en-US" dirty="0" smtClean="0"/>
              <a:t>와 </a:t>
            </a:r>
            <a:r>
              <a:rPr lang="ko-KR" altLang="en-US" dirty="0" err="1" smtClean="0"/>
              <a:t>웹로직이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클러스터링을</a:t>
            </a:r>
            <a:r>
              <a:rPr lang="ko-KR" altLang="en-US" dirty="0" smtClean="0"/>
              <a:t> 만들기 위해서 기본적으로 아까 </a:t>
            </a:r>
            <a:r>
              <a:rPr lang="ko-KR" altLang="en-US" dirty="0" err="1" smtClean="0"/>
              <a:t>말씀드린</a:t>
            </a:r>
            <a:r>
              <a:rPr lang="ko-KR" altLang="en-US" dirty="0" smtClean="0"/>
              <a:t> 것 처럼</a:t>
            </a:r>
            <a:endParaRPr lang="en-US" altLang="ko-KR" dirty="0" smtClean="0"/>
          </a:p>
          <a:p>
            <a:r>
              <a:rPr lang="ko-KR" altLang="en-US" dirty="0" smtClean="0"/>
              <a:t>세션을 복제 해야 되는데  이 </a:t>
            </a:r>
            <a:r>
              <a:rPr lang="en-US" altLang="ko-KR" dirty="0" err="1" smtClean="0"/>
              <a:t>jboss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하고 </a:t>
            </a:r>
            <a:r>
              <a:rPr lang="ko-KR" altLang="en-US" baseline="0" dirty="0" err="1" smtClean="0"/>
              <a:t>웹로직하고</a:t>
            </a:r>
            <a:r>
              <a:rPr lang="ko-KR" altLang="en-US" baseline="0" dirty="0" smtClean="0"/>
              <a:t> 세션</a:t>
            </a:r>
            <a:r>
              <a:rPr lang="ko-KR" altLang="en-US" dirty="0" smtClean="0"/>
              <a:t>을 복제하기 위해서 </a:t>
            </a:r>
            <a:r>
              <a:rPr lang="ko-KR" altLang="en-US" dirty="0" err="1" smtClean="0"/>
              <a:t>어떤식으로</a:t>
            </a:r>
            <a:r>
              <a:rPr lang="ko-KR" altLang="en-US" dirty="0" smtClean="0"/>
              <a:t> 하는지 </a:t>
            </a:r>
            <a:r>
              <a:rPr lang="ko-KR" altLang="en-US" dirty="0" err="1" smtClean="0"/>
              <a:t>살펴보게되면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marL="228600" indent="-228600">
              <a:buAutoNum type="arabicPeriod"/>
            </a:pPr>
            <a:r>
              <a:rPr lang="en-US" altLang="ko-KR" baseline="0" dirty="0" smtClean="0"/>
              <a:t>Primary – secondary </a:t>
            </a:r>
            <a:endParaRPr lang="en-US" altLang="ko-KR" dirty="0" smtClean="0"/>
          </a:p>
          <a:p>
            <a:pPr marL="228600" indent="-228600">
              <a:buAutoNum type="arabicPeriod"/>
            </a:pPr>
            <a:r>
              <a:rPr lang="en-US" altLang="ko-KR" dirty="0" smtClean="0"/>
              <a:t>all</a:t>
            </a:r>
            <a:r>
              <a:rPr lang="en-US" altLang="ko-KR" baseline="0" dirty="0" smtClean="0"/>
              <a:t> to all</a:t>
            </a:r>
          </a:p>
          <a:p>
            <a:pPr marL="228600" indent="-228600">
              <a:buAutoNum type="arabicPeriod"/>
            </a:pPr>
            <a:endParaRPr lang="en-US" altLang="ko-KR" baseline="0" dirty="0" smtClean="0"/>
          </a:p>
          <a:p>
            <a:pPr marL="685800" lvl="1" indent="-228600">
              <a:buAutoNum type="arabicPeriod"/>
            </a:pPr>
            <a:r>
              <a:rPr lang="ko-KR" altLang="en-US" baseline="0" dirty="0" smtClean="0"/>
              <a:t>문제는 전 </a:t>
            </a:r>
            <a:r>
              <a:rPr lang="ko-KR" altLang="en-US" baseline="0" dirty="0" err="1" smtClean="0"/>
              <a:t>노드에</a:t>
            </a:r>
            <a:r>
              <a:rPr lang="ko-KR" altLang="en-US" baseline="0" dirty="0" smtClean="0"/>
              <a:t> 세션을 복제함으로 인하여 메모리를 많이 사용하는 케이스가 있어서</a:t>
            </a:r>
            <a:endParaRPr lang="en-US" altLang="ko-KR" baseline="0" dirty="0" smtClean="0"/>
          </a:p>
          <a:p>
            <a:pPr marL="685800" lvl="1" indent="-228600">
              <a:buAutoNum type="arabicPeriod" startAt="2"/>
            </a:pPr>
            <a:r>
              <a:rPr lang="ko-KR" altLang="en-US" dirty="0" err="1" smtClean="0"/>
              <a:t>웹로직의</a:t>
            </a:r>
            <a:r>
              <a:rPr lang="ko-KR" altLang="en-US" dirty="0" smtClean="0"/>
              <a:t> 사용하는 기법인 </a:t>
            </a:r>
            <a:r>
              <a:rPr lang="en-US" altLang="ko-KR" dirty="0" smtClean="0"/>
              <a:t>primary-secondary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기술과 흡사한 </a:t>
            </a:r>
            <a:r>
              <a:rPr lang="ko-KR" altLang="en-US" baseline="0" dirty="0" err="1" smtClean="0"/>
              <a:t>아키텍쳐를</a:t>
            </a:r>
            <a:r>
              <a:rPr lang="ko-KR" altLang="en-US" baseline="0" dirty="0" smtClean="0"/>
              <a:t> </a:t>
            </a:r>
            <a:r>
              <a:rPr lang="en-US" altLang="ko-KR" baseline="0" dirty="0" err="1" smtClean="0"/>
              <a:t>jboss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가 도입을 해서 사용을 하고 있는데</a:t>
            </a:r>
            <a:endParaRPr lang="en-US" altLang="ko-KR" baseline="0" dirty="0" smtClean="0"/>
          </a:p>
          <a:p>
            <a:pPr marL="457200" lvl="1" indent="0">
              <a:buNone/>
            </a:pPr>
            <a:r>
              <a:rPr lang="en-US" altLang="ko-KR" baseline="0" dirty="0" smtClean="0"/>
              <a:t>	</a:t>
            </a:r>
            <a:r>
              <a:rPr lang="ko-KR" altLang="en-US" baseline="0" dirty="0" smtClean="0"/>
              <a:t>그게 </a:t>
            </a:r>
            <a:r>
              <a:rPr lang="ko-KR" altLang="en-US" dirty="0" smtClean="0"/>
              <a:t> 방식이 </a:t>
            </a:r>
            <a:r>
              <a:rPr lang="en-US" altLang="ko-KR" dirty="0" smtClean="0"/>
              <a:t>buddy</a:t>
            </a:r>
            <a:r>
              <a:rPr lang="en-US" altLang="ko-KR" baseline="0" dirty="0" smtClean="0"/>
              <a:t> replication </a:t>
            </a:r>
            <a:r>
              <a:rPr lang="ko-KR" altLang="en-US" baseline="0" dirty="0" smtClean="0"/>
              <a:t>방식이라는 것으로 사용을 하고 있습니다</a:t>
            </a:r>
            <a:r>
              <a:rPr lang="en-US" altLang="ko-KR" baseline="0" dirty="0" smtClean="0"/>
              <a:t>.</a:t>
            </a:r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marL="457200" lvl="1" indent="0">
              <a:buNone/>
            </a:pPr>
            <a:r>
              <a:rPr lang="ko-KR" altLang="en-US" dirty="0" smtClean="0"/>
              <a:t>그거 이외에는 세션 복제 차이가 없습니다</a:t>
            </a:r>
            <a:r>
              <a:rPr lang="en-US" altLang="ko-KR" dirty="0" smtClean="0"/>
              <a:t>.</a:t>
            </a:r>
          </a:p>
          <a:p>
            <a:pPr marL="457200" lvl="1" indent="0">
              <a:buNone/>
            </a:pPr>
            <a:r>
              <a:rPr lang="en-US" altLang="ko-KR" dirty="0" smtClean="0"/>
              <a:t>Multicast</a:t>
            </a:r>
            <a:r>
              <a:rPr lang="ko-KR" altLang="en-US" dirty="0" smtClean="0"/>
              <a:t>를 이용한다</a:t>
            </a:r>
            <a:r>
              <a:rPr lang="en-US" altLang="ko-KR" dirty="0" smtClean="0"/>
              <a:t>,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세션의 값을 어딘가에 복제한다라는 클러스터의 개념을 모두 지키는 상태에서 사용이 되기 때문에</a:t>
            </a:r>
            <a:endParaRPr lang="en-US" altLang="ko-KR" baseline="0" dirty="0" smtClean="0"/>
          </a:p>
          <a:p>
            <a:pPr marL="457200" lvl="1" indent="0">
              <a:buNone/>
            </a:pPr>
            <a:r>
              <a:rPr lang="ko-KR" altLang="en-US" baseline="0" dirty="0" err="1" smtClean="0"/>
              <a:t>아키텍쳐나</a:t>
            </a:r>
            <a:r>
              <a:rPr lang="ko-KR" altLang="en-US" baseline="0" dirty="0" smtClean="0"/>
              <a:t> 개념은 똑같습니다</a:t>
            </a:r>
            <a:r>
              <a:rPr lang="en-US" altLang="ko-KR" baseline="0" dirty="0" smtClean="0"/>
              <a:t>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1521E-0E94-4F91-B416-9BC668BD40F7}" type="slidenum">
              <a:rPr lang="ko-KR" altLang="en-US" smtClean="0"/>
              <a:pPr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279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간단하게 보면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E1521E-0E94-4F91-B416-9BC668BD40F7}" type="slidenum">
              <a:rPr lang="ko-KR" altLang="en-US" smtClean="0"/>
              <a:pPr>
                <a:defRPr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2642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kr/imgres?imgurl=http://api.ning.com/files/gU-Q7qdSj--i1UcaR0QE0P6OMdzDm98Wc7DWGPoO1ermqCDfOU-21Q4*rEv2z1aHj91G0ksnSyxmPYSNEADlitMGIaETD*Dt/redhat.jpeg&amp;imgrefurl=http://houseofhackers.ning.com/groups&amp;usg=__e7E4MXBhFdrHitVUc0S1ZMXF-rc=&amp;h=600&amp;w=600&amp;sz=83&amp;hl=ko&amp;start=11&amp;sig2=VSsEKpUX0IVXcx3bYVXCgg&amp;um=1&amp;tbnid=dLuuFMbBO1MmPM:&amp;tbnh=135&amp;tbnw=135&amp;prev=/images?q=Red+Hat&amp;hl=ko&amp;rlz=1T4ADBF_koHK280HK280&amp;sa=N&amp;um=1&amp;newwindow=1&amp;ei=AY3OSveKDI2IkAWrkLn1Aw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6"/>
          <p:cNvSpPr/>
          <p:nvPr userDrawn="1"/>
        </p:nvSpPr>
        <p:spPr>
          <a:xfrm>
            <a:off x="0" y="1357313"/>
            <a:ext cx="9906000" cy="164306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4800" b="1" dirty="0">
              <a:solidFill>
                <a:prstClr val="white"/>
              </a:solidFill>
            </a:endParaRP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A4C3C-21DF-4197-9F5D-84509D4370F2}" type="datetimeFigureOut">
              <a:rPr lang="ko-KR" altLang="en-US"/>
              <a:pPr>
                <a:defRPr/>
              </a:pPr>
              <a:t>2013-12-06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D8563-ACBB-4E40-87EE-AC553AB98C1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1A432-65A6-4301-8132-FB2CBB4E8031}" type="datetimeFigureOut">
              <a:rPr lang="ko-KR" altLang="en-US"/>
              <a:pPr>
                <a:defRPr/>
              </a:pPr>
              <a:t>2013-12-06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7955C-9C63-457B-8582-A9D275EEFA46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DF0DE-6E79-4B05-9974-9EF82E620E9C}" type="datetimeFigureOut">
              <a:rPr lang="ko-KR" altLang="en-US"/>
              <a:pPr>
                <a:defRPr/>
              </a:pPr>
              <a:t>2013-12-06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2227F-7A36-461C-9766-1D83FC66CBB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3627438" y="6597650"/>
            <a:ext cx="2809875" cy="21544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kumimoji="0" lang="en-US" altLang="ko-KR" sz="800" b="1" dirty="0" smtClean="0">
                <a:solidFill>
                  <a:srgbClr val="FF0000"/>
                </a:solidFill>
                <a:latin typeface="Calibri" pitchFamily="34" charset="0"/>
                <a:ea typeface="맑은 고딕" pitchFamily="50" charset="-127"/>
                <a:cs typeface="Calibri" pitchFamily="34" charset="0"/>
              </a:rPr>
              <a:t>- Internal Use Only -</a:t>
            </a:r>
          </a:p>
        </p:txBody>
      </p:sp>
      <p:pic>
        <p:nvPicPr>
          <p:cNvPr id="6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6597649"/>
            <a:ext cx="720080" cy="24447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8" name="직사각형 6"/>
          <p:cNvSpPr/>
          <p:nvPr userDrawn="1"/>
        </p:nvSpPr>
        <p:spPr>
          <a:xfrm>
            <a:off x="0" y="1"/>
            <a:ext cx="9906000" cy="6926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3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제목 1"/>
          <p:cNvSpPr>
            <a:spLocks noGrp="1"/>
          </p:cNvSpPr>
          <p:nvPr>
            <p:ph type="title"/>
          </p:nvPr>
        </p:nvSpPr>
        <p:spPr>
          <a:xfrm>
            <a:off x="270704" y="0"/>
            <a:ext cx="9294744" cy="69269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bg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6"/>
          <p:cNvSpPr/>
          <p:nvPr userDrawn="1"/>
        </p:nvSpPr>
        <p:spPr>
          <a:xfrm>
            <a:off x="0" y="1"/>
            <a:ext cx="9906000" cy="6926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3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4666357" y="6481258"/>
            <a:ext cx="574675" cy="3635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defRPr/>
            </a:pPr>
            <a:fld id="{16190FCE-2A33-4D39-9E95-7AFD816533BF}" type="slidenum">
              <a:rPr kumimoji="0" lang="ko-KR" altLang="en-US" sz="900" smtClean="0">
                <a:latin typeface="Calibri" pitchFamily="34" charset="0"/>
                <a:ea typeface="맑은 고딕" pitchFamily="50" charset="-127"/>
                <a:cs typeface="Calibri" pitchFamily="34" charset="0"/>
              </a:rPr>
              <a:pPr algn="ctr" eaLnBrk="1" latinLnBrk="0" hangingPunct="1">
                <a:defRPr/>
              </a:pPr>
              <a:t>‹#›</a:t>
            </a:fld>
            <a:endParaRPr kumimoji="0" lang="en-US" altLang="ko-KR" sz="900" dirty="0" smtClean="0">
              <a:latin typeface="Calibri" pitchFamily="34" charset="0"/>
              <a:ea typeface="맑은 고딕" pitchFamily="50" charset="-127"/>
              <a:cs typeface="Calibri" pitchFamily="34" charset="0"/>
            </a:endParaRPr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270704" y="0"/>
            <a:ext cx="9294744" cy="69269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bg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3627438" y="6669940"/>
            <a:ext cx="2809875" cy="21544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kumimoji="0" lang="en-US" altLang="ko-KR" sz="800" b="1" dirty="0" smtClean="0">
                <a:solidFill>
                  <a:srgbClr val="FF0000"/>
                </a:solidFill>
                <a:latin typeface="Calibri" pitchFamily="34" charset="0"/>
                <a:ea typeface="맑은 고딕" pitchFamily="50" charset="-127"/>
                <a:cs typeface="Calibri" pitchFamily="34" charset="0"/>
              </a:rPr>
              <a:t>- Internal Use Only -</a:t>
            </a:r>
          </a:p>
        </p:txBody>
      </p:sp>
      <p:pic>
        <p:nvPicPr>
          <p:cNvPr id="9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464" y="6546291"/>
            <a:ext cx="720080" cy="284480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10" name="그림 9" descr="http://t2.gstatic.com/images?q=tbn:dLuuFMbBO1MmPM:http://api.ning.com/files/gU-Q7qdSj--i1UcaR0QE0P6OMdzDm98Wc7DWGPoO1ermqCDfOU-21Q4*rEv2z1aHj91G0ksnSyxmPYSNEADlitMGIaETD*Dt/redhat.jpeg">
            <a:hlinkClick r:id="rId3" tgtFrame="_blank"/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6546290"/>
            <a:ext cx="284480" cy="28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113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0838" y="114300"/>
            <a:ext cx="7697787" cy="577850"/>
          </a:xfrm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838" y="836613"/>
            <a:ext cx="9426575" cy="647700"/>
          </a:xfrm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endParaRPr lang="ko-KR" alt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40309-575B-4360-B403-25AC9C83F5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601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3B17EA-1083-4CF8-9F07-8184CB63137C}" type="datetimeFigureOut">
              <a:rPr lang="ko-KR" altLang="en-US"/>
              <a:pPr>
                <a:defRPr/>
              </a:pPr>
              <a:t>2013-12-06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8E731C5-69C2-4E8D-B466-3278D3FA57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88" r:id="rId1"/>
    <p:sldLayoutId id="2147486875" r:id="rId2"/>
    <p:sldLayoutId id="2147486876" r:id="rId3"/>
    <p:sldLayoutId id="2147486889" r:id="rId4"/>
    <p:sldLayoutId id="2147486890" r:id="rId5"/>
    <p:sldLayoutId id="2147486891" r:id="rId6"/>
    <p:sldLayoutId id="2147486892" r:id="rId7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issues.jboss.org/browse/JBAS-7412" TargetMode="External"/><Relationship Id="rId4" Type="http://schemas.openxmlformats.org/officeDocument/2006/relationships/hyperlink" Target="https://issues.jboss.org/browse/JBAS-7397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issues.jboss.org/browse/JBAS-741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68624" y="3429000"/>
            <a:ext cx="693420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0" fontAlgn="auto" latinLnBrk="0" hangingPunct="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altLang="ko-KR" sz="2700" b="1" kern="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marL="342900" indent="-342900" algn="ctr" eaLnBrk="0" fontAlgn="auto" latinLnBrk="0" hangingPunct="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2013. 03. 30</a:t>
            </a:r>
            <a:endParaRPr lang="ko-KR" altLang="en-US" sz="2400" b="1" kern="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1514475"/>
            <a:ext cx="9906000" cy="1236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36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세션 </a:t>
            </a:r>
            <a:r>
              <a:rPr kumimoji="0" lang="ko-KR" altLang="en-US" sz="3600" b="1" kern="0" dirty="0" err="1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클러스터링</a:t>
            </a:r>
            <a:r>
              <a:rPr kumimoji="0" lang="ko-KR" altLang="en-US" sz="36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개요</a:t>
            </a:r>
            <a:endParaRPr kumimoji="0" lang="en-US" altLang="ko-KR" sz="3600" b="1" kern="0" dirty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376" y="188094"/>
            <a:ext cx="1369286" cy="504056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95414" y="4720248"/>
            <a:ext cx="693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0" fontAlgn="auto" latinLnBrk="0" hangingPunct="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altLang="ko-KR" b="1" kern="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marL="342900" indent="-342900" algn="ctr" eaLnBrk="0" fontAlgn="auto" latinLnBrk="0" hangingPunct="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ko-KR" altLang="en-US" b="1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주식회사 </a:t>
            </a:r>
            <a:r>
              <a:rPr lang="ko-KR" altLang="en-US" b="1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오픈소스컨설팅</a:t>
            </a:r>
            <a:endParaRPr lang="ko-KR" altLang="en-US" b="1" kern="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892"/>
    </mc:Choice>
    <mc:Fallback xmlns="">
      <p:transition spd="slow" advTm="8389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클러스터를 위한 </a:t>
            </a:r>
            <a:r>
              <a:rPr lang="ko-KR" altLang="en-US" dirty="0" err="1" smtClean="0"/>
              <a:t>노드간</a:t>
            </a:r>
            <a:r>
              <a:rPr lang="ko-KR" altLang="en-US" dirty="0" smtClean="0"/>
              <a:t> 통신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4487" y="980728"/>
            <a:ext cx="9145588" cy="4581319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</a:pPr>
            <a:r>
              <a:rPr lang="en-US" altLang="ko-KR" sz="2000" dirty="0">
                <a:latin typeface="산돌고딕 M" pitchFamily="18" charset="-127"/>
                <a:ea typeface="산돌고딕 M" pitchFamily="18" charset="-127"/>
              </a:rPr>
              <a:t>Cluster </a:t>
            </a:r>
            <a:r>
              <a:rPr lang="ko-KR" altLang="en-US" sz="2000" dirty="0">
                <a:latin typeface="산돌고딕 M" pitchFamily="18" charset="-127"/>
                <a:ea typeface="산돌고딕 M" pitchFamily="18" charset="-127"/>
              </a:rPr>
              <a:t>통신 방식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Multicast (one-to-many UDP)  224.0.0.0 ~ 239.255.255.255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 Sockets (peer-to-peer TCP)</a:t>
            </a: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</a:pPr>
            <a:r>
              <a:rPr lang="en-US" altLang="ko-KR" sz="2000" dirty="0">
                <a:latin typeface="산돌고딕 M" pitchFamily="18" charset="-127"/>
                <a:ea typeface="산돌고딕 M" pitchFamily="18" charset="-127"/>
              </a:rPr>
              <a:t> One-to-many </a:t>
            </a:r>
            <a:r>
              <a:rPr lang="ko-KR" altLang="en-US" sz="2000" dirty="0">
                <a:latin typeface="산돌고딕 M" pitchFamily="18" charset="-127"/>
                <a:ea typeface="산돌고딕 M" pitchFamily="18" charset="-127"/>
              </a:rPr>
              <a:t>통신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Cluster-wide JNID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업데이트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Cluster “heartbeats”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 Cluster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내의 서버들은 </a:t>
            </a:r>
            <a:r>
              <a:rPr lang="ko-KR" altLang="en-US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동일한 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subnet </a:t>
            </a:r>
            <a:r>
              <a:rPr lang="ko-KR" altLang="en-US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상에 위치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해야 한다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.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방화벽에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의해 통신이 막힐 수 있다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.</a:t>
            </a: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</a:pPr>
            <a:r>
              <a:rPr lang="en-US" altLang="ko-KR" sz="2000" dirty="0">
                <a:latin typeface="산돌고딕 M" pitchFamily="18" charset="-127"/>
                <a:ea typeface="산돌고딕 M" pitchFamily="18" charset="-127"/>
              </a:rPr>
              <a:t> Peer-to-peer </a:t>
            </a:r>
            <a:r>
              <a:rPr lang="ko-KR" altLang="en-US" sz="2000" dirty="0">
                <a:latin typeface="산돌고딕 M" pitchFamily="18" charset="-127"/>
                <a:ea typeface="산돌고딕 M" pitchFamily="18" charset="-127"/>
              </a:rPr>
              <a:t>통신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 원격서버의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non-clustered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객체에 접근할 때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 원격서버의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clustered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객체에 접근할 때 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HTTP </a:t>
            </a: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세션 상태를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복사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, </a:t>
            </a:r>
            <a:r>
              <a:rPr lang="en-US" altLang="ko-KR" dirty="0" err="1">
                <a:latin typeface="산돌고딕 M" pitchFamily="18" charset="-127"/>
                <a:ea typeface="산돌고딕 M" pitchFamily="18" charset="-127"/>
              </a:rPr>
              <a:t>stateful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 session EJB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상태복사</a:t>
            </a:r>
            <a:endParaRPr lang="ko-KR" altLang="en-US" sz="1600" dirty="0">
              <a:latin typeface="산돌고딕 M" pitchFamily="18" charset="-127"/>
              <a:ea typeface="산돌고딕 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561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91"/>
    </mc:Choice>
    <mc:Fallback xmlns="">
      <p:transition spd="slow" advTm="629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웹로직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클러스터링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최초 연결</a:t>
            </a:r>
            <a:endParaRPr lang="ko-KR" altLang="en-US" dirty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490959" y="3129022"/>
            <a:ext cx="1229794" cy="66001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en-US" sz="110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Client</a:t>
            </a:r>
            <a:endParaRPr kumimoji="0" lang="en-US" sz="110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933574" y="3129022"/>
            <a:ext cx="1229794" cy="66001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en-US" sz="110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Proxy</a:t>
            </a:r>
            <a:endParaRPr kumimoji="0" lang="en-US" sz="110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6153738" y="1718481"/>
            <a:ext cx="1247535" cy="918431"/>
            <a:chOff x="6585786" y="1574465"/>
            <a:chExt cx="1247535" cy="918431"/>
          </a:xfrm>
        </p:grpSpPr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M1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8" name="직사각형 7"/>
          <p:cNvSpPr/>
          <p:nvPr/>
        </p:nvSpPr>
        <p:spPr bwMode="auto">
          <a:xfrm>
            <a:off x="6465168" y="2132856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6153737" y="2870609"/>
            <a:ext cx="1247535" cy="918431"/>
            <a:chOff x="6585786" y="1574465"/>
            <a:chExt cx="1247535" cy="918431"/>
          </a:xfrm>
        </p:grpSpPr>
        <p:sp>
          <p:nvSpPr>
            <p:cNvPr id="11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M2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13" name="직사각형 12"/>
          <p:cNvSpPr/>
          <p:nvPr/>
        </p:nvSpPr>
        <p:spPr bwMode="auto">
          <a:xfrm>
            <a:off x="6465167" y="3284984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A’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6153737" y="4022737"/>
            <a:ext cx="1247535" cy="918431"/>
            <a:chOff x="6585786" y="1574465"/>
            <a:chExt cx="1247535" cy="918431"/>
          </a:xfrm>
        </p:grpSpPr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M3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6153737" y="5030849"/>
            <a:ext cx="1247535" cy="918431"/>
            <a:chOff x="6585786" y="1574465"/>
            <a:chExt cx="1247535" cy="918431"/>
          </a:xfrm>
        </p:grpSpPr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M4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20" name="Line 31"/>
          <p:cNvSpPr>
            <a:spLocks noChangeShapeType="1"/>
          </p:cNvSpPr>
          <p:nvPr/>
        </p:nvSpPr>
        <p:spPr bwMode="auto">
          <a:xfrm>
            <a:off x="2720753" y="3465002"/>
            <a:ext cx="1212821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ko-KR" alt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2" name="꺾인 연결선 21"/>
          <p:cNvCxnSpPr>
            <a:stCxn id="5" idx="3"/>
            <a:endCxn id="6" idx="1"/>
          </p:cNvCxnSpPr>
          <p:nvPr/>
        </p:nvCxnSpPr>
        <p:spPr bwMode="auto">
          <a:xfrm flipV="1">
            <a:off x="5163368" y="2306903"/>
            <a:ext cx="1008111" cy="1152128"/>
          </a:xfrm>
          <a:prstGeom prst="bentConnector3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3" name="직사각형 22"/>
          <p:cNvSpPr/>
          <p:nvPr/>
        </p:nvSpPr>
        <p:spPr bwMode="auto">
          <a:xfrm>
            <a:off x="344488" y="2060848"/>
            <a:ext cx="1368152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클라이언트 </a:t>
            </a:r>
            <a:endParaRPr kumimoji="0" lang="en-US" altLang="ko-KR" sz="1050" dirty="0" smtClean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요청 전송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cxnSp>
        <p:nvCxnSpPr>
          <p:cNvPr id="29" name="직선 연결선 28"/>
          <p:cNvCxnSpPr>
            <a:stCxn id="4" idx="0"/>
            <a:endCxn id="23" idx="3"/>
          </p:cNvCxnSpPr>
          <p:nvPr/>
        </p:nvCxnSpPr>
        <p:spPr bwMode="auto">
          <a:xfrm flipH="1" flipV="1">
            <a:off x="1712640" y="2384884"/>
            <a:ext cx="393216" cy="74413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31" name="직사각형 30"/>
          <p:cNvSpPr/>
          <p:nvPr/>
        </p:nvSpPr>
        <p:spPr bwMode="auto">
          <a:xfrm>
            <a:off x="2936776" y="2060848"/>
            <a:ext cx="1368152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라운드 로빈 알고리즘 사용하여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live </a:t>
            </a:r>
          </a:p>
          <a:p>
            <a:pPr algn="ctr"/>
            <a:r>
              <a:rPr kumimoji="0" lang="ko-KR" altLang="en-US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인스턴스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찾음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cxnSp>
        <p:nvCxnSpPr>
          <p:cNvPr id="32" name="직선 연결선 31"/>
          <p:cNvCxnSpPr>
            <a:stCxn id="5" idx="0"/>
            <a:endCxn id="31" idx="3"/>
          </p:cNvCxnSpPr>
          <p:nvPr/>
        </p:nvCxnSpPr>
        <p:spPr bwMode="auto">
          <a:xfrm flipH="1" flipV="1">
            <a:off x="4304928" y="2384884"/>
            <a:ext cx="243543" cy="74413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34" name="직사각형 33"/>
          <p:cNvSpPr/>
          <p:nvPr/>
        </p:nvSpPr>
        <p:spPr bwMode="auto">
          <a:xfrm>
            <a:off x="7905328" y="1628800"/>
            <a:ext cx="1584176" cy="9961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M1 </a:t>
            </a:r>
            <a:r>
              <a:rPr kumimoji="0" lang="ko-KR" altLang="en-US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인스턴스가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이 세션에 대한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primary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로 지정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. </a:t>
            </a:r>
            <a:endParaRPr kumimoji="0" lang="en-US" altLang="ko-KR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복제관리자는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M2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를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secondary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로 지정하고 추적 쿠키 정보를 갱신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35" name="타원 34"/>
          <p:cNvSpPr/>
          <p:nvPr/>
        </p:nvSpPr>
        <p:spPr bwMode="auto">
          <a:xfrm>
            <a:off x="210180" y="1930651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1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7" name="타원 36"/>
          <p:cNvSpPr/>
          <p:nvPr/>
        </p:nvSpPr>
        <p:spPr bwMode="auto">
          <a:xfrm>
            <a:off x="2751574" y="1916832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2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8" name="타원 37"/>
          <p:cNvSpPr/>
          <p:nvPr/>
        </p:nvSpPr>
        <p:spPr bwMode="auto">
          <a:xfrm>
            <a:off x="7771020" y="1430449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3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7905328" y="3126372"/>
            <a:ext cx="1584176" cy="6626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복제 관리자는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M2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로 해당 세션을 복제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0" name="타원 39"/>
          <p:cNvSpPr/>
          <p:nvPr/>
        </p:nvSpPr>
        <p:spPr bwMode="auto">
          <a:xfrm>
            <a:off x="7771020" y="2928021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4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cxnSp>
        <p:nvCxnSpPr>
          <p:cNvPr id="41" name="직선 연결선 40"/>
          <p:cNvCxnSpPr>
            <a:stCxn id="6" idx="3"/>
            <a:endCxn id="34" idx="1"/>
          </p:cNvCxnSpPr>
          <p:nvPr/>
        </p:nvCxnSpPr>
        <p:spPr bwMode="auto">
          <a:xfrm flipV="1">
            <a:off x="7401273" y="2126883"/>
            <a:ext cx="504055" cy="18002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4" name="직선 연결선 43"/>
          <p:cNvCxnSpPr>
            <a:stCxn id="11" idx="3"/>
            <a:endCxn id="39" idx="1"/>
          </p:cNvCxnSpPr>
          <p:nvPr/>
        </p:nvCxnSpPr>
        <p:spPr bwMode="auto">
          <a:xfrm flipV="1">
            <a:off x="7401272" y="3457706"/>
            <a:ext cx="504056" cy="1325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47" name="직사각형 46"/>
          <p:cNvSpPr/>
          <p:nvPr/>
        </p:nvSpPr>
        <p:spPr bwMode="auto">
          <a:xfrm>
            <a:off x="698871" y="4368181"/>
            <a:ext cx="1584176" cy="6626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최종 추적 쿠</a:t>
            </a:r>
            <a:r>
              <a:rPr kumimoji="0" lang="ko-KR" altLang="en-US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키</a:t>
            </a:r>
            <a:endParaRPr kumimoji="0" lang="en-US" altLang="ko-KR" sz="1050" dirty="0" smtClean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Cookie(Primary=M1;Secondary=M2)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8" name="타원 47"/>
          <p:cNvSpPr/>
          <p:nvPr/>
        </p:nvSpPr>
        <p:spPr bwMode="auto">
          <a:xfrm>
            <a:off x="564563" y="4169830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5	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4488" y="981075"/>
            <a:ext cx="8270534" cy="420180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non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</a:pPr>
            <a:r>
              <a:rPr kumimoji="0" lang="en-US" altLang="ko-KR" sz="2000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WLS Tracking Cookie Format: </a:t>
            </a:r>
            <a:r>
              <a:rPr kumimoji="0" lang="en-US" altLang="ko-KR" sz="2000" kern="0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sessionid!primary_JVMID!secondary_JVMID</a:t>
            </a:r>
            <a:endParaRPr kumimoji="0" lang="ko-KR" altLang="en-US" sz="2000" kern="0" dirty="0" err="1" smtClean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cxnSp>
        <p:nvCxnSpPr>
          <p:cNvPr id="50" name="직선 연결선 49"/>
          <p:cNvCxnSpPr>
            <a:stCxn id="47" idx="0"/>
            <a:endCxn id="4" idx="2"/>
          </p:cNvCxnSpPr>
          <p:nvPr/>
        </p:nvCxnSpPr>
        <p:spPr bwMode="auto">
          <a:xfrm flipV="1">
            <a:off x="1490959" y="3789040"/>
            <a:ext cx="614897" cy="57914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82112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305"/>
    </mc:Choice>
    <mc:Fallback xmlns="">
      <p:transition spd="slow" advTm="138305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웹로직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클러스터링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Failover</a:t>
            </a:r>
            <a:endParaRPr lang="ko-KR" altLang="en-US" dirty="0"/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1490959" y="3129022"/>
            <a:ext cx="1229794" cy="66001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en-US" sz="110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Client</a:t>
            </a:r>
            <a:endParaRPr kumimoji="0" lang="en-US" sz="110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933574" y="3129022"/>
            <a:ext cx="1229794" cy="66001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en-US" sz="110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Proxy</a:t>
            </a:r>
            <a:endParaRPr kumimoji="0" lang="en-US" sz="110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6153738" y="1718481"/>
            <a:ext cx="1247535" cy="918431"/>
            <a:chOff x="6585786" y="1574465"/>
            <a:chExt cx="1247535" cy="918431"/>
          </a:xfrm>
        </p:grpSpPr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M1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8" name="직사각형 7"/>
          <p:cNvSpPr/>
          <p:nvPr/>
        </p:nvSpPr>
        <p:spPr bwMode="auto">
          <a:xfrm>
            <a:off x="6465168" y="2132856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6153737" y="2870609"/>
            <a:ext cx="1247535" cy="918431"/>
            <a:chOff x="6585786" y="1574465"/>
            <a:chExt cx="1247535" cy="918431"/>
          </a:xfrm>
        </p:grpSpPr>
        <p:sp>
          <p:nvSpPr>
            <p:cNvPr id="11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M2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13" name="직사각형 12"/>
          <p:cNvSpPr/>
          <p:nvPr/>
        </p:nvSpPr>
        <p:spPr bwMode="auto">
          <a:xfrm>
            <a:off x="6465167" y="3284984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>
                <a:solidFill>
                  <a:srgbClr val="FFFFFF"/>
                </a:solidFill>
              </a:rPr>
              <a:t>A’</a:t>
            </a:r>
            <a:endParaRPr lang="ko-KR" altLang="en-US" sz="1200" b="1" kern="0" dirty="0">
              <a:solidFill>
                <a:srgbClr val="FFFFFF"/>
              </a:solidFill>
            </a:endParaRPr>
          </a:p>
        </p:txBody>
      </p:sp>
      <p:grpSp>
        <p:nvGrpSpPr>
          <p:cNvPr id="14" name="그룹 13"/>
          <p:cNvGrpSpPr/>
          <p:nvPr/>
        </p:nvGrpSpPr>
        <p:grpSpPr>
          <a:xfrm>
            <a:off x="6153737" y="4022737"/>
            <a:ext cx="1247535" cy="918431"/>
            <a:chOff x="6585786" y="1574465"/>
            <a:chExt cx="1247535" cy="918431"/>
          </a:xfrm>
        </p:grpSpPr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M3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grpSp>
        <p:nvGrpSpPr>
          <p:cNvPr id="17" name="그룹 16"/>
          <p:cNvGrpSpPr/>
          <p:nvPr/>
        </p:nvGrpSpPr>
        <p:grpSpPr>
          <a:xfrm>
            <a:off x="6153737" y="5030849"/>
            <a:ext cx="1247535" cy="918431"/>
            <a:chOff x="6585786" y="1574465"/>
            <a:chExt cx="1247535" cy="918431"/>
          </a:xfrm>
        </p:grpSpPr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M4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20" name="Line 31"/>
          <p:cNvSpPr>
            <a:spLocks noChangeShapeType="1"/>
          </p:cNvSpPr>
          <p:nvPr/>
        </p:nvSpPr>
        <p:spPr bwMode="auto">
          <a:xfrm>
            <a:off x="2720753" y="3465002"/>
            <a:ext cx="1212821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ko-KR" alt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2" name="꺾인 연결선 21"/>
          <p:cNvCxnSpPr>
            <a:stCxn id="5" idx="3"/>
            <a:endCxn id="6" idx="1"/>
          </p:cNvCxnSpPr>
          <p:nvPr/>
        </p:nvCxnSpPr>
        <p:spPr bwMode="auto">
          <a:xfrm flipV="1">
            <a:off x="5163368" y="2306903"/>
            <a:ext cx="1008111" cy="1152128"/>
          </a:xfrm>
          <a:prstGeom prst="bentConnector3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3" name="직사각형 22"/>
          <p:cNvSpPr/>
          <p:nvPr/>
        </p:nvSpPr>
        <p:spPr bwMode="auto">
          <a:xfrm>
            <a:off x="344488" y="2060847"/>
            <a:ext cx="1564760" cy="80976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클라이언트 요청</a:t>
            </a:r>
            <a:endParaRPr kumimoji="0" lang="en-US" altLang="ko-KR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추적 쿠키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: </a:t>
            </a:r>
          </a:p>
          <a:p>
            <a:pPr algn="ctr"/>
            <a:r>
              <a:rPr kumimoji="0" lang="en-US" altLang="ko-KR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Cookie(Primary=M1;Secondary=M2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)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cxnSp>
        <p:nvCxnSpPr>
          <p:cNvPr id="29" name="직선 연결선 28"/>
          <p:cNvCxnSpPr>
            <a:stCxn id="4" idx="0"/>
            <a:endCxn id="23" idx="3"/>
          </p:cNvCxnSpPr>
          <p:nvPr/>
        </p:nvCxnSpPr>
        <p:spPr bwMode="auto">
          <a:xfrm flipH="1" flipV="1">
            <a:off x="1909248" y="2465728"/>
            <a:ext cx="196608" cy="663294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31" name="직사각형 30"/>
          <p:cNvSpPr/>
          <p:nvPr/>
        </p:nvSpPr>
        <p:spPr bwMode="auto">
          <a:xfrm>
            <a:off x="2936776" y="2060848"/>
            <a:ext cx="1368152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인스턴스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M1 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정상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,</a:t>
            </a:r>
          </a:p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요청을 전달함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cxnSp>
        <p:nvCxnSpPr>
          <p:cNvPr id="32" name="직선 연결선 31"/>
          <p:cNvCxnSpPr>
            <a:stCxn id="5" idx="0"/>
            <a:endCxn id="31" idx="3"/>
          </p:cNvCxnSpPr>
          <p:nvPr/>
        </p:nvCxnSpPr>
        <p:spPr bwMode="auto">
          <a:xfrm flipH="1" flipV="1">
            <a:off x="4304928" y="2384884"/>
            <a:ext cx="243543" cy="74413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34" name="직사각형 33"/>
          <p:cNvSpPr/>
          <p:nvPr/>
        </p:nvSpPr>
        <p:spPr bwMode="auto">
          <a:xfrm>
            <a:off x="7905328" y="1628800"/>
            <a:ext cx="1584176" cy="58988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복제 관리자는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M1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에 있는 세션을 제거하도록 통지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35" name="타원 34"/>
          <p:cNvSpPr/>
          <p:nvPr/>
        </p:nvSpPr>
        <p:spPr bwMode="auto">
          <a:xfrm>
            <a:off x="210180" y="1930651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1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7" name="타원 36"/>
          <p:cNvSpPr/>
          <p:nvPr/>
        </p:nvSpPr>
        <p:spPr bwMode="auto">
          <a:xfrm>
            <a:off x="2751574" y="1916832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2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8" name="타원 37"/>
          <p:cNvSpPr/>
          <p:nvPr/>
        </p:nvSpPr>
        <p:spPr bwMode="auto">
          <a:xfrm>
            <a:off x="7771020" y="1430449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7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7905328" y="3126371"/>
            <a:ext cx="1584176" cy="8963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M2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가 이 세션에 대한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primary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로 전환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. 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복제관리자는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M3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를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secondary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로 지정하고 추적 쿠키 정보를 갱신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0" name="타원 39"/>
          <p:cNvSpPr/>
          <p:nvPr/>
        </p:nvSpPr>
        <p:spPr bwMode="auto">
          <a:xfrm>
            <a:off x="7771020" y="2928021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5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cxnSp>
        <p:nvCxnSpPr>
          <p:cNvPr id="41" name="직선 연결선 40"/>
          <p:cNvCxnSpPr>
            <a:stCxn id="6" idx="3"/>
            <a:endCxn id="34" idx="1"/>
          </p:cNvCxnSpPr>
          <p:nvPr/>
        </p:nvCxnSpPr>
        <p:spPr bwMode="auto">
          <a:xfrm flipV="1">
            <a:off x="7401273" y="1923742"/>
            <a:ext cx="504055" cy="38316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4" name="직선 연결선 43"/>
          <p:cNvCxnSpPr>
            <a:stCxn id="11" idx="3"/>
            <a:endCxn id="39" idx="1"/>
          </p:cNvCxnSpPr>
          <p:nvPr/>
        </p:nvCxnSpPr>
        <p:spPr bwMode="auto">
          <a:xfrm>
            <a:off x="7401272" y="3459031"/>
            <a:ext cx="504056" cy="115523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47" name="직사각형 46"/>
          <p:cNvSpPr/>
          <p:nvPr/>
        </p:nvSpPr>
        <p:spPr bwMode="auto">
          <a:xfrm>
            <a:off x="698871" y="4368181"/>
            <a:ext cx="1584176" cy="6626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최종 추적 쿠</a:t>
            </a:r>
            <a:r>
              <a:rPr kumimoji="0" lang="ko-KR" altLang="en-US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키</a:t>
            </a:r>
            <a:endParaRPr kumimoji="0" lang="en-US" altLang="ko-KR" sz="1050" dirty="0" smtClean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Cookie(Primary=M2;Secondary=M3)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8" name="타원 47"/>
          <p:cNvSpPr/>
          <p:nvPr/>
        </p:nvSpPr>
        <p:spPr bwMode="auto">
          <a:xfrm>
            <a:off x="564563" y="4169830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8	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21" name="폭발 1 20"/>
          <p:cNvSpPr/>
          <p:nvPr/>
        </p:nvSpPr>
        <p:spPr bwMode="auto">
          <a:xfrm>
            <a:off x="5457056" y="2132856"/>
            <a:ext cx="432048" cy="418229"/>
          </a:xfrm>
          <a:prstGeom prst="irregularSeal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4202098" y="1196752"/>
            <a:ext cx="1368152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연결 문제 발생</a:t>
            </a:r>
            <a:endParaRPr kumimoji="0" lang="en-US" altLang="ko-KR" sz="1050" dirty="0" smtClean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(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연결에러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, 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타임아웃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)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3" name="타원 42"/>
          <p:cNvSpPr/>
          <p:nvPr/>
        </p:nvSpPr>
        <p:spPr bwMode="auto">
          <a:xfrm>
            <a:off x="4016896" y="1052736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3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cxnSp>
        <p:nvCxnSpPr>
          <p:cNvPr id="45" name="직선 연결선 44"/>
          <p:cNvCxnSpPr>
            <a:stCxn id="21" idx="1"/>
            <a:endCxn id="42" idx="2"/>
          </p:cNvCxnSpPr>
          <p:nvPr/>
        </p:nvCxnSpPr>
        <p:spPr bwMode="auto">
          <a:xfrm flipH="1" flipV="1">
            <a:off x="4886174" y="1844824"/>
            <a:ext cx="570882" cy="45484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49" name="직사각형 48"/>
          <p:cNvSpPr/>
          <p:nvPr/>
        </p:nvSpPr>
        <p:spPr bwMode="auto">
          <a:xfrm>
            <a:off x="3579192" y="4368181"/>
            <a:ext cx="1584176" cy="9961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Proxy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는 장애를 감지하고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, secondary </a:t>
            </a:r>
            <a:r>
              <a:rPr kumimoji="0" lang="ko-KR" altLang="en-US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인스턴스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M2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로 접속을 시도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50" name="타원 49"/>
          <p:cNvSpPr/>
          <p:nvPr/>
        </p:nvSpPr>
        <p:spPr bwMode="auto">
          <a:xfrm>
            <a:off x="3444884" y="4169830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4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cxnSp>
        <p:nvCxnSpPr>
          <p:cNvPr id="51" name="직선 연결선 50"/>
          <p:cNvCxnSpPr>
            <a:stCxn id="49" idx="0"/>
            <a:endCxn id="5" idx="2"/>
          </p:cNvCxnSpPr>
          <p:nvPr/>
        </p:nvCxnSpPr>
        <p:spPr bwMode="auto">
          <a:xfrm flipV="1">
            <a:off x="4371280" y="3789040"/>
            <a:ext cx="177191" cy="57914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52" name="직사각형 51"/>
          <p:cNvSpPr/>
          <p:nvPr/>
        </p:nvSpPr>
        <p:spPr bwMode="auto">
          <a:xfrm>
            <a:off x="7905899" y="4418081"/>
            <a:ext cx="1584176" cy="8963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복제 관리자는 해당 세션을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M3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로 복제시킴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53" name="타원 52"/>
          <p:cNvSpPr/>
          <p:nvPr/>
        </p:nvSpPr>
        <p:spPr bwMode="auto">
          <a:xfrm>
            <a:off x="7771591" y="4219731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6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54" name="직사각형 53"/>
          <p:cNvSpPr/>
          <p:nvPr/>
        </p:nvSpPr>
        <p:spPr bwMode="auto">
          <a:xfrm>
            <a:off x="6426336" y="4446602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A’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>
            <a:off x="5163367" y="3457706"/>
            <a:ext cx="1008111" cy="729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ko-KR" alt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56" name="직선 연결선 55"/>
          <p:cNvCxnSpPr>
            <a:stCxn id="4" idx="2"/>
            <a:endCxn id="47" idx="0"/>
          </p:cNvCxnSpPr>
          <p:nvPr/>
        </p:nvCxnSpPr>
        <p:spPr bwMode="auto">
          <a:xfrm flipH="1">
            <a:off x="1490959" y="3789040"/>
            <a:ext cx="614897" cy="57914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883296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3"/>
    </mc:Choice>
    <mc:Fallback xmlns="">
      <p:transition spd="slow" advTm="1203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JBoss</a:t>
            </a:r>
            <a:r>
              <a:rPr lang="en-US" altLang="ko-KR" dirty="0"/>
              <a:t> Clustering Architecture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4488" y="908720"/>
            <a:ext cx="9094652" cy="2311402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en-US" altLang="ko-KR" sz="2000" dirty="0" err="1" smtClean="0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sz="2000" dirty="0" smtClean="0">
                <a:latin typeface="산돌고딕 M" pitchFamily="18" charset="-127"/>
                <a:ea typeface="산돌고딕 M" pitchFamily="18" charset="-127"/>
              </a:rPr>
              <a:t> AS5, AS6, EAP5 (EAP)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dirty="0" err="1" smtClean="0">
                <a:latin typeface="산돌고딕 M" pitchFamily="18" charset="-127"/>
                <a:ea typeface="산돌고딕 M" pitchFamily="18" charset="-127"/>
              </a:rPr>
              <a:t>JGroups</a:t>
            </a:r>
            <a:r>
              <a:rPr kumimoji="0" lang="en-US" altLang="ko-KR" dirty="0" smtClean="0">
                <a:latin typeface="산돌고딕 M" pitchFamily="18" charset="-127"/>
                <a:ea typeface="산돌고딕 M" pitchFamily="18" charset="-127"/>
              </a:rPr>
              <a:t>: </a:t>
            </a:r>
            <a:r>
              <a:rPr kumimoji="0" lang="ko-KR" altLang="en-US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멀티캐스트</a:t>
            </a:r>
            <a:r>
              <a:rPr kumimoji="0" lang="en-US" altLang="ko-KR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b="1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툴킷</a:t>
            </a:r>
            <a:r>
              <a:rPr kumimoji="0" lang="ko-KR" altLang="en-US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dirty="0" err="1" smtClean="0">
                <a:latin typeface="산돌고딕 M" pitchFamily="18" charset="-127"/>
                <a:ea typeface="산돌고딕 M" pitchFamily="18" charset="-127"/>
              </a:rPr>
              <a:t>오픈소스</a:t>
            </a:r>
            <a:endParaRPr kumimoji="0" lang="en-US" altLang="ko-KR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dirty="0" err="1" smtClean="0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dirty="0" smtClean="0">
                <a:latin typeface="산돌고딕 M" pitchFamily="18" charset="-127"/>
                <a:ea typeface="산돌고딕 M" pitchFamily="18" charset="-127"/>
              </a:rPr>
              <a:t> Cache: </a:t>
            </a:r>
            <a:r>
              <a:rPr kumimoji="0" lang="ko-KR" altLang="en-US" dirty="0" err="1" smtClean="0">
                <a:latin typeface="산돌고딕 M" pitchFamily="18" charset="-127"/>
                <a:ea typeface="산돌고딕 M" pitchFamily="18" charset="-127"/>
              </a:rPr>
              <a:t>클러스터링을</a:t>
            </a: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 위한 자바 기반의 프레임워크</a:t>
            </a:r>
            <a:endParaRPr kumimoji="0" lang="en-US" altLang="ko-KR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en-US" altLang="ko-KR" sz="2000" dirty="0" err="1" smtClean="0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sz="2000" dirty="0" smtClean="0">
                <a:latin typeface="산돌고딕 M" pitchFamily="18" charset="-127"/>
                <a:ea typeface="산돌고딕 M" pitchFamily="18" charset="-127"/>
              </a:rPr>
              <a:t> AS7, EAP6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dirty="0" err="1" smtClean="0">
                <a:latin typeface="산돌고딕 M" pitchFamily="18" charset="-127"/>
                <a:ea typeface="산돌고딕 M" pitchFamily="18" charset="-127"/>
              </a:rPr>
              <a:t>JGroups</a:t>
            </a:r>
            <a:endParaRPr kumimoji="0" lang="en-US" altLang="ko-KR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dirty="0" smtClean="0">
                <a:latin typeface="산돌고딕 M" pitchFamily="18" charset="-127"/>
                <a:ea typeface="산돌고딕 M" pitchFamily="18" charset="-127"/>
              </a:rPr>
              <a:t>Infinispan: </a:t>
            </a:r>
            <a:r>
              <a:rPr kumimoji="0" lang="en-US" altLang="ko-KR" b="1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Cache</a:t>
            </a:r>
            <a:r>
              <a:rPr kumimoji="0" lang="ko-KR" altLang="en-US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를 데이터 </a:t>
            </a:r>
            <a:r>
              <a:rPr kumimoji="0" lang="ko-KR" altLang="en-US" b="1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그리드</a:t>
            </a:r>
            <a:r>
              <a:rPr kumimoji="0" lang="ko-KR" altLang="en-US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로 업그레이드</a:t>
            </a:r>
            <a:r>
              <a:rPr kumimoji="0" lang="en-US" altLang="ko-KR" dirty="0" smtClean="0">
                <a:latin typeface="산돌고딕 M" pitchFamily="18" charset="-127"/>
                <a:ea typeface="산돌고딕 M" pitchFamily="18" charset="-127"/>
              </a:rPr>
              <a:t>(</a:t>
            </a:r>
            <a:r>
              <a:rPr kumimoji="0" lang="ko-KR" altLang="en-US" dirty="0" err="1" smtClean="0">
                <a:latin typeface="산돌고딕 M" pitchFamily="18" charset="-127"/>
                <a:ea typeface="산돌고딕 M" pitchFamily="18" charset="-127"/>
              </a:rPr>
              <a:t>오라클</a:t>
            </a: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en-US" altLang="ko-KR" dirty="0" smtClean="0">
                <a:latin typeface="산돌고딕 M" pitchFamily="18" charset="-127"/>
                <a:ea typeface="산돌고딕 M" pitchFamily="18" charset="-127"/>
              </a:rPr>
              <a:t>Coherence</a:t>
            </a: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와 거의 동일</a:t>
            </a:r>
            <a:r>
              <a:rPr kumimoji="0" lang="en-US" altLang="ko-KR" dirty="0" smtClean="0">
                <a:latin typeface="산돌고딕 M" pitchFamily="18" charset="-127"/>
                <a:ea typeface="산돌고딕 M" pitchFamily="18" charset="-127"/>
              </a:rPr>
              <a:t>) </a:t>
            </a:r>
            <a:endParaRPr kumimoji="0" lang="en-US" altLang="ko-KR" sz="2000" dirty="0">
              <a:latin typeface="산돌고딕 M" pitchFamily="18" charset="-127"/>
              <a:ea typeface="산돌고딕 M" pitchFamily="18" charset="-127"/>
            </a:endParaRPr>
          </a:p>
        </p:txBody>
      </p:sp>
      <p:grpSp>
        <p:nvGrpSpPr>
          <p:cNvPr id="8" name="그룹 86"/>
          <p:cNvGrpSpPr/>
          <p:nvPr/>
        </p:nvGrpSpPr>
        <p:grpSpPr>
          <a:xfrm>
            <a:off x="992560" y="3323803"/>
            <a:ext cx="8280920" cy="3057525"/>
            <a:chOff x="441325" y="2887663"/>
            <a:chExt cx="9140825" cy="3316287"/>
          </a:xfrm>
        </p:grpSpPr>
        <p:sp>
          <p:nvSpPr>
            <p:cNvPr id="10" name="Freeform 13"/>
            <p:cNvSpPr>
              <a:spLocks/>
            </p:cNvSpPr>
            <p:nvPr/>
          </p:nvSpPr>
          <p:spPr bwMode="auto">
            <a:xfrm>
              <a:off x="4665663" y="3005138"/>
              <a:ext cx="395287" cy="2952750"/>
            </a:xfrm>
            <a:custGeom>
              <a:avLst/>
              <a:gdLst>
                <a:gd name="T0" fmla="*/ 840063497 w 186"/>
                <a:gd name="T1" fmla="*/ 1631514730 h 2526"/>
                <a:gd name="T2" fmla="*/ 0 w 186"/>
                <a:gd name="T3" fmla="*/ 0 h 2526"/>
                <a:gd name="T4" fmla="*/ 72263149 w 186"/>
                <a:gd name="T5" fmla="*/ 2147483647 h 2526"/>
                <a:gd name="T6" fmla="*/ 840063497 w 186"/>
                <a:gd name="T7" fmla="*/ 1631514730 h 252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6"/>
                <a:gd name="T13" fmla="*/ 0 h 2526"/>
                <a:gd name="T14" fmla="*/ 186 w 186"/>
                <a:gd name="T15" fmla="*/ 2526 h 252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6" h="2526">
                  <a:moveTo>
                    <a:pt x="186" y="1194"/>
                  </a:moveTo>
                  <a:lnTo>
                    <a:pt x="0" y="0"/>
                  </a:lnTo>
                  <a:lnTo>
                    <a:pt x="16" y="2526"/>
                  </a:lnTo>
                  <a:lnTo>
                    <a:pt x="186" y="1194"/>
                  </a:lnTo>
                  <a:close/>
                </a:path>
              </a:pathLst>
            </a:custGeom>
            <a:solidFill>
              <a:srgbClr val="FF7171">
                <a:alpha val="29019"/>
              </a:srgbClr>
            </a:solidFill>
            <a:ln w="0">
              <a:noFill/>
              <a:round/>
              <a:headEnd/>
              <a:tailEnd type="none" w="sm" len="med"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>
              <a:off x="5078413" y="2887663"/>
              <a:ext cx="4335462" cy="3316287"/>
            </a:xfrm>
            <a:prstGeom prst="roundRect">
              <a:avLst>
                <a:gd name="adj" fmla="val 4722"/>
              </a:avLst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 algn="ctr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13500000">
                <a:schemeClr val="bg1">
                  <a:lumMod val="50000"/>
                </a:schemeClr>
              </a:prstShdw>
            </a:effectLst>
          </p:spPr>
          <p:txBody>
            <a:bodyPr lIns="0" tIns="36000" rIns="0" bIns="36000"/>
            <a:lstStyle/>
            <a:p>
              <a:pPr algn="l" latinLnBrk="1"/>
              <a:endParaRPr lang="ko-KR" altLang="en-US" sz="1100" b="0" dirty="0" smtClean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>
              <a:off x="441325" y="2887663"/>
              <a:ext cx="4337050" cy="3316287"/>
            </a:xfrm>
            <a:prstGeom prst="roundRect">
              <a:avLst>
                <a:gd name="adj" fmla="val 4722"/>
              </a:avLst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 algn="ctr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13500000">
                <a:schemeClr val="bg1">
                  <a:lumMod val="50000"/>
                </a:schemeClr>
              </a:prstShdw>
            </a:effectLst>
          </p:spPr>
          <p:txBody>
            <a:bodyPr lIns="0" tIns="36000" rIns="0" bIns="36000"/>
            <a:lstStyle/>
            <a:p>
              <a:pPr algn="l" latinLnBrk="1"/>
              <a:endParaRPr lang="ko-KR" altLang="en-US" sz="1100" b="0" dirty="0" smtClean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>
              <a:off x="6937375" y="3370263"/>
              <a:ext cx="2300288" cy="2628900"/>
            </a:xfrm>
            <a:prstGeom prst="roundRect">
              <a:avLst>
                <a:gd name="adj" fmla="val 7347"/>
              </a:avLst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 algn="ctr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13500000">
                <a:schemeClr val="bg1">
                  <a:lumMod val="50000"/>
                </a:schemeClr>
              </a:prstShdw>
            </a:effectLst>
          </p:spPr>
          <p:txBody>
            <a:bodyPr lIns="0" tIns="36000" rIns="0" bIns="36000"/>
            <a:lstStyle/>
            <a:p>
              <a:pPr algn="l" latinLnBrk="1">
                <a:defRPr/>
              </a:pPr>
              <a:endParaRPr lang="ko-KR" altLang="en-US" sz="1100" b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>
              <a:off x="2336800" y="3384550"/>
              <a:ext cx="2300288" cy="2603500"/>
            </a:xfrm>
            <a:prstGeom prst="roundRect">
              <a:avLst>
                <a:gd name="adj" fmla="val 7347"/>
              </a:avLst>
            </a:prstGeom>
            <a:gradFill flip="none" rotWithShape="1">
              <a:gsLst>
                <a:gs pos="0">
                  <a:schemeClr val="bg1">
                    <a:lumMod val="50000"/>
                    <a:tint val="66000"/>
                    <a:satMod val="160000"/>
                  </a:schemeClr>
                </a:gs>
                <a:gs pos="50000">
                  <a:schemeClr val="bg1">
                    <a:lumMod val="50000"/>
                    <a:tint val="44500"/>
                    <a:satMod val="160000"/>
                  </a:schemeClr>
                </a:gs>
                <a:gs pos="100000">
                  <a:schemeClr val="bg1">
                    <a:lumMod val="50000"/>
                    <a:tint val="23500"/>
                    <a:satMod val="16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 algn="ctr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  <a:effectLst>
              <a:prstShdw prst="shdw17" dist="17961" dir="13500000">
                <a:schemeClr val="bg1">
                  <a:lumMod val="50000"/>
                </a:schemeClr>
              </a:prstShdw>
            </a:effectLst>
          </p:spPr>
          <p:txBody>
            <a:bodyPr lIns="0" tIns="36000" rIns="0" bIns="36000"/>
            <a:lstStyle/>
            <a:p>
              <a:pPr algn="l" latinLnBrk="1">
                <a:defRPr/>
              </a:pPr>
              <a:endParaRPr lang="ko-KR" altLang="en-US" sz="1100" b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5" name="AutoShape 18"/>
            <p:cNvSpPr>
              <a:spLocks noChangeArrowheads="1"/>
            </p:cNvSpPr>
            <p:nvPr/>
          </p:nvSpPr>
          <p:spPr bwMode="auto">
            <a:xfrm>
              <a:off x="4062413" y="5476875"/>
              <a:ext cx="503237" cy="433388"/>
            </a:xfrm>
            <a:prstGeom prst="roundRect">
              <a:avLst>
                <a:gd name="adj" fmla="val 2708"/>
              </a:avLst>
            </a:prstGeom>
            <a:noFill/>
            <a:ln w="6350" algn="ctr">
              <a:noFill/>
              <a:round/>
              <a:headEnd/>
              <a:tailEnd/>
            </a:ln>
          </p:spPr>
          <p:txBody>
            <a:bodyPr wrap="none" anchor="b"/>
            <a:lstStyle/>
            <a:p>
              <a:pPr algn="l">
                <a:spcBef>
                  <a:spcPct val="50000"/>
                </a:spcBef>
                <a:buClrTx/>
                <a:buSzTx/>
                <a:buFont typeface="Wingdings" pitchFamily="2" charset="2"/>
                <a:buNone/>
              </a:pPr>
              <a:r>
                <a:rPr kumimoji="1" lang="en-US" altLang="ko-KR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Domain</a:t>
              </a:r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2530475" y="3430588"/>
              <a:ext cx="1158875" cy="227488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426994"/>
              </a:solidFill>
              <a:prstDash val="sysDot"/>
              <a:miter lim="800000"/>
              <a:headEnd/>
              <a:tailEnd/>
            </a:ln>
          </p:spPr>
          <p:txBody>
            <a:bodyPr wrap="none" anchor="b"/>
            <a:lstStyle/>
            <a:p>
              <a:pPr algn="l">
                <a:buClrTx/>
                <a:buSzTx/>
                <a:buFontTx/>
                <a:buNone/>
              </a:pPr>
              <a:r>
                <a:rPr kumimoji="1" lang="ko-KR" altLang="en-US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        클러스터</a:t>
              </a:r>
              <a:r>
                <a:rPr kumimoji="1" lang="en-US" altLang="ko-KR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A</a:t>
              </a:r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2638425" y="3684588"/>
              <a:ext cx="895350" cy="7302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l">
                <a:buClrTx/>
                <a:buSzTx/>
                <a:buFontTx/>
                <a:buNone/>
              </a:pPr>
              <a:r>
                <a:rPr kumimoji="1" lang="ko-KR" altLang="en-US" sz="100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     </a:t>
              </a:r>
              <a:r>
                <a:rPr kumimoji="1" lang="en-US" altLang="ko-KR" sz="100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M1</a:t>
              </a:r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2640013" y="4684713"/>
              <a:ext cx="900112" cy="75723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 w="9525" algn="ctr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l">
                <a:buClrTx/>
                <a:buSzTx/>
                <a:buFontTx/>
                <a:buNone/>
              </a:pPr>
              <a:r>
                <a:rPr kumimoji="1" lang="en-US" altLang="ko-KR" sz="100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M2</a:t>
              </a:r>
            </a:p>
          </p:txBody>
        </p:sp>
        <p:sp>
          <p:nvSpPr>
            <p:cNvPr id="19" name="AutoShape 22"/>
            <p:cNvSpPr>
              <a:spLocks noChangeArrowheads="1"/>
            </p:cNvSpPr>
            <p:nvPr/>
          </p:nvSpPr>
          <p:spPr bwMode="auto">
            <a:xfrm>
              <a:off x="2752725" y="3778250"/>
              <a:ext cx="481013" cy="568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7B9EC5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20" name="AutoShape 23"/>
            <p:cNvSpPr>
              <a:spLocks noChangeArrowheads="1"/>
            </p:cNvSpPr>
            <p:nvPr/>
          </p:nvSpPr>
          <p:spPr bwMode="auto">
            <a:xfrm>
              <a:off x="2752725" y="4808538"/>
              <a:ext cx="481013" cy="5730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7B9EC5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 flipV="1">
              <a:off x="2098675" y="4167188"/>
              <a:ext cx="514350" cy="3571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>
              <a:off x="2098675" y="4595813"/>
              <a:ext cx="436563" cy="4349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23" name="Text Box 26"/>
            <p:cNvSpPr txBox="1">
              <a:spLocks noChangeArrowheads="1"/>
            </p:cNvSpPr>
            <p:nvPr/>
          </p:nvSpPr>
          <p:spPr bwMode="auto">
            <a:xfrm>
              <a:off x="2720975" y="3778250"/>
              <a:ext cx="577850" cy="246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25000"/>
                </a:spcBef>
                <a:buClrTx/>
                <a:buSzTx/>
                <a:buFontTx/>
                <a:buNone/>
              </a:pPr>
              <a:r>
                <a:rPr lang="en-US" altLang="ko-KR" sz="1000" b="0">
                  <a:solidFill>
                    <a:srgbClr val="8B8B8B"/>
                  </a:solidFill>
                  <a:latin typeface="산돌고딕 M" pitchFamily="18" charset="-127"/>
                  <a:ea typeface="산돌고딕 M" pitchFamily="18" charset="-127"/>
                </a:rPr>
                <a:t>WAS</a:t>
              </a:r>
            </a:p>
          </p:txBody>
        </p:sp>
        <p:sp>
          <p:nvSpPr>
            <p:cNvPr id="24" name="Freeform 27"/>
            <p:cNvSpPr>
              <a:spLocks noChangeAspect="1"/>
            </p:cNvSpPr>
            <p:nvPr/>
          </p:nvSpPr>
          <p:spPr bwMode="auto">
            <a:xfrm>
              <a:off x="2811463" y="3976688"/>
              <a:ext cx="84137" cy="293687"/>
            </a:xfrm>
            <a:custGeom>
              <a:avLst/>
              <a:gdLst>
                <a:gd name="T0" fmla="*/ 46267925 w 102"/>
                <a:gd name="T1" fmla="*/ 264136990 h 230"/>
                <a:gd name="T2" fmla="*/ 51711258 w 102"/>
                <a:gd name="T3" fmla="*/ 270658116 h 230"/>
                <a:gd name="T4" fmla="*/ 51711258 w 102"/>
                <a:gd name="T5" fmla="*/ 335877123 h 230"/>
                <a:gd name="T6" fmla="*/ 50351043 w 102"/>
                <a:gd name="T7" fmla="*/ 342399527 h 230"/>
                <a:gd name="T8" fmla="*/ 17691043 w 102"/>
                <a:gd name="T9" fmla="*/ 345660729 h 230"/>
                <a:gd name="T10" fmla="*/ 13607925 w 102"/>
                <a:gd name="T11" fmla="*/ 339138325 h 230"/>
                <a:gd name="T12" fmla="*/ 12247707 w 102"/>
                <a:gd name="T13" fmla="*/ 277180520 h 230"/>
                <a:gd name="T14" fmla="*/ 14968964 w 102"/>
                <a:gd name="T15" fmla="*/ 267398192 h 230"/>
                <a:gd name="T16" fmla="*/ 17691043 w 102"/>
                <a:gd name="T17" fmla="*/ 136960298 h 230"/>
                <a:gd name="T18" fmla="*/ 51711258 w 102"/>
                <a:gd name="T19" fmla="*/ 140220222 h 230"/>
                <a:gd name="T20" fmla="*/ 53072297 w 102"/>
                <a:gd name="T21" fmla="*/ 146742626 h 230"/>
                <a:gd name="T22" fmla="*/ 51711258 w 102"/>
                <a:gd name="T23" fmla="*/ 156524954 h 230"/>
                <a:gd name="T24" fmla="*/ 17691043 w 102"/>
                <a:gd name="T25" fmla="*/ 159786156 h 230"/>
                <a:gd name="T26" fmla="*/ 13607925 w 102"/>
                <a:gd name="T27" fmla="*/ 153265029 h 230"/>
                <a:gd name="T28" fmla="*/ 13607925 w 102"/>
                <a:gd name="T29" fmla="*/ 143481424 h 230"/>
                <a:gd name="T30" fmla="*/ 17691043 w 102"/>
                <a:gd name="T31" fmla="*/ 136960298 h 230"/>
                <a:gd name="T32" fmla="*/ 17691043 w 102"/>
                <a:gd name="T33" fmla="*/ 84784901 h 230"/>
                <a:gd name="T34" fmla="*/ 51711258 w 102"/>
                <a:gd name="T35" fmla="*/ 88046102 h 230"/>
                <a:gd name="T36" fmla="*/ 53072297 w 102"/>
                <a:gd name="T37" fmla="*/ 94567229 h 230"/>
                <a:gd name="T38" fmla="*/ 51711258 w 102"/>
                <a:gd name="T39" fmla="*/ 104350834 h 230"/>
                <a:gd name="T40" fmla="*/ 17691043 w 102"/>
                <a:gd name="T41" fmla="*/ 107610759 h 230"/>
                <a:gd name="T42" fmla="*/ 13607925 w 102"/>
                <a:gd name="T43" fmla="*/ 101089632 h 230"/>
                <a:gd name="T44" fmla="*/ 13607925 w 102"/>
                <a:gd name="T45" fmla="*/ 91306027 h 230"/>
                <a:gd name="T46" fmla="*/ 17691043 w 102"/>
                <a:gd name="T47" fmla="*/ 84784901 h 230"/>
                <a:gd name="T48" fmla="*/ 17691043 w 102"/>
                <a:gd name="T49" fmla="*/ 35870675 h 230"/>
                <a:gd name="T50" fmla="*/ 51711258 w 102"/>
                <a:gd name="T51" fmla="*/ 39131877 h 230"/>
                <a:gd name="T52" fmla="*/ 53072297 w 102"/>
                <a:gd name="T53" fmla="*/ 45653014 h 230"/>
                <a:gd name="T54" fmla="*/ 51711258 w 102"/>
                <a:gd name="T55" fmla="*/ 55436619 h 230"/>
                <a:gd name="T56" fmla="*/ 17691043 w 102"/>
                <a:gd name="T57" fmla="*/ 58696544 h 230"/>
                <a:gd name="T58" fmla="*/ 13607925 w 102"/>
                <a:gd name="T59" fmla="*/ 52175417 h 230"/>
                <a:gd name="T60" fmla="*/ 13607925 w 102"/>
                <a:gd name="T61" fmla="*/ 42391812 h 230"/>
                <a:gd name="T62" fmla="*/ 17691043 w 102"/>
                <a:gd name="T63" fmla="*/ 35870675 h 230"/>
                <a:gd name="T64" fmla="*/ 6804375 w 102"/>
                <a:gd name="T65" fmla="*/ 0 h 230"/>
                <a:gd name="T66" fmla="*/ 63958974 w 102"/>
                <a:gd name="T67" fmla="*/ 0 h 230"/>
                <a:gd name="T68" fmla="*/ 68041267 w 102"/>
                <a:gd name="T69" fmla="*/ 9782331 h 230"/>
                <a:gd name="T70" fmla="*/ 69402307 w 102"/>
                <a:gd name="T71" fmla="*/ 358704259 h 230"/>
                <a:gd name="T72" fmla="*/ 66681053 w 102"/>
                <a:gd name="T73" fmla="*/ 371747789 h 230"/>
                <a:gd name="T74" fmla="*/ 61237721 w 102"/>
                <a:gd name="T75" fmla="*/ 375008990 h 230"/>
                <a:gd name="T76" fmla="*/ 4082295 w 102"/>
                <a:gd name="T77" fmla="*/ 375008990 h 230"/>
                <a:gd name="T78" fmla="*/ 0 w 102"/>
                <a:gd name="T79" fmla="*/ 365226662 h 230"/>
                <a:gd name="T80" fmla="*/ 0 w 102"/>
                <a:gd name="T81" fmla="*/ 16304737 h 230"/>
                <a:gd name="T82" fmla="*/ 1361040 w 102"/>
                <a:gd name="T83" fmla="*/ 3261203 h 230"/>
                <a:gd name="T84" fmla="*/ 6804375 w 102"/>
                <a:gd name="T85" fmla="*/ 0 h 23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230"/>
                <a:gd name="T131" fmla="*/ 102 w 102"/>
                <a:gd name="T132" fmla="*/ 230 h 23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230">
                  <a:moveTo>
                    <a:pt x="26" y="162"/>
                  </a:moveTo>
                  <a:lnTo>
                    <a:pt x="68" y="162"/>
                  </a:lnTo>
                  <a:lnTo>
                    <a:pt x="74" y="164"/>
                  </a:lnTo>
                  <a:lnTo>
                    <a:pt x="76" y="166"/>
                  </a:lnTo>
                  <a:lnTo>
                    <a:pt x="76" y="170"/>
                  </a:lnTo>
                  <a:lnTo>
                    <a:pt x="76" y="206"/>
                  </a:lnTo>
                  <a:lnTo>
                    <a:pt x="76" y="208"/>
                  </a:lnTo>
                  <a:lnTo>
                    <a:pt x="74" y="210"/>
                  </a:lnTo>
                  <a:lnTo>
                    <a:pt x="68" y="212"/>
                  </a:lnTo>
                  <a:lnTo>
                    <a:pt x="26" y="212"/>
                  </a:lnTo>
                  <a:lnTo>
                    <a:pt x="22" y="210"/>
                  </a:lnTo>
                  <a:lnTo>
                    <a:pt x="20" y="208"/>
                  </a:lnTo>
                  <a:lnTo>
                    <a:pt x="18" y="206"/>
                  </a:lnTo>
                  <a:lnTo>
                    <a:pt x="18" y="170"/>
                  </a:lnTo>
                  <a:lnTo>
                    <a:pt x="20" y="166"/>
                  </a:lnTo>
                  <a:lnTo>
                    <a:pt x="22" y="164"/>
                  </a:lnTo>
                  <a:lnTo>
                    <a:pt x="26" y="162"/>
                  </a:lnTo>
                  <a:lnTo>
                    <a:pt x="26" y="84"/>
                  </a:lnTo>
                  <a:lnTo>
                    <a:pt x="70" y="84"/>
                  </a:lnTo>
                  <a:lnTo>
                    <a:pt x="76" y="86"/>
                  </a:lnTo>
                  <a:lnTo>
                    <a:pt x="78" y="88"/>
                  </a:lnTo>
                  <a:lnTo>
                    <a:pt x="78" y="90"/>
                  </a:lnTo>
                  <a:lnTo>
                    <a:pt x="78" y="94"/>
                  </a:lnTo>
                  <a:lnTo>
                    <a:pt x="76" y="96"/>
                  </a:lnTo>
                  <a:lnTo>
                    <a:pt x="70" y="98"/>
                  </a:lnTo>
                  <a:lnTo>
                    <a:pt x="26" y="98"/>
                  </a:lnTo>
                  <a:lnTo>
                    <a:pt x="22" y="96"/>
                  </a:lnTo>
                  <a:lnTo>
                    <a:pt x="20" y="94"/>
                  </a:lnTo>
                  <a:lnTo>
                    <a:pt x="18" y="90"/>
                  </a:lnTo>
                  <a:lnTo>
                    <a:pt x="20" y="88"/>
                  </a:lnTo>
                  <a:lnTo>
                    <a:pt x="22" y="86"/>
                  </a:lnTo>
                  <a:lnTo>
                    <a:pt x="26" y="84"/>
                  </a:lnTo>
                  <a:lnTo>
                    <a:pt x="26" y="162"/>
                  </a:lnTo>
                  <a:lnTo>
                    <a:pt x="26" y="52"/>
                  </a:lnTo>
                  <a:lnTo>
                    <a:pt x="70" y="52"/>
                  </a:lnTo>
                  <a:lnTo>
                    <a:pt x="76" y="54"/>
                  </a:lnTo>
                  <a:lnTo>
                    <a:pt x="78" y="56"/>
                  </a:lnTo>
                  <a:lnTo>
                    <a:pt x="78" y="58"/>
                  </a:lnTo>
                  <a:lnTo>
                    <a:pt x="78" y="62"/>
                  </a:lnTo>
                  <a:lnTo>
                    <a:pt x="76" y="64"/>
                  </a:lnTo>
                  <a:lnTo>
                    <a:pt x="70" y="66"/>
                  </a:lnTo>
                  <a:lnTo>
                    <a:pt x="26" y="66"/>
                  </a:lnTo>
                  <a:lnTo>
                    <a:pt x="22" y="64"/>
                  </a:lnTo>
                  <a:lnTo>
                    <a:pt x="20" y="62"/>
                  </a:lnTo>
                  <a:lnTo>
                    <a:pt x="18" y="60"/>
                  </a:lnTo>
                  <a:lnTo>
                    <a:pt x="20" y="56"/>
                  </a:lnTo>
                  <a:lnTo>
                    <a:pt x="22" y="54"/>
                  </a:lnTo>
                  <a:lnTo>
                    <a:pt x="26" y="52"/>
                  </a:lnTo>
                  <a:lnTo>
                    <a:pt x="26" y="162"/>
                  </a:lnTo>
                  <a:lnTo>
                    <a:pt x="26" y="22"/>
                  </a:lnTo>
                  <a:lnTo>
                    <a:pt x="70" y="22"/>
                  </a:lnTo>
                  <a:lnTo>
                    <a:pt x="76" y="24"/>
                  </a:lnTo>
                  <a:lnTo>
                    <a:pt x="78" y="26"/>
                  </a:lnTo>
                  <a:lnTo>
                    <a:pt x="78" y="28"/>
                  </a:lnTo>
                  <a:lnTo>
                    <a:pt x="78" y="32"/>
                  </a:lnTo>
                  <a:lnTo>
                    <a:pt x="76" y="34"/>
                  </a:lnTo>
                  <a:lnTo>
                    <a:pt x="70" y="36"/>
                  </a:lnTo>
                  <a:lnTo>
                    <a:pt x="26" y="36"/>
                  </a:lnTo>
                  <a:lnTo>
                    <a:pt x="22" y="34"/>
                  </a:lnTo>
                  <a:lnTo>
                    <a:pt x="20" y="32"/>
                  </a:lnTo>
                  <a:lnTo>
                    <a:pt x="18" y="28"/>
                  </a:lnTo>
                  <a:lnTo>
                    <a:pt x="20" y="26"/>
                  </a:lnTo>
                  <a:lnTo>
                    <a:pt x="22" y="24"/>
                  </a:lnTo>
                  <a:lnTo>
                    <a:pt x="26" y="22"/>
                  </a:lnTo>
                  <a:lnTo>
                    <a:pt x="26" y="162"/>
                  </a:lnTo>
                  <a:lnTo>
                    <a:pt x="10" y="0"/>
                  </a:lnTo>
                  <a:lnTo>
                    <a:pt x="90" y="0"/>
                  </a:lnTo>
                  <a:lnTo>
                    <a:pt x="94" y="0"/>
                  </a:lnTo>
                  <a:lnTo>
                    <a:pt x="98" y="2"/>
                  </a:lnTo>
                  <a:lnTo>
                    <a:pt x="100" y="6"/>
                  </a:lnTo>
                  <a:lnTo>
                    <a:pt x="102" y="10"/>
                  </a:lnTo>
                  <a:lnTo>
                    <a:pt x="102" y="220"/>
                  </a:lnTo>
                  <a:lnTo>
                    <a:pt x="100" y="224"/>
                  </a:lnTo>
                  <a:lnTo>
                    <a:pt x="98" y="228"/>
                  </a:lnTo>
                  <a:lnTo>
                    <a:pt x="94" y="230"/>
                  </a:lnTo>
                  <a:lnTo>
                    <a:pt x="90" y="230"/>
                  </a:lnTo>
                  <a:lnTo>
                    <a:pt x="10" y="230"/>
                  </a:lnTo>
                  <a:lnTo>
                    <a:pt x="6" y="230"/>
                  </a:lnTo>
                  <a:lnTo>
                    <a:pt x="2" y="228"/>
                  </a:lnTo>
                  <a:lnTo>
                    <a:pt x="0" y="224"/>
                  </a:lnTo>
                  <a:lnTo>
                    <a:pt x="0" y="22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26" y="162"/>
                  </a:lnTo>
                  <a:close/>
                </a:path>
              </a:pathLst>
            </a:custGeom>
            <a:solidFill>
              <a:srgbClr val="ADADA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grpSp>
          <p:nvGrpSpPr>
            <p:cNvPr id="25" name="Group 28"/>
            <p:cNvGrpSpPr>
              <a:grpSpLocks/>
            </p:cNvGrpSpPr>
            <p:nvPr/>
          </p:nvGrpSpPr>
          <p:grpSpPr bwMode="auto">
            <a:xfrm>
              <a:off x="2946400" y="3976705"/>
              <a:ext cx="249238" cy="292102"/>
              <a:chOff x="3370" y="2086"/>
              <a:chExt cx="330" cy="246"/>
            </a:xfrm>
          </p:grpSpPr>
          <p:sp>
            <p:nvSpPr>
              <p:cNvPr id="90" name="Freeform 29"/>
              <p:cNvSpPr>
                <a:spLocks/>
              </p:cNvSpPr>
              <p:nvPr/>
            </p:nvSpPr>
            <p:spPr bwMode="auto">
              <a:xfrm>
                <a:off x="3370" y="2300"/>
                <a:ext cx="330" cy="32"/>
              </a:xfrm>
              <a:custGeom>
                <a:avLst/>
                <a:gdLst>
                  <a:gd name="T0" fmla="*/ 0 w 330"/>
                  <a:gd name="T1" fmla="*/ 0 h 32"/>
                  <a:gd name="T2" fmla="*/ 330 w 330"/>
                  <a:gd name="T3" fmla="*/ 0 h 32"/>
                  <a:gd name="T4" fmla="*/ 318 w 330"/>
                  <a:gd name="T5" fmla="*/ 32 h 32"/>
                  <a:gd name="T6" fmla="*/ 20 w 330"/>
                  <a:gd name="T7" fmla="*/ 32 h 32"/>
                  <a:gd name="T8" fmla="*/ 0 w 330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0"/>
                  <a:gd name="T16" fmla="*/ 0 h 32"/>
                  <a:gd name="T17" fmla="*/ 330 w 330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0" h="32">
                    <a:moveTo>
                      <a:pt x="0" y="0"/>
                    </a:moveTo>
                    <a:lnTo>
                      <a:pt x="330" y="0"/>
                    </a:lnTo>
                    <a:lnTo>
                      <a:pt x="318" y="32"/>
                    </a:lnTo>
                    <a:lnTo>
                      <a:pt x="20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ADAD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sp>
            <p:nvSpPr>
              <p:cNvPr id="91" name="Freeform 30"/>
              <p:cNvSpPr>
                <a:spLocks/>
              </p:cNvSpPr>
              <p:nvPr/>
            </p:nvSpPr>
            <p:spPr bwMode="auto">
              <a:xfrm>
                <a:off x="3488" y="2086"/>
                <a:ext cx="88" cy="202"/>
              </a:xfrm>
              <a:custGeom>
                <a:avLst/>
                <a:gdLst>
                  <a:gd name="T0" fmla="*/ 60 w 88"/>
                  <a:gd name="T1" fmla="*/ 144 h 202"/>
                  <a:gd name="T2" fmla="*/ 66 w 88"/>
                  <a:gd name="T3" fmla="*/ 150 h 202"/>
                  <a:gd name="T4" fmla="*/ 64 w 88"/>
                  <a:gd name="T5" fmla="*/ 184 h 202"/>
                  <a:gd name="T6" fmla="*/ 24 w 88"/>
                  <a:gd name="T7" fmla="*/ 186 h 202"/>
                  <a:gd name="T8" fmla="*/ 16 w 88"/>
                  <a:gd name="T9" fmla="*/ 180 h 202"/>
                  <a:gd name="T10" fmla="*/ 18 w 88"/>
                  <a:gd name="T11" fmla="*/ 146 h 202"/>
                  <a:gd name="T12" fmla="*/ 24 w 88"/>
                  <a:gd name="T13" fmla="*/ 74 h 202"/>
                  <a:gd name="T14" fmla="*/ 66 w 88"/>
                  <a:gd name="T15" fmla="*/ 76 h 202"/>
                  <a:gd name="T16" fmla="*/ 66 w 88"/>
                  <a:gd name="T17" fmla="*/ 84 h 202"/>
                  <a:gd name="T18" fmla="*/ 24 w 88"/>
                  <a:gd name="T19" fmla="*/ 86 h 202"/>
                  <a:gd name="T20" fmla="*/ 16 w 88"/>
                  <a:gd name="T21" fmla="*/ 80 h 202"/>
                  <a:gd name="T22" fmla="*/ 24 w 88"/>
                  <a:gd name="T23" fmla="*/ 74 h 202"/>
                  <a:gd name="T24" fmla="*/ 24 w 88"/>
                  <a:gd name="T25" fmla="*/ 46 h 202"/>
                  <a:gd name="T26" fmla="*/ 66 w 88"/>
                  <a:gd name="T27" fmla="*/ 48 h 202"/>
                  <a:gd name="T28" fmla="*/ 66 w 88"/>
                  <a:gd name="T29" fmla="*/ 58 h 202"/>
                  <a:gd name="T30" fmla="*/ 24 w 88"/>
                  <a:gd name="T31" fmla="*/ 60 h 202"/>
                  <a:gd name="T32" fmla="*/ 16 w 88"/>
                  <a:gd name="T33" fmla="*/ 54 h 202"/>
                  <a:gd name="T34" fmla="*/ 24 w 88"/>
                  <a:gd name="T35" fmla="*/ 46 h 202"/>
                  <a:gd name="T36" fmla="*/ 24 w 88"/>
                  <a:gd name="T37" fmla="*/ 20 h 202"/>
                  <a:gd name="T38" fmla="*/ 66 w 88"/>
                  <a:gd name="T39" fmla="*/ 22 h 202"/>
                  <a:gd name="T40" fmla="*/ 66 w 88"/>
                  <a:gd name="T41" fmla="*/ 30 h 202"/>
                  <a:gd name="T42" fmla="*/ 24 w 88"/>
                  <a:gd name="T43" fmla="*/ 32 h 202"/>
                  <a:gd name="T44" fmla="*/ 16 w 88"/>
                  <a:gd name="T45" fmla="*/ 26 h 202"/>
                  <a:gd name="T46" fmla="*/ 24 w 88"/>
                  <a:gd name="T47" fmla="*/ 20 h 202"/>
                  <a:gd name="T48" fmla="*/ 10 w 88"/>
                  <a:gd name="T49" fmla="*/ 0 h 202"/>
                  <a:gd name="T50" fmla="*/ 82 w 88"/>
                  <a:gd name="T51" fmla="*/ 2 h 202"/>
                  <a:gd name="T52" fmla="*/ 88 w 88"/>
                  <a:gd name="T53" fmla="*/ 6 h 202"/>
                  <a:gd name="T54" fmla="*/ 88 w 88"/>
                  <a:gd name="T55" fmla="*/ 194 h 202"/>
                  <a:gd name="T56" fmla="*/ 86 w 88"/>
                  <a:gd name="T57" fmla="*/ 200 h 202"/>
                  <a:gd name="T58" fmla="*/ 78 w 88"/>
                  <a:gd name="T59" fmla="*/ 202 h 202"/>
                  <a:gd name="T60" fmla="*/ 6 w 88"/>
                  <a:gd name="T61" fmla="*/ 202 h 202"/>
                  <a:gd name="T62" fmla="*/ 0 w 88"/>
                  <a:gd name="T63" fmla="*/ 196 h 202"/>
                  <a:gd name="T64" fmla="*/ 0 w 88"/>
                  <a:gd name="T65" fmla="*/ 10 h 202"/>
                  <a:gd name="T66" fmla="*/ 2 w 88"/>
                  <a:gd name="T67" fmla="*/ 4 h 202"/>
                  <a:gd name="T68" fmla="*/ 10 w 88"/>
                  <a:gd name="T69" fmla="*/ 0 h 20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88"/>
                  <a:gd name="T106" fmla="*/ 0 h 202"/>
                  <a:gd name="T107" fmla="*/ 88 w 88"/>
                  <a:gd name="T108" fmla="*/ 202 h 20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88" h="202">
                    <a:moveTo>
                      <a:pt x="24" y="144"/>
                    </a:moveTo>
                    <a:lnTo>
                      <a:pt x="60" y="144"/>
                    </a:lnTo>
                    <a:lnTo>
                      <a:pt x="64" y="146"/>
                    </a:lnTo>
                    <a:lnTo>
                      <a:pt x="66" y="150"/>
                    </a:lnTo>
                    <a:lnTo>
                      <a:pt x="66" y="180"/>
                    </a:lnTo>
                    <a:lnTo>
                      <a:pt x="64" y="184"/>
                    </a:lnTo>
                    <a:lnTo>
                      <a:pt x="60" y="186"/>
                    </a:lnTo>
                    <a:lnTo>
                      <a:pt x="24" y="186"/>
                    </a:lnTo>
                    <a:lnTo>
                      <a:pt x="18" y="184"/>
                    </a:lnTo>
                    <a:lnTo>
                      <a:pt x="16" y="180"/>
                    </a:lnTo>
                    <a:lnTo>
                      <a:pt x="16" y="150"/>
                    </a:lnTo>
                    <a:lnTo>
                      <a:pt x="18" y="146"/>
                    </a:lnTo>
                    <a:lnTo>
                      <a:pt x="24" y="144"/>
                    </a:lnTo>
                    <a:lnTo>
                      <a:pt x="24" y="74"/>
                    </a:lnTo>
                    <a:lnTo>
                      <a:pt x="62" y="74"/>
                    </a:lnTo>
                    <a:lnTo>
                      <a:pt x="66" y="76"/>
                    </a:lnTo>
                    <a:lnTo>
                      <a:pt x="68" y="80"/>
                    </a:lnTo>
                    <a:lnTo>
                      <a:pt x="66" y="84"/>
                    </a:lnTo>
                    <a:lnTo>
                      <a:pt x="62" y="86"/>
                    </a:lnTo>
                    <a:lnTo>
                      <a:pt x="24" y="86"/>
                    </a:lnTo>
                    <a:lnTo>
                      <a:pt x="18" y="84"/>
                    </a:lnTo>
                    <a:lnTo>
                      <a:pt x="16" y="80"/>
                    </a:lnTo>
                    <a:lnTo>
                      <a:pt x="18" y="76"/>
                    </a:lnTo>
                    <a:lnTo>
                      <a:pt x="24" y="74"/>
                    </a:lnTo>
                    <a:lnTo>
                      <a:pt x="24" y="144"/>
                    </a:lnTo>
                    <a:lnTo>
                      <a:pt x="24" y="46"/>
                    </a:lnTo>
                    <a:lnTo>
                      <a:pt x="62" y="46"/>
                    </a:lnTo>
                    <a:lnTo>
                      <a:pt x="66" y="48"/>
                    </a:lnTo>
                    <a:lnTo>
                      <a:pt x="68" y="52"/>
                    </a:lnTo>
                    <a:lnTo>
                      <a:pt x="66" y="58"/>
                    </a:lnTo>
                    <a:lnTo>
                      <a:pt x="62" y="60"/>
                    </a:lnTo>
                    <a:lnTo>
                      <a:pt x="24" y="60"/>
                    </a:lnTo>
                    <a:lnTo>
                      <a:pt x="18" y="58"/>
                    </a:lnTo>
                    <a:lnTo>
                      <a:pt x="16" y="54"/>
                    </a:lnTo>
                    <a:lnTo>
                      <a:pt x="18" y="48"/>
                    </a:lnTo>
                    <a:lnTo>
                      <a:pt x="24" y="46"/>
                    </a:lnTo>
                    <a:lnTo>
                      <a:pt x="24" y="144"/>
                    </a:lnTo>
                    <a:lnTo>
                      <a:pt x="24" y="20"/>
                    </a:lnTo>
                    <a:lnTo>
                      <a:pt x="62" y="20"/>
                    </a:lnTo>
                    <a:lnTo>
                      <a:pt x="66" y="22"/>
                    </a:lnTo>
                    <a:lnTo>
                      <a:pt x="68" y="26"/>
                    </a:lnTo>
                    <a:lnTo>
                      <a:pt x="66" y="30"/>
                    </a:lnTo>
                    <a:lnTo>
                      <a:pt x="62" y="32"/>
                    </a:lnTo>
                    <a:lnTo>
                      <a:pt x="24" y="32"/>
                    </a:lnTo>
                    <a:lnTo>
                      <a:pt x="18" y="30"/>
                    </a:lnTo>
                    <a:lnTo>
                      <a:pt x="16" y="26"/>
                    </a:lnTo>
                    <a:lnTo>
                      <a:pt x="18" y="22"/>
                    </a:lnTo>
                    <a:lnTo>
                      <a:pt x="24" y="20"/>
                    </a:lnTo>
                    <a:lnTo>
                      <a:pt x="24" y="144"/>
                    </a:lnTo>
                    <a:lnTo>
                      <a:pt x="10" y="0"/>
                    </a:lnTo>
                    <a:lnTo>
                      <a:pt x="78" y="0"/>
                    </a:lnTo>
                    <a:lnTo>
                      <a:pt x="82" y="2"/>
                    </a:lnTo>
                    <a:lnTo>
                      <a:pt x="86" y="4"/>
                    </a:lnTo>
                    <a:lnTo>
                      <a:pt x="88" y="6"/>
                    </a:lnTo>
                    <a:lnTo>
                      <a:pt x="88" y="10"/>
                    </a:lnTo>
                    <a:lnTo>
                      <a:pt x="88" y="194"/>
                    </a:lnTo>
                    <a:lnTo>
                      <a:pt x="88" y="196"/>
                    </a:lnTo>
                    <a:lnTo>
                      <a:pt x="86" y="200"/>
                    </a:lnTo>
                    <a:lnTo>
                      <a:pt x="82" y="202"/>
                    </a:lnTo>
                    <a:lnTo>
                      <a:pt x="78" y="202"/>
                    </a:lnTo>
                    <a:lnTo>
                      <a:pt x="10" y="202"/>
                    </a:lnTo>
                    <a:lnTo>
                      <a:pt x="6" y="202"/>
                    </a:lnTo>
                    <a:lnTo>
                      <a:pt x="2" y="200"/>
                    </a:lnTo>
                    <a:lnTo>
                      <a:pt x="0" y="196"/>
                    </a:lnTo>
                    <a:lnTo>
                      <a:pt x="0" y="19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24" y="144"/>
                    </a:lnTo>
                    <a:close/>
                  </a:path>
                </a:pathLst>
              </a:custGeom>
              <a:solidFill>
                <a:srgbClr val="ADADAD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</p:grpSp>
        <p:sp>
          <p:nvSpPr>
            <p:cNvPr id="26" name="Text Box 31"/>
            <p:cNvSpPr txBox="1">
              <a:spLocks noChangeArrowheads="1"/>
            </p:cNvSpPr>
            <p:nvPr/>
          </p:nvSpPr>
          <p:spPr bwMode="auto">
            <a:xfrm>
              <a:off x="2711450" y="4810125"/>
              <a:ext cx="577850" cy="246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25000"/>
                </a:spcBef>
                <a:buClrTx/>
                <a:buSzTx/>
                <a:buFontTx/>
                <a:buNone/>
              </a:pPr>
              <a:r>
                <a:rPr lang="en-US" altLang="ko-KR" sz="1000" b="0">
                  <a:solidFill>
                    <a:srgbClr val="8B8B8B"/>
                  </a:solidFill>
                  <a:latin typeface="산돌고딕 M" pitchFamily="18" charset="-127"/>
                  <a:ea typeface="산돌고딕 M" pitchFamily="18" charset="-127"/>
                </a:rPr>
                <a:t>WAS</a:t>
              </a:r>
            </a:p>
          </p:txBody>
        </p:sp>
        <p:sp>
          <p:nvSpPr>
            <p:cNvPr id="27" name="Freeform 32"/>
            <p:cNvSpPr>
              <a:spLocks noChangeAspect="1"/>
            </p:cNvSpPr>
            <p:nvPr/>
          </p:nvSpPr>
          <p:spPr bwMode="auto">
            <a:xfrm>
              <a:off x="2811463" y="5008563"/>
              <a:ext cx="84137" cy="293687"/>
            </a:xfrm>
            <a:custGeom>
              <a:avLst/>
              <a:gdLst>
                <a:gd name="T0" fmla="*/ 46267925 w 102"/>
                <a:gd name="T1" fmla="*/ 264136990 h 230"/>
                <a:gd name="T2" fmla="*/ 51711258 w 102"/>
                <a:gd name="T3" fmla="*/ 270658116 h 230"/>
                <a:gd name="T4" fmla="*/ 51711258 w 102"/>
                <a:gd name="T5" fmla="*/ 335877123 h 230"/>
                <a:gd name="T6" fmla="*/ 50351043 w 102"/>
                <a:gd name="T7" fmla="*/ 342399527 h 230"/>
                <a:gd name="T8" fmla="*/ 17691043 w 102"/>
                <a:gd name="T9" fmla="*/ 345660729 h 230"/>
                <a:gd name="T10" fmla="*/ 13607925 w 102"/>
                <a:gd name="T11" fmla="*/ 339138325 h 230"/>
                <a:gd name="T12" fmla="*/ 12247707 w 102"/>
                <a:gd name="T13" fmla="*/ 277180520 h 230"/>
                <a:gd name="T14" fmla="*/ 14968964 w 102"/>
                <a:gd name="T15" fmla="*/ 267398192 h 230"/>
                <a:gd name="T16" fmla="*/ 17691043 w 102"/>
                <a:gd name="T17" fmla="*/ 136960298 h 230"/>
                <a:gd name="T18" fmla="*/ 51711258 w 102"/>
                <a:gd name="T19" fmla="*/ 140220222 h 230"/>
                <a:gd name="T20" fmla="*/ 53072297 w 102"/>
                <a:gd name="T21" fmla="*/ 146742626 h 230"/>
                <a:gd name="T22" fmla="*/ 51711258 w 102"/>
                <a:gd name="T23" fmla="*/ 156524954 h 230"/>
                <a:gd name="T24" fmla="*/ 17691043 w 102"/>
                <a:gd name="T25" fmla="*/ 159786156 h 230"/>
                <a:gd name="T26" fmla="*/ 13607925 w 102"/>
                <a:gd name="T27" fmla="*/ 153265029 h 230"/>
                <a:gd name="T28" fmla="*/ 13607925 w 102"/>
                <a:gd name="T29" fmla="*/ 143481424 h 230"/>
                <a:gd name="T30" fmla="*/ 17691043 w 102"/>
                <a:gd name="T31" fmla="*/ 136960298 h 230"/>
                <a:gd name="T32" fmla="*/ 17691043 w 102"/>
                <a:gd name="T33" fmla="*/ 84784901 h 230"/>
                <a:gd name="T34" fmla="*/ 51711258 w 102"/>
                <a:gd name="T35" fmla="*/ 88046102 h 230"/>
                <a:gd name="T36" fmla="*/ 53072297 w 102"/>
                <a:gd name="T37" fmla="*/ 94567229 h 230"/>
                <a:gd name="T38" fmla="*/ 51711258 w 102"/>
                <a:gd name="T39" fmla="*/ 104350834 h 230"/>
                <a:gd name="T40" fmla="*/ 17691043 w 102"/>
                <a:gd name="T41" fmla="*/ 107610759 h 230"/>
                <a:gd name="T42" fmla="*/ 13607925 w 102"/>
                <a:gd name="T43" fmla="*/ 101089632 h 230"/>
                <a:gd name="T44" fmla="*/ 13607925 w 102"/>
                <a:gd name="T45" fmla="*/ 91306027 h 230"/>
                <a:gd name="T46" fmla="*/ 17691043 w 102"/>
                <a:gd name="T47" fmla="*/ 84784901 h 230"/>
                <a:gd name="T48" fmla="*/ 17691043 w 102"/>
                <a:gd name="T49" fmla="*/ 35870675 h 230"/>
                <a:gd name="T50" fmla="*/ 51711258 w 102"/>
                <a:gd name="T51" fmla="*/ 39131877 h 230"/>
                <a:gd name="T52" fmla="*/ 53072297 w 102"/>
                <a:gd name="T53" fmla="*/ 45653014 h 230"/>
                <a:gd name="T54" fmla="*/ 51711258 w 102"/>
                <a:gd name="T55" fmla="*/ 55436619 h 230"/>
                <a:gd name="T56" fmla="*/ 17691043 w 102"/>
                <a:gd name="T57" fmla="*/ 58696544 h 230"/>
                <a:gd name="T58" fmla="*/ 13607925 w 102"/>
                <a:gd name="T59" fmla="*/ 52175417 h 230"/>
                <a:gd name="T60" fmla="*/ 13607925 w 102"/>
                <a:gd name="T61" fmla="*/ 42391812 h 230"/>
                <a:gd name="T62" fmla="*/ 17691043 w 102"/>
                <a:gd name="T63" fmla="*/ 35870675 h 230"/>
                <a:gd name="T64" fmla="*/ 6804375 w 102"/>
                <a:gd name="T65" fmla="*/ 0 h 230"/>
                <a:gd name="T66" fmla="*/ 63958974 w 102"/>
                <a:gd name="T67" fmla="*/ 0 h 230"/>
                <a:gd name="T68" fmla="*/ 68041267 w 102"/>
                <a:gd name="T69" fmla="*/ 9782331 h 230"/>
                <a:gd name="T70" fmla="*/ 69402307 w 102"/>
                <a:gd name="T71" fmla="*/ 358704259 h 230"/>
                <a:gd name="T72" fmla="*/ 66681053 w 102"/>
                <a:gd name="T73" fmla="*/ 371747789 h 230"/>
                <a:gd name="T74" fmla="*/ 61237721 w 102"/>
                <a:gd name="T75" fmla="*/ 375008990 h 230"/>
                <a:gd name="T76" fmla="*/ 4082295 w 102"/>
                <a:gd name="T77" fmla="*/ 375008990 h 230"/>
                <a:gd name="T78" fmla="*/ 0 w 102"/>
                <a:gd name="T79" fmla="*/ 365226662 h 230"/>
                <a:gd name="T80" fmla="*/ 0 w 102"/>
                <a:gd name="T81" fmla="*/ 16304737 h 230"/>
                <a:gd name="T82" fmla="*/ 1361040 w 102"/>
                <a:gd name="T83" fmla="*/ 3261203 h 230"/>
                <a:gd name="T84" fmla="*/ 6804375 w 102"/>
                <a:gd name="T85" fmla="*/ 0 h 23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230"/>
                <a:gd name="T131" fmla="*/ 102 w 102"/>
                <a:gd name="T132" fmla="*/ 230 h 23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230">
                  <a:moveTo>
                    <a:pt x="26" y="162"/>
                  </a:moveTo>
                  <a:lnTo>
                    <a:pt x="68" y="162"/>
                  </a:lnTo>
                  <a:lnTo>
                    <a:pt x="74" y="164"/>
                  </a:lnTo>
                  <a:lnTo>
                    <a:pt x="76" y="166"/>
                  </a:lnTo>
                  <a:lnTo>
                    <a:pt x="76" y="170"/>
                  </a:lnTo>
                  <a:lnTo>
                    <a:pt x="76" y="206"/>
                  </a:lnTo>
                  <a:lnTo>
                    <a:pt x="76" y="208"/>
                  </a:lnTo>
                  <a:lnTo>
                    <a:pt x="74" y="210"/>
                  </a:lnTo>
                  <a:lnTo>
                    <a:pt x="68" y="212"/>
                  </a:lnTo>
                  <a:lnTo>
                    <a:pt x="26" y="212"/>
                  </a:lnTo>
                  <a:lnTo>
                    <a:pt x="22" y="210"/>
                  </a:lnTo>
                  <a:lnTo>
                    <a:pt x="20" y="208"/>
                  </a:lnTo>
                  <a:lnTo>
                    <a:pt x="18" y="206"/>
                  </a:lnTo>
                  <a:lnTo>
                    <a:pt x="18" y="170"/>
                  </a:lnTo>
                  <a:lnTo>
                    <a:pt x="20" y="166"/>
                  </a:lnTo>
                  <a:lnTo>
                    <a:pt x="22" y="164"/>
                  </a:lnTo>
                  <a:lnTo>
                    <a:pt x="26" y="162"/>
                  </a:lnTo>
                  <a:lnTo>
                    <a:pt x="26" y="84"/>
                  </a:lnTo>
                  <a:lnTo>
                    <a:pt x="70" y="84"/>
                  </a:lnTo>
                  <a:lnTo>
                    <a:pt x="76" y="86"/>
                  </a:lnTo>
                  <a:lnTo>
                    <a:pt x="78" y="88"/>
                  </a:lnTo>
                  <a:lnTo>
                    <a:pt x="78" y="90"/>
                  </a:lnTo>
                  <a:lnTo>
                    <a:pt x="78" y="94"/>
                  </a:lnTo>
                  <a:lnTo>
                    <a:pt x="76" y="96"/>
                  </a:lnTo>
                  <a:lnTo>
                    <a:pt x="70" y="98"/>
                  </a:lnTo>
                  <a:lnTo>
                    <a:pt x="26" y="98"/>
                  </a:lnTo>
                  <a:lnTo>
                    <a:pt x="22" y="96"/>
                  </a:lnTo>
                  <a:lnTo>
                    <a:pt x="20" y="94"/>
                  </a:lnTo>
                  <a:lnTo>
                    <a:pt x="18" y="90"/>
                  </a:lnTo>
                  <a:lnTo>
                    <a:pt x="20" y="88"/>
                  </a:lnTo>
                  <a:lnTo>
                    <a:pt x="22" y="86"/>
                  </a:lnTo>
                  <a:lnTo>
                    <a:pt x="26" y="84"/>
                  </a:lnTo>
                  <a:lnTo>
                    <a:pt x="26" y="162"/>
                  </a:lnTo>
                  <a:lnTo>
                    <a:pt x="26" y="52"/>
                  </a:lnTo>
                  <a:lnTo>
                    <a:pt x="70" y="52"/>
                  </a:lnTo>
                  <a:lnTo>
                    <a:pt x="76" y="54"/>
                  </a:lnTo>
                  <a:lnTo>
                    <a:pt x="78" y="56"/>
                  </a:lnTo>
                  <a:lnTo>
                    <a:pt x="78" y="58"/>
                  </a:lnTo>
                  <a:lnTo>
                    <a:pt x="78" y="62"/>
                  </a:lnTo>
                  <a:lnTo>
                    <a:pt x="76" y="64"/>
                  </a:lnTo>
                  <a:lnTo>
                    <a:pt x="70" y="66"/>
                  </a:lnTo>
                  <a:lnTo>
                    <a:pt x="26" y="66"/>
                  </a:lnTo>
                  <a:lnTo>
                    <a:pt x="22" y="64"/>
                  </a:lnTo>
                  <a:lnTo>
                    <a:pt x="20" y="62"/>
                  </a:lnTo>
                  <a:lnTo>
                    <a:pt x="18" y="60"/>
                  </a:lnTo>
                  <a:lnTo>
                    <a:pt x="20" y="56"/>
                  </a:lnTo>
                  <a:lnTo>
                    <a:pt x="22" y="54"/>
                  </a:lnTo>
                  <a:lnTo>
                    <a:pt x="26" y="52"/>
                  </a:lnTo>
                  <a:lnTo>
                    <a:pt x="26" y="162"/>
                  </a:lnTo>
                  <a:lnTo>
                    <a:pt x="26" y="22"/>
                  </a:lnTo>
                  <a:lnTo>
                    <a:pt x="70" y="22"/>
                  </a:lnTo>
                  <a:lnTo>
                    <a:pt x="76" y="24"/>
                  </a:lnTo>
                  <a:lnTo>
                    <a:pt x="78" y="26"/>
                  </a:lnTo>
                  <a:lnTo>
                    <a:pt x="78" y="28"/>
                  </a:lnTo>
                  <a:lnTo>
                    <a:pt x="78" y="32"/>
                  </a:lnTo>
                  <a:lnTo>
                    <a:pt x="76" y="34"/>
                  </a:lnTo>
                  <a:lnTo>
                    <a:pt x="70" y="36"/>
                  </a:lnTo>
                  <a:lnTo>
                    <a:pt x="26" y="36"/>
                  </a:lnTo>
                  <a:lnTo>
                    <a:pt x="22" y="34"/>
                  </a:lnTo>
                  <a:lnTo>
                    <a:pt x="20" y="32"/>
                  </a:lnTo>
                  <a:lnTo>
                    <a:pt x="18" y="28"/>
                  </a:lnTo>
                  <a:lnTo>
                    <a:pt x="20" y="26"/>
                  </a:lnTo>
                  <a:lnTo>
                    <a:pt x="22" y="24"/>
                  </a:lnTo>
                  <a:lnTo>
                    <a:pt x="26" y="22"/>
                  </a:lnTo>
                  <a:lnTo>
                    <a:pt x="26" y="162"/>
                  </a:lnTo>
                  <a:lnTo>
                    <a:pt x="10" y="0"/>
                  </a:lnTo>
                  <a:lnTo>
                    <a:pt x="90" y="0"/>
                  </a:lnTo>
                  <a:lnTo>
                    <a:pt x="94" y="0"/>
                  </a:lnTo>
                  <a:lnTo>
                    <a:pt x="98" y="2"/>
                  </a:lnTo>
                  <a:lnTo>
                    <a:pt x="100" y="6"/>
                  </a:lnTo>
                  <a:lnTo>
                    <a:pt x="102" y="10"/>
                  </a:lnTo>
                  <a:lnTo>
                    <a:pt x="102" y="220"/>
                  </a:lnTo>
                  <a:lnTo>
                    <a:pt x="100" y="224"/>
                  </a:lnTo>
                  <a:lnTo>
                    <a:pt x="98" y="228"/>
                  </a:lnTo>
                  <a:lnTo>
                    <a:pt x="94" y="230"/>
                  </a:lnTo>
                  <a:lnTo>
                    <a:pt x="90" y="230"/>
                  </a:lnTo>
                  <a:lnTo>
                    <a:pt x="10" y="230"/>
                  </a:lnTo>
                  <a:lnTo>
                    <a:pt x="6" y="230"/>
                  </a:lnTo>
                  <a:lnTo>
                    <a:pt x="2" y="228"/>
                  </a:lnTo>
                  <a:lnTo>
                    <a:pt x="0" y="224"/>
                  </a:lnTo>
                  <a:lnTo>
                    <a:pt x="0" y="22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26" y="162"/>
                  </a:lnTo>
                  <a:close/>
                </a:path>
              </a:pathLst>
            </a:custGeom>
            <a:solidFill>
              <a:srgbClr val="ADADA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grpSp>
          <p:nvGrpSpPr>
            <p:cNvPr id="28" name="Group 33"/>
            <p:cNvGrpSpPr>
              <a:grpSpLocks/>
            </p:cNvGrpSpPr>
            <p:nvPr/>
          </p:nvGrpSpPr>
          <p:grpSpPr bwMode="auto">
            <a:xfrm>
              <a:off x="2946400" y="5008554"/>
              <a:ext cx="249238" cy="293686"/>
              <a:chOff x="3370" y="2086"/>
              <a:chExt cx="330" cy="246"/>
            </a:xfrm>
          </p:grpSpPr>
          <p:sp>
            <p:nvSpPr>
              <p:cNvPr id="88" name="Freeform 34"/>
              <p:cNvSpPr>
                <a:spLocks/>
              </p:cNvSpPr>
              <p:nvPr/>
            </p:nvSpPr>
            <p:spPr bwMode="auto">
              <a:xfrm>
                <a:off x="3370" y="2300"/>
                <a:ext cx="330" cy="32"/>
              </a:xfrm>
              <a:custGeom>
                <a:avLst/>
                <a:gdLst>
                  <a:gd name="T0" fmla="*/ 0 w 330"/>
                  <a:gd name="T1" fmla="*/ 0 h 32"/>
                  <a:gd name="T2" fmla="*/ 330 w 330"/>
                  <a:gd name="T3" fmla="*/ 0 h 32"/>
                  <a:gd name="T4" fmla="*/ 318 w 330"/>
                  <a:gd name="T5" fmla="*/ 32 h 32"/>
                  <a:gd name="T6" fmla="*/ 20 w 330"/>
                  <a:gd name="T7" fmla="*/ 32 h 32"/>
                  <a:gd name="T8" fmla="*/ 0 w 330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0"/>
                  <a:gd name="T16" fmla="*/ 0 h 32"/>
                  <a:gd name="T17" fmla="*/ 330 w 330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0" h="32">
                    <a:moveTo>
                      <a:pt x="0" y="0"/>
                    </a:moveTo>
                    <a:lnTo>
                      <a:pt x="330" y="0"/>
                    </a:lnTo>
                    <a:lnTo>
                      <a:pt x="318" y="32"/>
                    </a:lnTo>
                    <a:lnTo>
                      <a:pt x="20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ADAD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sp>
            <p:nvSpPr>
              <p:cNvPr id="89" name="Freeform 35"/>
              <p:cNvSpPr>
                <a:spLocks/>
              </p:cNvSpPr>
              <p:nvPr/>
            </p:nvSpPr>
            <p:spPr bwMode="auto">
              <a:xfrm>
                <a:off x="3488" y="2086"/>
                <a:ext cx="88" cy="202"/>
              </a:xfrm>
              <a:custGeom>
                <a:avLst/>
                <a:gdLst>
                  <a:gd name="T0" fmla="*/ 60 w 88"/>
                  <a:gd name="T1" fmla="*/ 144 h 202"/>
                  <a:gd name="T2" fmla="*/ 66 w 88"/>
                  <a:gd name="T3" fmla="*/ 150 h 202"/>
                  <a:gd name="T4" fmla="*/ 64 w 88"/>
                  <a:gd name="T5" fmla="*/ 184 h 202"/>
                  <a:gd name="T6" fmla="*/ 24 w 88"/>
                  <a:gd name="T7" fmla="*/ 186 h 202"/>
                  <a:gd name="T8" fmla="*/ 16 w 88"/>
                  <a:gd name="T9" fmla="*/ 180 h 202"/>
                  <a:gd name="T10" fmla="*/ 18 w 88"/>
                  <a:gd name="T11" fmla="*/ 146 h 202"/>
                  <a:gd name="T12" fmla="*/ 24 w 88"/>
                  <a:gd name="T13" fmla="*/ 74 h 202"/>
                  <a:gd name="T14" fmla="*/ 66 w 88"/>
                  <a:gd name="T15" fmla="*/ 76 h 202"/>
                  <a:gd name="T16" fmla="*/ 66 w 88"/>
                  <a:gd name="T17" fmla="*/ 84 h 202"/>
                  <a:gd name="T18" fmla="*/ 24 w 88"/>
                  <a:gd name="T19" fmla="*/ 86 h 202"/>
                  <a:gd name="T20" fmla="*/ 16 w 88"/>
                  <a:gd name="T21" fmla="*/ 80 h 202"/>
                  <a:gd name="T22" fmla="*/ 24 w 88"/>
                  <a:gd name="T23" fmla="*/ 74 h 202"/>
                  <a:gd name="T24" fmla="*/ 24 w 88"/>
                  <a:gd name="T25" fmla="*/ 46 h 202"/>
                  <a:gd name="T26" fmla="*/ 66 w 88"/>
                  <a:gd name="T27" fmla="*/ 48 h 202"/>
                  <a:gd name="T28" fmla="*/ 66 w 88"/>
                  <a:gd name="T29" fmla="*/ 58 h 202"/>
                  <a:gd name="T30" fmla="*/ 24 w 88"/>
                  <a:gd name="T31" fmla="*/ 60 h 202"/>
                  <a:gd name="T32" fmla="*/ 16 w 88"/>
                  <a:gd name="T33" fmla="*/ 54 h 202"/>
                  <a:gd name="T34" fmla="*/ 24 w 88"/>
                  <a:gd name="T35" fmla="*/ 46 h 202"/>
                  <a:gd name="T36" fmla="*/ 24 w 88"/>
                  <a:gd name="T37" fmla="*/ 20 h 202"/>
                  <a:gd name="T38" fmla="*/ 66 w 88"/>
                  <a:gd name="T39" fmla="*/ 22 h 202"/>
                  <a:gd name="T40" fmla="*/ 66 w 88"/>
                  <a:gd name="T41" fmla="*/ 30 h 202"/>
                  <a:gd name="T42" fmla="*/ 24 w 88"/>
                  <a:gd name="T43" fmla="*/ 32 h 202"/>
                  <a:gd name="T44" fmla="*/ 16 w 88"/>
                  <a:gd name="T45" fmla="*/ 26 h 202"/>
                  <a:gd name="T46" fmla="*/ 24 w 88"/>
                  <a:gd name="T47" fmla="*/ 20 h 202"/>
                  <a:gd name="T48" fmla="*/ 10 w 88"/>
                  <a:gd name="T49" fmla="*/ 0 h 202"/>
                  <a:gd name="T50" fmla="*/ 82 w 88"/>
                  <a:gd name="T51" fmla="*/ 2 h 202"/>
                  <a:gd name="T52" fmla="*/ 88 w 88"/>
                  <a:gd name="T53" fmla="*/ 6 h 202"/>
                  <a:gd name="T54" fmla="*/ 88 w 88"/>
                  <a:gd name="T55" fmla="*/ 194 h 202"/>
                  <a:gd name="T56" fmla="*/ 86 w 88"/>
                  <a:gd name="T57" fmla="*/ 200 h 202"/>
                  <a:gd name="T58" fmla="*/ 78 w 88"/>
                  <a:gd name="T59" fmla="*/ 202 h 202"/>
                  <a:gd name="T60" fmla="*/ 6 w 88"/>
                  <a:gd name="T61" fmla="*/ 202 h 202"/>
                  <a:gd name="T62" fmla="*/ 0 w 88"/>
                  <a:gd name="T63" fmla="*/ 196 h 202"/>
                  <a:gd name="T64" fmla="*/ 0 w 88"/>
                  <a:gd name="T65" fmla="*/ 10 h 202"/>
                  <a:gd name="T66" fmla="*/ 2 w 88"/>
                  <a:gd name="T67" fmla="*/ 4 h 202"/>
                  <a:gd name="T68" fmla="*/ 10 w 88"/>
                  <a:gd name="T69" fmla="*/ 0 h 20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88"/>
                  <a:gd name="T106" fmla="*/ 0 h 202"/>
                  <a:gd name="T107" fmla="*/ 88 w 88"/>
                  <a:gd name="T108" fmla="*/ 202 h 20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88" h="202">
                    <a:moveTo>
                      <a:pt x="24" y="144"/>
                    </a:moveTo>
                    <a:lnTo>
                      <a:pt x="60" y="144"/>
                    </a:lnTo>
                    <a:lnTo>
                      <a:pt x="64" y="146"/>
                    </a:lnTo>
                    <a:lnTo>
                      <a:pt x="66" y="150"/>
                    </a:lnTo>
                    <a:lnTo>
                      <a:pt x="66" y="180"/>
                    </a:lnTo>
                    <a:lnTo>
                      <a:pt x="64" y="184"/>
                    </a:lnTo>
                    <a:lnTo>
                      <a:pt x="60" y="186"/>
                    </a:lnTo>
                    <a:lnTo>
                      <a:pt x="24" y="186"/>
                    </a:lnTo>
                    <a:lnTo>
                      <a:pt x="18" y="184"/>
                    </a:lnTo>
                    <a:lnTo>
                      <a:pt x="16" y="180"/>
                    </a:lnTo>
                    <a:lnTo>
                      <a:pt x="16" y="150"/>
                    </a:lnTo>
                    <a:lnTo>
                      <a:pt x="18" y="146"/>
                    </a:lnTo>
                    <a:lnTo>
                      <a:pt x="24" y="144"/>
                    </a:lnTo>
                    <a:lnTo>
                      <a:pt x="24" y="74"/>
                    </a:lnTo>
                    <a:lnTo>
                      <a:pt x="62" y="74"/>
                    </a:lnTo>
                    <a:lnTo>
                      <a:pt x="66" y="76"/>
                    </a:lnTo>
                    <a:lnTo>
                      <a:pt x="68" y="80"/>
                    </a:lnTo>
                    <a:lnTo>
                      <a:pt x="66" y="84"/>
                    </a:lnTo>
                    <a:lnTo>
                      <a:pt x="62" y="86"/>
                    </a:lnTo>
                    <a:lnTo>
                      <a:pt x="24" y="86"/>
                    </a:lnTo>
                    <a:lnTo>
                      <a:pt x="18" y="84"/>
                    </a:lnTo>
                    <a:lnTo>
                      <a:pt x="16" y="80"/>
                    </a:lnTo>
                    <a:lnTo>
                      <a:pt x="18" y="76"/>
                    </a:lnTo>
                    <a:lnTo>
                      <a:pt x="24" y="74"/>
                    </a:lnTo>
                    <a:lnTo>
                      <a:pt x="24" y="144"/>
                    </a:lnTo>
                    <a:lnTo>
                      <a:pt x="24" y="46"/>
                    </a:lnTo>
                    <a:lnTo>
                      <a:pt x="62" y="46"/>
                    </a:lnTo>
                    <a:lnTo>
                      <a:pt x="66" y="48"/>
                    </a:lnTo>
                    <a:lnTo>
                      <a:pt x="68" y="52"/>
                    </a:lnTo>
                    <a:lnTo>
                      <a:pt x="66" y="58"/>
                    </a:lnTo>
                    <a:lnTo>
                      <a:pt x="62" y="60"/>
                    </a:lnTo>
                    <a:lnTo>
                      <a:pt x="24" y="60"/>
                    </a:lnTo>
                    <a:lnTo>
                      <a:pt x="18" y="58"/>
                    </a:lnTo>
                    <a:lnTo>
                      <a:pt x="16" y="54"/>
                    </a:lnTo>
                    <a:lnTo>
                      <a:pt x="18" y="48"/>
                    </a:lnTo>
                    <a:lnTo>
                      <a:pt x="24" y="46"/>
                    </a:lnTo>
                    <a:lnTo>
                      <a:pt x="24" y="144"/>
                    </a:lnTo>
                    <a:lnTo>
                      <a:pt x="24" y="20"/>
                    </a:lnTo>
                    <a:lnTo>
                      <a:pt x="62" y="20"/>
                    </a:lnTo>
                    <a:lnTo>
                      <a:pt x="66" y="22"/>
                    </a:lnTo>
                    <a:lnTo>
                      <a:pt x="68" y="26"/>
                    </a:lnTo>
                    <a:lnTo>
                      <a:pt x="66" y="30"/>
                    </a:lnTo>
                    <a:lnTo>
                      <a:pt x="62" y="32"/>
                    </a:lnTo>
                    <a:lnTo>
                      <a:pt x="24" y="32"/>
                    </a:lnTo>
                    <a:lnTo>
                      <a:pt x="18" y="30"/>
                    </a:lnTo>
                    <a:lnTo>
                      <a:pt x="16" y="26"/>
                    </a:lnTo>
                    <a:lnTo>
                      <a:pt x="18" y="22"/>
                    </a:lnTo>
                    <a:lnTo>
                      <a:pt x="24" y="20"/>
                    </a:lnTo>
                    <a:lnTo>
                      <a:pt x="24" y="144"/>
                    </a:lnTo>
                    <a:lnTo>
                      <a:pt x="10" y="0"/>
                    </a:lnTo>
                    <a:lnTo>
                      <a:pt x="78" y="0"/>
                    </a:lnTo>
                    <a:lnTo>
                      <a:pt x="82" y="2"/>
                    </a:lnTo>
                    <a:lnTo>
                      <a:pt x="86" y="4"/>
                    </a:lnTo>
                    <a:lnTo>
                      <a:pt x="88" y="6"/>
                    </a:lnTo>
                    <a:lnTo>
                      <a:pt x="88" y="10"/>
                    </a:lnTo>
                    <a:lnTo>
                      <a:pt x="88" y="194"/>
                    </a:lnTo>
                    <a:lnTo>
                      <a:pt x="88" y="196"/>
                    </a:lnTo>
                    <a:lnTo>
                      <a:pt x="86" y="200"/>
                    </a:lnTo>
                    <a:lnTo>
                      <a:pt x="82" y="202"/>
                    </a:lnTo>
                    <a:lnTo>
                      <a:pt x="78" y="202"/>
                    </a:lnTo>
                    <a:lnTo>
                      <a:pt x="10" y="202"/>
                    </a:lnTo>
                    <a:lnTo>
                      <a:pt x="6" y="202"/>
                    </a:lnTo>
                    <a:lnTo>
                      <a:pt x="2" y="200"/>
                    </a:lnTo>
                    <a:lnTo>
                      <a:pt x="0" y="196"/>
                    </a:lnTo>
                    <a:lnTo>
                      <a:pt x="0" y="19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24" y="144"/>
                    </a:lnTo>
                    <a:close/>
                  </a:path>
                </a:pathLst>
              </a:custGeom>
              <a:solidFill>
                <a:srgbClr val="ADADAD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</p:grpSp>
        <p:sp>
          <p:nvSpPr>
            <p:cNvPr id="29" name="AutoShape 36"/>
            <p:cNvSpPr>
              <a:spLocks noChangeArrowheads="1"/>
            </p:cNvSpPr>
            <p:nvPr/>
          </p:nvSpPr>
          <p:spPr bwMode="auto">
            <a:xfrm>
              <a:off x="1473200" y="4092575"/>
              <a:ext cx="720725" cy="1025525"/>
            </a:xfrm>
            <a:prstGeom prst="roundRect">
              <a:avLst>
                <a:gd name="adj" fmla="val 13370"/>
              </a:avLst>
            </a:prstGeom>
            <a:solidFill>
              <a:srgbClr val="EDBD59"/>
            </a:solidFill>
            <a:ln w="222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l">
                <a:spcBef>
                  <a:spcPct val="50000"/>
                </a:spcBef>
                <a:buClrTx/>
                <a:buSzTx/>
                <a:buFont typeface="Wingdings" pitchFamily="2" charset="2"/>
                <a:buNone/>
              </a:pPr>
              <a:r>
                <a:rPr kumimoji="1" lang="en-US" altLang="ko-KR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Web Server Plug-in</a:t>
              </a:r>
            </a:p>
          </p:txBody>
        </p:sp>
        <p:sp>
          <p:nvSpPr>
            <p:cNvPr id="30" name="Line 37"/>
            <p:cNvSpPr>
              <a:spLocks noChangeShapeType="1"/>
            </p:cNvSpPr>
            <p:nvPr/>
          </p:nvSpPr>
          <p:spPr bwMode="auto">
            <a:xfrm>
              <a:off x="1162050" y="4595813"/>
              <a:ext cx="3079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31" name="AutoShape 38"/>
            <p:cNvSpPr>
              <a:spLocks noChangeArrowheads="1"/>
            </p:cNvSpPr>
            <p:nvPr/>
          </p:nvSpPr>
          <p:spPr bwMode="auto">
            <a:xfrm>
              <a:off x="3878263" y="3449638"/>
              <a:ext cx="542925" cy="503237"/>
            </a:xfrm>
            <a:prstGeom prst="roundRect">
              <a:avLst>
                <a:gd name="adj" fmla="val 16667"/>
              </a:avLst>
            </a:prstGeom>
            <a:solidFill>
              <a:srgbClr val="339966"/>
            </a:solidFill>
            <a:ln w="222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buClrTx/>
                <a:buSzTx/>
                <a:buFont typeface="Wingdings" pitchFamily="2" charset="2"/>
                <a:buNone/>
              </a:pPr>
              <a:r>
                <a:rPr kumimoji="1" lang="en-US" altLang="ko-KR" sz="1000" b="0" dirty="0" err="1">
                  <a:latin typeface="산돌고딕 M" pitchFamily="18" charset="-127"/>
                  <a:ea typeface="산돌고딕 M" pitchFamily="18" charset="-127"/>
                </a:rPr>
                <a:t>JGroups</a:t>
              </a:r>
              <a:endParaRPr kumimoji="1" lang="en-US" altLang="ko-KR" sz="1000" b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32" name="AutoShape 39"/>
            <p:cNvSpPr>
              <a:spLocks noChangeArrowheads="1"/>
            </p:cNvSpPr>
            <p:nvPr/>
          </p:nvSpPr>
          <p:spPr bwMode="auto">
            <a:xfrm>
              <a:off x="8666163" y="5521325"/>
              <a:ext cx="503237" cy="433388"/>
            </a:xfrm>
            <a:prstGeom prst="roundRect">
              <a:avLst>
                <a:gd name="adj" fmla="val 2708"/>
              </a:avLst>
            </a:prstGeom>
            <a:noFill/>
            <a:ln w="6350" algn="ctr">
              <a:noFill/>
              <a:round/>
              <a:headEnd/>
              <a:tailEnd/>
            </a:ln>
          </p:spPr>
          <p:txBody>
            <a:bodyPr wrap="none" anchor="b"/>
            <a:lstStyle/>
            <a:p>
              <a:pPr algn="l">
                <a:spcBef>
                  <a:spcPct val="50000"/>
                </a:spcBef>
                <a:buClrTx/>
                <a:buSzTx/>
                <a:buFont typeface="Wingdings" pitchFamily="2" charset="2"/>
                <a:buNone/>
              </a:pPr>
              <a:r>
                <a:rPr kumimoji="1" lang="en-US" altLang="ko-KR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Domain</a:t>
              </a:r>
            </a:p>
          </p:txBody>
        </p:sp>
        <p:sp>
          <p:nvSpPr>
            <p:cNvPr id="33" name="Rectangle 40"/>
            <p:cNvSpPr>
              <a:spLocks noChangeArrowheads="1"/>
            </p:cNvSpPr>
            <p:nvPr/>
          </p:nvSpPr>
          <p:spPr bwMode="auto">
            <a:xfrm>
              <a:off x="7189788" y="3517900"/>
              <a:ext cx="1273175" cy="22748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426994"/>
              </a:solidFill>
              <a:prstDash val="sysDot"/>
              <a:miter lim="800000"/>
              <a:headEnd/>
              <a:tailEnd/>
            </a:ln>
          </p:spPr>
          <p:txBody>
            <a:bodyPr wrap="none" anchor="b"/>
            <a:lstStyle/>
            <a:p>
              <a:pPr algn="l">
                <a:buClrTx/>
                <a:buSzTx/>
                <a:buFontTx/>
                <a:buNone/>
              </a:pPr>
              <a:r>
                <a:rPr kumimoji="1" lang="ko-KR" altLang="en-US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        클러스터</a:t>
              </a:r>
              <a:r>
                <a:rPr kumimoji="1" lang="en-US" altLang="ko-KR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A</a:t>
              </a:r>
            </a:p>
          </p:txBody>
        </p:sp>
        <p:sp>
          <p:nvSpPr>
            <p:cNvPr id="34" name="Rectangle 41"/>
            <p:cNvSpPr>
              <a:spLocks noChangeArrowheads="1"/>
            </p:cNvSpPr>
            <p:nvPr/>
          </p:nvSpPr>
          <p:spPr bwMode="auto">
            <a:xfrm>
              <a:off x="7299325" y="3771900"/>
              <a:ext cx="895350" cy="730250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l">
                <a:buClrTx/>
                <a:buSzTx/>
                <a:buFontTx/>
                <a:buNone/>
              </a:pPr>
              <a:r>
                <a:rPr kumimoji="1" lang="en-US" altLang="ko-KR" sz="100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M1</a:t>
              </a:r>
            </a:p>
          </p:txBody>
        </p:sp>
        <p:sp>
          <p:nvSpPr>
            <p:cNvPr id="35" name="Rectangle 42"/>
            <p:cNvSpPr>
              <a:spLocks noChangeArrowheads="1"/>
            </p:cNvSpPr>
            <p:nvPr/>
          </p:nvSpPr>
          <p:spPr bwMode="auto">
            <a:xfrm>
              <a:off x="7300913" y="4772025"/>
              <a:ext cx="898525" cy="75723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AEAEA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l">
                <a:buClrTx/>
                <a:buSzTx/>
                <a:buFontTx/>
                <a:buNone/>
              </a:pPr>
              <a:r>
                <a:rPr kumimoji="1" lang="en-US" altLang="ko-KR" sz="100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M2</a:t>
              </a:r>
            </a:p>
          </p:txBody>
        </p:sp>
        <p:sp>
          <p:nvSpPr>
            <p:cNvPr id="36" name="AutoShape 43"/>
            <p:cNvSpPr>
              <a:spLocks noChangeArrowheads="1"/>
            </p:cNvSpPr>
            <p:nvPr/>
          </p:nvSpPr>
          <p:spPr bwMode="auto">
            <a:xfrm>
              <a:off x="7413625" y="3865563"/>
              <a:ext cx="481013" cy="56832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7B9EC5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37" name="AutoShape 44"/>
            <p:cNvSpPr>
              <a:spLocks noChangeArrowheads="1"/>
            </p:cNvSpPr>
            <p:nvPr/>
          </p:nvSpPr>
          <p:spPr bwMode="auto">
            <a:xfrm>
              <a:off x="7413625" y="4895850"/>
              <a:ext cx="481013" cy="57308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rgbClr val="7B9EC5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38" name="Line 45"/>
            <p:cNvSpPr>
              <a:spLocks noChangeShapeType="1"/>
            </p:cNvSpPr>
            <p:nvPr/>
          </p:nvSpPr>
          <p:spPr bwMode="auto">
            <a:xfrm flipV="1">
              <a:off x="6826250" y="4092575"/>
              <a:ext cx="474663" cy="5588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39" name="Line 46"/>
            <p:cNvSpPr>
              <a:spLocks noChangeShapeType="1"/>
            </p:cNvSpPr>
            <p:nvPr/>
          </p:nvSpPr>
          <p:spPr bwMode="auto">
            <a:xfrm>
              <a:off x="6826250" y="4813300"/>
              <a:ext cx="493713" cy="4095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40" name="Text Box 47"/>
            <p:cNvSpPr txBox="1">
              <a:spLocks noChangeArrowheads="1"/>
            </p:cNvSpPr>
            <p:nvPr/>
          </p:nvSpPr>
          <p:spPr bwMode="auto">
            <a:xfrm>
              <a:off x="7988300" y="4506726"/>
              <a:ext cx="79057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rIns="36000">
              <a:spAutoFit/>
            </a:bodyPr>
            <a:lstStyle/>
            <a:p>
              <a:pPr algn="l">
                <a:spcBef>
                  <a:spcPct val="50000"/>
                </a:spcBef>
                <a:buClr>
                  <a:srgbClr val="007DB5"/>
                </a:buClr>
                <a:buSzTx/>
                <a:buFont typeface="Wingdings" pitchFamily="2" charset="2"/>
                <a:buNone/>
              </a:pPr>
              <a:r>
                <a:rPr kumimoji="1" lang="en-US" altLang="ko-KR" sz="1000" dirty="0">
                  <a:solidFill>
                    <a:srgbClr val="FF0000"/>
                  </a:solidFill>
                  <a:latin typeface="산돌고딕 M" pitchFamily="18" charset="-127"/>
                  <a:ea typeface="산돌고딕 M" pitchFamily="18" charset="-127"/>
                </a:rPr>
                <a:t>Failover</a:t>
              </a:r>
            </a:p>
          </p:txBody>
        </p:sp>
        <p:sp>
          <p:nvSpPr>
            <p:cNvPr id="41" name="Text Box 48"/>
            <p:cNvSpPr txBox="1">
              <a:spLocks noChangeArrowheads="1"/>
            </p:cNvSpPr>
            <p:nvPr/>
          </p:nvSpPr>
          <p:spPr bwMode="auto">
            <a:xfrm>
              <a:off x="7415213" y="3881438"/>
              <a:ext cx="460375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25000"/>
                </a:spcBef>
                <a:buClrTx/>
                <a:buSzTx/>
                <a:buFontTx/>
                <a:buNone/>
              </a:pPr>
              <a:r>
                <a:rPr lang="en-US" altLang="ko-KR" sz="1000" b="0">
                  <a:solidFill>
                    <a:srgbClr val="8B8B8B"/>
                  </a:solidFill>
                  <a:latin typeface="산돌고딕 M" pitchFamily="18" charset="-127"/>
                  <a:ea typeface="산돌고딕 M" pitchFamily="18" charset="-127"/>
                </a:rPr>
                <a:t>WAS</a:t>
              </a:r>
            </a:p>
          </p:txBody>
        </p:sp>
        <p:sp>
          <p:nvSpPr>
            <p:cNvPr id="42" name="Freeform 49"/>
            <p:cNvSpPr>
              <a:spLocks noChangeAspect="1"/>
            </p:cNvSpPr>
            <p:nvPr/>
          </p:nvSpPr>
          <p:spPr bwMode="auto">
            <a:xfrm>
              <a:off x="7472363" y="4064000"/>
              <a:ext cx="84137" cy="293688"/>
            </a:xfrm>
            <a:custGeom>
              <a:avLst/>
              <a:gdLst>
                <a:gd name="T0" fmla="*/ 46267925 w 102"/>
                <a:gd name="T1" fmla="*/ 264139166 h 230"/>
                <a:gd name="T2" fmla="*/ 51711258 w 102"/>
                <a:gd name="T3" fmla="*/ 270660315 h 230"/>
                <a:gd name="T4" fmla="*/ 51711258 w 102"/>
                <a:gd name="T5" fmla="*/ 335879544 h 230"/>
                <a:gd name="T6" fmla="*/ 50351043 w 102"/>
                <a:gd name="T7" fmla="*/ 342401970 h 230"/>
                <a:gd name="T8" fmla="*/ 17691043 w 102"/>
                <a:gd name="T9" fmla="*/ 345663182 h 230"/>
                <a:gd name="T10" fmla="*/ 13607925 w 102"/>
                <a:gd name="T11" fmla="*/ 339140757 h 230"/>
                <a:gd name="T12" fmla="*/ 12247707 w 102"/>
                <a:gd name="T13" fmla="*/ 277182741 h 230"/>
                <a:gd name="T14" fmla="*/ 14968964 w 102"/>
                <a:gd name="T15" fmla="*/ 267399102 h 230"/>
                <a:gd name="T16" fmla="*/ 17691043 w 102"/>
                <a:gd name="T17" fmla="*/ 136960764 h 230"/>
                <a:gd name="T18" fmla="*/ 51711258 w 102"/>
                <a:gd name="T19" fmla="*/ 140221977 h 230"/>
                <a:gd name="T20" fmla="*/ 53072297 w 102"/>
                <a:gd name="T21" fmla="*/ 146743126 h 230"/>
                <a:gd name="T22" fmla="*/ 51711258 w 102"/>
                <a:gd name="T23" fmla="*/ 156526764 h 230"/>
                <a:gd name="T24" fmla="*/ 17691043 w 102"/>
                <a:gd name="T25" fmla="*/ 159787977 h 230"/>
                <a:gd name="T26" fmla="*/ 13607925 w 102"/>
                <a:gd name="T27" fmla="*/ 153265551 h 230"/>
                <a:gd name="T28" fmla="*/ 13607925 w 102"/>
                <a:gd name="T29" fmla="*/ 143483190 h 230"/>
                <a:gd name="T30" fmla="*/ 17691043 w 102"/>
                <a:gd name="T31" fmla="*/ 136960764 h 230"/>
                <a:gd name="T32" fmla="*/ 17691043 w 102"/>
                <a:gd name="T33" fmla="*/ 84785189 h 230"/>
                <a:gd name="T34" fmla="*/ 51711258 w 102"/>
                <a:gd name="T35" fmla="*/ 88046402 h 230"/>
                <a:gd name="T36" fmla="*/ 53072297 w 102"/>
                <a:gd name="T37" fmla="*/ 94567551 h 230"/>
                <a:gd name="T38" fmla="*/ 51711258 w 102"/>
                <a:gd name="T39" fmla="*/ 104351189 h 230"/>
                <a:gd name="T40" fmla="*/ 17691043 w 102"/>
                <a:gd name="T41" fmla="*/ 107612402 h 230"/>
                <a:gd name="T42" fmla="*/ 13607925 w 102"/>
                <a:gd name="T43" fmla="*/ 101089976 h 230"/>
                <a:gd name="T44" fmla="*/ 13607925 w 102"/>
                <a:gd name="T45" fmla="*/ 91307615 h 230"/>
                <a:gd name="T46" fmla="*/ 17691043 w 102"/>
                <a:gd name="T47" fmla="*/ 84785189 h 230"/>
                <a:gd name="T48" fmla="*/ 17691043 w 102"/>
                <a:gd name="T49" fmla="*/ 35870797 h 230"/>
                <a:gd name="T50" fmla="*/ 51711258 w 102"/>
                <a:gd name="T51" fmla="*/ 39132010 h 230"/>
                <a:gd name="T52" fmla="*/ 53072297 w 102"/>
                <a:gd name="T53" fmla="*/ 45653169 h 230"/>
                <a:gd name="T54" fmla="*/ 51711258 w 102"/>
                <a:gd name="T55" fmla="*/ 55436808 h 230"/>
                <a:gd name="T56" fmla="*/ 17691043 w 102"/>
                <a:gd name="T57" fmla="*/ 58698020 h 230"/>
                <a:gd name="T58" fmla="*/ 13607925 w 102"/>
                <a:gd name="T59" fmla="*/ 52175595 h 230"/>
                <a:gd name="T60" fmla="*/ 13607925 w 102"/>
                <a:gd name="T61" fmla="*/ 42393233 h 230"/>
                <a:gd name="T62" fmla="*/ 17691043 w 102"/>
                <a:gd name="T63" fmla="*/ 35870797 h 230"/>
                <a:gd name="T64" fmla="*/ 6804375 w 102"/>
                <a:gd name="T65" fmla="*/ 0 h 230"/>
                <a:gd name="T66" fmla="*/ 63958974 w 102"/>
                <a:gd name="T67" fmla="*/ 0 h 230"/>
                <a:gd name="T68" fmla="*/ 68041267 w 102"/>
                <a:gd name="T69" fmla="*/ 9782364 h 230"/>
                <a:gd name="T70" fmla="*/ 69402307 w 102"/>
                <a:gd name="T71" fmla="*/ 358706757 h 230"/>
                <a:gd name="T72" fmla="*/ 66681053 w 102"/>
                <a:gd name="T73" fmla="*/ 371750331 h 230"/>
                <a:gd name="T74" fmla="*/ 61237721 w 102"/>
                <a:gd name="T75" fmla="*/ 375011544 h 230"/>
                <a:gd name="T76" fmla="*/ 4082295 w 102"/>
                <a:gd name="T77" fmla="*/ 375011544 h 230"/>
                <a:gd name="T78" fmla="*/ 0 w 102"/>
                <a:gd name="T79" fmla="*/ 365229183 h 230"/>
                <a:gd name="T80" fmla="*/ 0 w 102"/>
                <a:gd name="T81" fmla="*/ 16304792 h 230"/>
                <a:gd name="T82" fmla="*/ 1361040 w 102"/>
                <a:gd name="T83" fmla="*/ 3261214 h 230"/>
                <a:gd name="T84" fmla="*/ 6804375 w 102"/>
                <a:gd name="T85" fmla="*/ 0 h 23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230"/>
                <a:gd name="T131" fmla="*/ 102 w 102"/>
                <a:gd name="T132" fmla="*/ 230 h 23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230">
                  <a:moveTo>
                    <a:pt x="26" y="162"/>
                  </a:moveTo>
                  <a:lnTo>
                    <a:pt x="68" y="162"/>
                  </a:lnTo>
                  <a:lnTo>
                    <a:pt x="74" y="164"/>
                  </a:lnTo>
                  <a:lnTo>
                    <a:pt x="76" y="166"/>
                  </a:lnTo>
                  <a:lnTo>
                    <a:pt x="76" y="170"/>
                  </a:lnTo>
                  <a:lnTo>
                    <a:pt x="76" y="206"/>
                  </a:lnTo>
                  <a:lnTo>
                    <a:pt x="76" y="208"/>
                  </a:lnTo>
                  <a:lnTo>
                    <a:pt x="74" y="210"/>
                  </a:lnTo>
                  <a:lnTo>
                    <a:pt x="68" y="212"/>
                  </a:lnTo>
                  <a:lnTo>
                    <a:pt x="26" y="212"/>
                  </a:lnTo>
                  <a:lnTo>
                    <a:pt x="22" y="210"/>
                  </a:lnTo>
                  <a:lnTo>
                    <a:pt x="20" y="208"/>
                  </a:lnTo>
                  <a:lnTo>
                    <a:pt x="18" y="206"/>
                  </a:lnTo>
                  <a:lnTo>
                    <a:pt x="18" y="170"/>
                  </a:lnTo>
                  <a:lnTo>
                    <a:pt x="20" y="166"/>
                  </a:lnTo>
                  <a:lnTo>
                    <a:pt x="22" y="164"/>
                  </a:lnTo>
                  <a:lnTo>
                    <a:pt x="26" y="162"/>
                  </a:lnTo>
                  <a:lnTo>
                    <a:pt x="26" y="84"/>
                  </a:lnTo>
                  <a:lnTo>
                    <a:pt x="70" y="84"/>
                  </a:lnTo>
                  <a:lnTo>
                    <a:pt x="76" y="86"/>
                  </a:lnTo>
                  <a:lnTo>
                    <a:pt x="78" y="88"/>
                  </a:lnTo>
                  <a:lnTo>
                    <a:pt x="78" y="90"/>
                  </a:lnTo>
                  <a:lnTo>
                    <a:pt x="78" y="94"/>
                  </a:lnTo>
                  <a:lnTo>
                    <a:pt x="76" y="96"/>
                  </a:lnTo>
                  <a:lnTo>
                    <a:pt x="70" y="98"/>
                  </a:lnTo>
                  <a:lnTo>
                    <a:pt x="26" y="98"/>
                  </a:lnTo>
                  <a:lnTo>
                    <a:pt x="22" y="96"/>
                  </a:lnTo>
                  <a:lnTo>
                    <a:pt x="20" y="94"/>
                  </a:lnTo>
                  <a:lnTo>
                    <a:pt x="18" y="90"/>
                  </a:lnTo>
                  <a:lnTo>
                    <a:pt x="20" y="88"/>
                  </a:lnTo>
                  <a:lnTo>
                    <a:pt x="22" y="86"/>
                  </a:lnTo>
                  <a:lnTo>
                    <a:pt x="26" y="84"/>
                  </a:lnTo>
                  <a:lnTo>
                    <a:pt x="26" y="162"/>
                  </a:lnTo>
                  <a:lnTo>
                    <a:pt x="26" y="52"/>
                  </a:lnTo>
                  <a:lnTo>
                    <a:pt x="70" y="52"/>
                  </a:lnTo>
                  <a:lnTo>
                    <a:pt x="76" y="54"/>
                  </a:lnTo>
                  <a:lnTo>
                    <a:pt x="78" y="56"/>
                  </a:lnTo>
                  <a:lnTo>
                    <a:pt x="78" y="58"/>
                  </a:lnTo>
                  <a:lnTo>
                    <a:pt x="78" y="62"/>
                  </a:lnTo>
                  <a:lnTo>
                    <a:pt x="76" y="64"/>
                  </a:lnTo>
                  <a:lnTo>
                    <a:pt x="70" y="66"/>
                  </a:lnTo>
                  <a:lnTo>
                    <a:pt x="26" y="66"/>
                  </a:lnTo>
                  <a:lnTo>
                    <a:pt x="22" y="64"/>
                  </a:lnTo>
                  <a:lnTo>
                    <a:pt x="20" y="62"/>
                  </a:lnTo>
                  <a:lnTo>
                    <a:pt x="18" y="60"/>
                  </a:lnTo>
                  <a:lnTo>
                    <a:pt x="20" y="56"/>
                  </a:lnTo>
                  <a:lnTo>
                    <a:pt x="22" y="54"/>
                  </a:lnTo>
                  <a:lnTo>
                    <a:pt x="26" y="52"/>
                  </a:lnTo>
                  <a:lnTo>
                    <a:pt x="26" y="162"/>
                  </a:lnTo>
                  <a:lnTo>
                    <a:pt x="26" y="22"/>
                  </a:lnTo>
                  <a:lnTo>
                    <a:pt x="70" y="22"/>
                  </a:lnTo>
                  <a:lnTo>
                    <a:pt x="76" y="24"/>
                  </a:lnTo>
                  <a:lnTo>
                    <a:pt x="78" y="26"/>
                  </a:lnTo>
                  <a:lnTo>
                    <a:pt x="78" y="28"/>
                  </a:lnTo>
                  <a:lnTo>
                    <a:pt x="78" y="32"/>
                  </a:lnTo>
                  <a:lnTo>
                    <a:pt x="76" y="34"/>
                  </a:lnTo>
                  <a:lnTo>
                    <a:pt x="70" y="36"/>
                  </a:lnTo>
                  <a:lnTo>
                    <a:pt x="26" y="36"/>
                  </a:lnTo>
                  <a:lnTo>
                    <a:pt x="22" y="34"/>
                  </a:lnTo>
                  <a:lnTo>
                    <a:pt x="20" y="32"/>
                  </a:lnTo>
                  <a:lnTo>
                    <a:pt x="18" y="28"/>
                  </a:lnTo>
                  <a:lnTo>
                    <a:pt x="20" y="26"/>
                  </a:lnTo>
                  <a:lnTo>
                    <a:pt x="22" y="24"/>
                  </a:lnTo>
                  <a:lnTo>
                    <a:pt x="26" y="22"/>
                  </a:lnTo>
                  <a:lnTo>
                    <a:pt x="26" y="162"/>
                  </a:lnTo>
                  <a:lnTo>
                    <a:pt x="10" y="0"/>
                  </a:lnTo>
                  <a:lnTo>
                    <a:pt x="90" y="0"/>
                  </a:lnTo>
                  <a:lnTo>
                    <a:pt x="94" y="0"/>
                  </a:lnTo>
                  <a:lnTo>
                    <a:pt x="98" y="2"/>
                  </a:lnTo>
                  <a:lnTo>
                    <a:pt x="100" y="6"/>
                  </a:lnTo>
                  <a:lnTo>
                    <a:pt x="102" y="10"/>
                  </a:lnTo>
                  <a:lnTo>
                    <a:pt x="102" y="220"/>
                  </a:lnTo>
                  <a:lnTo>
                    <a:pt x="100" y="224"/>
                  </a:lnTo>
                  <a:lnTo>
                    <a:pt x="98" y="228"/>
                  </a:lnTo>
                  <a:lnTo>
                    <a:pt x="94" y="230"/>
                  </a:lnTo>
                  <a:lnTo>
                    <a:pt x="90" y="230"/>
                  </a:lnTo>
                  <a:lnTo>
                    <a:pt x="10" y="230"/>
                  </a:lnTo>
                  <a:lnTo>
                    <a:pt x="6" y="230"/>
                  </a:lnTo>
                  <a:lnTo>
                    <a:pt x="2" y="228"/>
                  </a:lnTo>
                  <a:lnTo>
                    <a:pt x="0" y="224"/>
                  </a:lnTo>
                  <a:lnTo>
                    <a:pt x="0" y="22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26" y="162"/>
                  </a:lnTo>
                  <a:close/>
                </a:path>
              </a:pathLst>
            </a:custGeom>
            <a:solidFill>
              <a:srgbClr val="ADADA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grpSp>
          <p:nvGrpSpPr>
            <p:cNvPr id="43" name="Group 50"/>
            <p:cNvGrpSpPr>
              <a:grpSpLocks/>
            </p:cNvGrpSpPr>
            <p:nvPr/>
          </p:nvGrpSpPr>
          <p:grpSpPr bwMode="auto">
            <a:xfrm>
              <a:off x="7607300" y="4064017"/>
              <a:ext cx="249238" cy="292102"/>
              <a:chOff x="3370" y="2086"/>
              <a:chExt cx="330" cy="246"/>
            </a:xfrm>
          </p:grpSpPr>
          <p:sp>
            <p:nvSpPr>
              <p:cNvPr id="86" name="Freeform 51"/>
              <p:cNvSpPr>
                <a:spLocks/>
              </p:cNvSpPr>
              <p:nvPr/>
            </p:nvSpPr>
            <p:spPr bwMode="auto">
              <a:xfrm>
                <a:off x="3370" y="2300"/>
                <a:ext cx="330" cy="32"/>
              </a:xfrm>
              <a:custGeom>
                <a:avLst/>
                <a:gdLst>
                  <a:gd name="T0" fmla="*/ 0 w 330"/>
                  <a:gd name="T1" fmla="*/ 0 h 32"/>
                  <a:gd name="T2" fmla="*/ 330 w 330"/>
                  <a:gd name="T3" fmla="*/ 0 h 32"/>
                  <a:gd name="T4" fmla="*/ 318 w 330"/>
                  <a:gd name="T5" fmla="*/ 32 h 32"/>
                  <a:gd name="T6" fmla="*/ 20 w 330"/>
                  <a:gd name="T7" fmla="*/ 32 h 32"/>
                  <a:gd name="T8" fmla="*/ 0 w 330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0"/>
                  <a:gd name="T16" fmla="*/ 0 h 32"/>
                  <a:gd name="T17" fmla="*/ 330 w 330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0" h="32">
                    <a:moveTo>
                      <a:pt x="0" y="0"/>
                    </a:moveTo>
                    <a:lnTo>
                      <a:pt x="330" y="0"/>
                    </a:lnTo>
                    <a:lnTo>
                      <a:pt x="318" y="32"/>
                    </a:lnTo>
                    <a:lnTo>
                      <a:pt x="20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ADAD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sp>
            <p:nvSpPr>
              <p:cNvPr id="87" name="Freeform 52"/>
              <p:cNvSpPr>
                <a:spLocks/>
              </p:cNvSpPr>
              <p:nvPr/>
            </p:nvSpPr>
            <p:spPr bwMode="auto">
              <a:xfrm>
                <a:off x="3488" y="2086"/>
                <a:ext cx="88" cy="202"/>
              </a:xfrm>
              <a:custGeom>
                <a:avLst/>
                <a:gdLst>
                  <a:gd name="T0" fmla="*/ 60 w 88"/>
                  <a:gd name="T1" fmla="*/ 144 h 202"/>
                  <a:gd name="T2" fmla="*/ 66 w 88"/>
                  <a:gd name="T3" fmla="*/ 150 h 202"/>
                  <a:gd name="T4" fmla="*/ 64 w 88"/>
                  <a:gd name="T5" fmla="*/ 184 h 202"/>
                  <a:gd name="T6" fmla="*/ 24 w 88"/>
                  <a:gd name="T7" fmla="*/ 186 h 202"/>
                  <a:gd name="T8" fmla="*/ 16 w 88"/>
                  <a:gd name="T9" fmla="*/ 180 h 202"/>
                  <a:gd name="T10" fmla="*/ 18 w 88"/>
                  <a:gd name="T11" fmla="*/ 146 h 202"/>
                  <a:gd name="T12" fmla="*/ 24 w 88"/>
                  <a:gd name="T13" fmla="*/ 74 h 202"/>
                  <a:gd name="T14" fmla="*/ 66 w 88"/>
                  <a:gd name="T15" fmla="*/ 76 h 202"/>
                  <a:gd name="T16" fmla="*/ 66 w 88"/>
                  <a:gd name="T17" fmla="*/ 84 h 202"/>
                  <a:gd name="T18" fmla="*/ 24 w 88"/>
                  <a:gd name="T19" fmla="*/ 86 h 202"/>
                  <a:gd name="T20" fmla="*/ 16 w 88"/>
                  <a:gd name="T21" fmla="*/ 80 h 202"/>
                  <a:gd name="T22" fmla="*/ 24 w 88"/>
                  <a:gd name="T23" fmla="*/ 74 h 202"/>
                  <a:gd name="T24" fmla="*/ 24 w 88"/>
                  <a:gd name="T25" fmla="*/ 46 h 202"/>
                  <a:gd name="T26" fmla="*/ 66 w 88"/>
                  <a:gd name="T27" fmla="*/ 48 h 202"/>
                  <a:gd name="T28" fmla="*/ 66 w 88"/>
                  <a:gd name="T29" fmla="*/ 58 h 202"/>
                  <a:gd name="T30" fmla="*/ 24 w 88"/>
                  <a:gd name="T31" fmla="*/ 60 h 202"/>
                  <a:gd name="T32" fmla="*/ 16 w 88"/>
                  <a:gd name="T33" fmla="*/ 54 h 202"/>
                  <a:gd name="T34" fmla="*/ 24 w 88"/>
                  <a:gd name="T35" fmla="*/ 46 h 202"/>
                  <a:gd name="T36" fmla="*/ 24 w 88"/>
                  <a:gd name="T37" fmla="*/ 20 h 202"/>
                  <a:gd name="T38" fmla="*/ 66 w 88"/>
                  <a:gd name="T39" fmla="*/ 22 h 202"/>
                  <a:gd name="T40" fmla="*/ 66 w 88"/>
                  <a:gd name="T41" fmla="*/ 30 h 202"/>
                  <a:gd name="T42" fmla="*/ 24 w 88"/>
                  <a:gd name="T43" fmla="*/ 32 h 202"/>
                  <a:gd name="T44" fmla="*/ 16 w 88"/>
                  <a:gd name="T45" fmla="*/ 26 h 202"/>
                  <a:gd name="T46" fmla="*/ 24 w 88"/>
                  <a:gd name="T47" fmla="*/ 20 h 202"/>
                  <a:gd name="T48" fmla="*/ 10 w 88"/>
                  <a:gd name="T49" fmla="*/ 0 h 202"/>
                  <a:gd name="T50" fmla="*/ 82 w 88"/>
                  <a:gd name="T51" fmla="*/ 2 h 202"/>
                  <a:gd name="T52" fmla="*/ 88 w 88"/>
                  <a:gd name="T53" fmla="*/ 6 h 202"/>
                  <a:gd name="T54" fmla="*/ 88 w 88"/>
                  <a:gd name="T55" fmla="*/ 194 h 202"/>
                  <a:gd name="T56" fmla="*/ 86 w 88"/>
                  <a:gd name="T57" fmla="*/ 200 h 202"/>
                  <a:gd name="T58" fmla="*/ 78 w 88"/>
                  <a:gd name="T59" fmla="*/ 202 h 202"/>
                  <a:gd name="T60" fmla="*/ 6 w 88"/>
                  <a:gd name="T61" fmla="*/ 202 h 202"/>
                  <a:gd name="T62" fmla="*/ 0 w 88"/>
                  <a:gd name="T63" fmla="*/ 196 h 202"/>
                  <a:gd name="T64" fmla="*/ 0 w 88"/>
                  <a:gd name="T65" fmla="*/ 10 h 202"/>
                  <a:gd name="T66" fmla="*/ 2 w 88"/>
                  <a:gd name="T67" fmla="*/ 4 h 202"/>
                  <a:gd name="T68" fmla="*/ 10 w 88"/>
                  <a:gd name="T69" fmla="*/ 0 h 20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88"/>
                  <a:gd name="T106" fmla="*/ 0 h 202"/>
                  <a:gd name="T107" fmla="*/ 88 w 88"/>
                  <a:gd name="T108" fmla="*/ 202 h 20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88" h="202">
                    <a:moveTo>
                      <a:pt x="24" y="144"/>
                    </a:moveTo>
                    <a:lnTo>
                      <a:pt x="60" y="144"/>
                    </a:lnTo>
                    <a:lnTo>
                      <a:pt x="64" y="146"/>
                    </a:lnTo>
                    <a:lnTo>
                      <a:pt x="66" y="150"/>
                    </a:lnTo>
                    <a:lnTo>
                      <a:pt x="66" y="180"/>
                    </a:lnTo>
                    <a:lnTo>
                      <a:pt x="64" y="184"/>
                    </a:lnTo>
                    <a:lnTo>
                      <a:pt x="60" y="186"/>
                    </a:lnTo>
                    <a:lnTo>
                      <a:pt x="24" y="186"/>
                    </a:lnTo>
                    <a:lnTo>
                      <a:pt x="18" y="184"/>
                    </a:lnTo>
                    <a:lnTo>
                      <a:pt x="16" y="180"/>
                    </a:lnTo>
                    <a:lnTo>
                      <a:pt x="16" y="150"/>
                    </a:lnTo>
                    <a:lnTo>
                      <a:pt x="18" y="146"/>
                    </a:lnTo>
                    <a:lnTo>
                      <a:pt x="24" y="144"/>
                    </a:lnTo>
                    <a:lnTo>
                      <a:pt x="24" y="74"/>
                    </a:lnTo>
                    <a:lnTo>
                      <a:pt x="62" y="74"/>
                    </a:lnTo>
                    <a:lnTo>
                      <a:pt x="66" y="76"/>
                    </a:lnTo>
                    <a:lnTo>
                      <a:pt x="68" y="80"/>
                    </a:lnTo>
                    <a:lnTo>
                      <a:pt x="66" y="84"/>
                    </a:lnTo>
                    <a:lnTo>
                      <a:pt x="62" y="86"/>
                    </a:lnTo>
                    <a:lnTo>
                      <a:pt x="24" y="86"/>
                    </a:lnTo>
                    <a:lnTo>
                      <a:pt x="18" y="84"/>
                    </a:lnTo>
                    <a:lnTo>
                      <a:pt x="16" y="80"/>
                    </a:lnTo>
                    <a:lnTo>
                      <a:pt x="18" y="76"/>
                    </a:lnTo>
                    <a:lnTo>
                      <a:pt x="24" y="74"/>
                    </a:lnTo>
                    <a:lnTo>
                      <a:pt x="24" y="144"/>
                    </a:lnTo>
                    <a:lnTo>
                      <a:pt x="24" y="46"/>
                    </a:lnTo>
                    <a:lnTo>
                      <a:pt x="62" y="46"/>
                    </a:lnTo>
                    <a:lnTo>
                      <a:pt x="66" y="48"/>
                    </a:lnTo>
                    <a:lnTo>
                      <a:pt x="68" y="52"/>
                    </a:lnTo>
                    <a:lnTo>
                      <a:pt x="66" y="58"/>
                    </a:lnTo>
                    <a:lnTo>
                      <a:pt x="62" y="60"/>
                    </a:lnTo>
                    <a:lnTo>
                      <a:pt x="24" y="60"/>
                    </a:lnTo>
                    <a:lnTo>
                      <a:pt x="18" y="58"/>
                    </a:lnTo>
                    <a:lnTo>
                      <a:pt x="16" y="54"/>
                    </a:lnTo>
                    <a:lnTo>
                      <a:pt x="18" y="48"/>
                    </a:lnTo>
                    <a:lnTo>
                      <a:pt x="24" y="46"/>
                    </a:lnTo>
                    <a:lnTo>
                      <a:pt x="24" y="144"/>
                    </a:lnTo>
                    <a:lnTo>
                      <a:pt x="24" y="20"/>
                    </a:lnTo>
                    <a:lnTo>
                      <a:pt x="62" y="20"/>
                    </a:lnTo>
                    <a:lnTo>
                      <a:pt x="66" y="22"/>
                    </a:lnTo>
                    <a:lnTo>
                      <a:pt x="68" y="26"/>
                    </a:lnTo>
                    <a:lnTo>
                      <a:pt x="66" y="30"/>
                    </a:lnTo>
                    <a:lnTo>
                      <a:pt x="62" y="32"/>
                    </a:lnTo>
                    <a:lnTo>
                      <a:pt x="24" y="32"/>
                    </a:lnTo>
                    <a:lnTo>
                      <a:pt x="18" y="30"/>
                    </a:lnTo>
                    <a:lnTo>
                      <a:pt x="16" y="26"/>
                    </a:lnTo>
                    <a:lnTo>
                      <a:pt x="18" y="22"/>
                    </a:lnTo>
                    <a:lnTo>
                      <a:pt x="24" y="20"/>
                    </a:lnTo>
                    <a:lnTo>
                      <a:pt x="24" y="144"/>
                    </a:lnTo>
                    <a:lnTo>
                      <a:pt x="10" y="0"/>
                    </a:lnTo>
                    <a:lnTo>
                      <a:pt x="78" y="0"/>
                    </a:lnTo>
                    <a:lnTo>
                      <a:pt x="82" y="2"/>
                    </a:lnTo>
                    <a:lnTo>
                      <a:pt x="86" y="4"/>
                    </a:lnTo>
                    <a:lnTo>
                      <a:pt x="88" y="6"/>
                    </a:lnTo>
                    <a:lnTo>
                      <a:pt x="88" y="10"/>
                    </a:lnTo>
                    <a:lnTo>
                      <a:pt x="88" y="194"/>
                    </a:lnTo>
                    <a:lnTo>
                      <a:pt x="88" y="196"/>
                    </a:lnTo>
                    <a:lnTo>
                      <a:pt x="86" y="200"/>
                    </a:lnTo>
                    <a:lnTo>
                      <a:pt x="82" y="202"/>
                    </a:lnTo>
                    <a:lnTo>
                      <a:pt x="78" y="202"/>
                    </a:lnTo>
                    <a:lnTo>
                      <a:pt x="10" y="202"/>
                    </a:lnTo>
                    <a:lnTo>
                      <a:pt x="6" y="202"/>
                    </a:lnTo>
                    <a:lnTo>
                      <a:pt x="2" y="200"/>
                    </a:lnTo>
                    <a:lnTo>
                      <a:pt x="0" y="196"/>
                    </a:lnTo>
                    <a:lnTo>
                      <a:pt x="0" y="19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24" y="144"/>
                    </a:lnTo>
                    <a:close/>
                  </a:path>
                </a:pathLst>
              </a:custGeom>
              <a:solidFill>
                <a:srgbClr val="ADADAD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</p:grpSp>
        <p:sp>
          <p:nvSpPr>
            <p:cNvPr id="44" name="AutoShape 53"/>
            <p:cNvSpPr>
              <a:spLocks noChangeArrowheads="1"/>
            </p:cNvSpPr>
            <p:nvPr/>
          </p:nvSpPr>
          <p:spPr bwMode="auto">
            <a:xfrm>
              <a:off x="7458075" y="3856038"/>
              <a:ext cx="398463" cy="581025"/>
            </a:xfrm>
            <a:custGeom>
              <a:avLst/>
              <a:gdLst>
                <a:gd name="T0" fmla="*/ 67799654 w 21600"/>
                <a:gd name="T1" fmla="*/ 0 h 21600"/>
                <a:gd name="T2" fmla="*/ 19856465 w 21600"/>
                <a:gd name="T3" fmla="*/ 61562993 h 21600"/>
                <a:gd name="T4" fmla="*/ 0 w 21600"/>
                <a:gd name="T5" fmla="*/ 210207183 h 21600"/>
                <a:gd name="T6" fmla="*/ 19856465 w 21600"/>
                <a:gd name="T7" fmla="*/ 358850702 h 21600"/>
                <a:gd name="T8" fmla="*/ 67799654 w 21600"/>
                <a:gd name="T9" fmla="*/ 420413721 h 21600"/>
                <a:gd name="T10" fmla="*/ 115742502 w 21600"/>
                <a:gd name="T11" fmla="*/ 358850702 h 21600"/>
                <a:gd name="T12" fmla="*/ 135598939 w 21600"/>
                <a:gd name="T13" fmla="*/ 210207183 h 21600"/>
                <a:gd name="T14" fmla="*/ 115742502 w 21600"/>
                <a:gd name="T15" fmla="*/ 6156299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45" name="Text Box 54"/>
            <p:cNvSpPr txBox="1">
              <a:spLocks noChangeArrowheads="1"/>
            </p:cNvSpPr>
            <p:nvPr/>
          </p:nvSpPr>
          <p:spPr bwMode="auto">
            <a:xfrm>
              <a:off x="7415213" y="4913313"/>
              <a:ext cx="460375" cy="40011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25000"/>
                </a:spcBef>
                <a:buClrTx/>
                <a:buSzTx/>
                <a:buFontTx/>
                <a:buNone/>
              </a:pPr>
              <a:r>
                <a:rPr lang="en-US" altLang="ko-KR" sz="1000" b="0">
                  <a:solidFill>
                    <a:srgbClr val="8B8B8B"/>
                  </a:solidFill>
                  <a:latin typeface="산돌고딕 M" pitchFamily="18" charset="-127"/>
                  <a:ea typeface="산돌고딕 M" pitchFamily="18" charset="-127"/>
                </a:rPr>
                <a:t>WAS</a:t>
              </a:r>
            </a:p>
          </p:txBody>
        </p:sp>
        <p:sp>
          <p:nvSpPr>
            <p:cNvPr id="46" name="Freeform 55"/>
            <p:cNvSpPr>
              <a:spLocks noChangeAspect="1"/>
            </p:cNvSpPr>
            <p:nvPr/>
          </p:nvSpPr>
          <p:spPr bwMode="auto">
            <a:xfrm>
              <a:off x="7472363" y="5095875"/>
              <a:ext cx="84137" cy="293688"/>
            </a:xfrm>
            <a:custGeom>
              <a:avLst/>
              <a:gdLst>
                <a:gd name="T0" fmla="*/ 46267925 w 102"/>
                <a:gd name="T1" fmla="*/ 264139166 h 230"/>
                <a:gd name="T2" fmla="*/ 51711258 w 102"/>
                <a:gd name="T3" fmla="*/ 270660315 h 230"/>
                <a:gd name="T4" fmla="*/ 51711258 w 102"/>
                <a:gd name="T5" fmla="*/ 335879544 h 230"/>
                <a:gd name="T6" fmla="*/ 50351043 w 102"/>
                <a:gd name="T7" fmla="*/ 342401970 h 230"/>
                <a:gd name="T8" fmla="*/ 17691043 w 102"/>
                <a:gd name="T9" fmla="*/ 345663182 h 230"/>
                <a:gd name="T10" fmla="*/ 13607925 w 102"/>
                <a:gd name="T11" fmla="*/ 339140757 h 230"/>
                <a:gd name="T12" fmla="*/ 12247707 w 102"/>
                <a:gd name="T13" fmla="*/ 277182741 h 230"/>
                <a:gd name="T14" fmla="*/ 14968964 w 102"/>
                <a:gd name="T15" fmla="*/ 267399102 h 230"/>
                <a:gd name="T16" fmla="*/ 17691043 w 102"/>
                <a:gd name="T17" fmla="*/ 136960764 h 230"/>
                <a:gd name="T18" fmla="*/ 51711258 w 102"/>
                <a:gd name="T19" fmla="*/ 140221977 h 230"/>
                <a:gd name="T20" fmla="*/ 53072297 w 102"/>
                <a:gd name="T21" fmla="*/ 146743126 h 230"/>
                <a:gd name="T22" fmla="*/ 51711258 w 102"/>
                <a:gd name="T23" fmla="*/ 156526764 h 230"/>
                <a:gd name="T24" fmla="*/ 17691043 w 102"/>
                <a:gd name="T25" fmla="*/ 159787977 h 230"/>
                <a:gd name="T26" fmla="*/ 13607925 w 102"/>
                <a:gd name="T27" fmla="*/ 153265551 h 230"/>
                <a:gd name="T28" fmla="*/ 13607925 w 102"/>
                <a:gd name="T29" fmla="*/ 143483190 h 230"/>
                <a:gd name="T30" fmla="*/ 17691043 w 102"/>
                <a:gd name="T31" fmla="*/ 136960764 h 230"/>
                <a:gd name="T32" fmla="*/ 17691043 w 102"/>
                <a:gd name="T33" fmla="*/ 84785189 h 230"/>
                <a:gd name="T34" fmla="*/ 51711258 w 102"/>
                <a:gd name="T35" fmla="*/ 88046402 h 230"/>
                <a:gd name="T36" fmla="*/ 53072297 w 102"/>
                <a:gd name="T37" fmla="*/ 94567551 h 230"/>
                <a:gd name="T38" fmla="*/ 51711258 w 102"/>
                <a:gd name="T39" fmla="*/ 104351189 h 230"/>
                <a:gd name="T40" fmla="*/ 17691043 w 102"/>
                <a:gd name="T41" fmla="*/ 107612402 h 230"/>
                <a:gd name="T42" fmla="*/ 13607925 w 102"/>
                <a:gd name="T43" fmla="*/ 101089976 h 230"/>
                <a:gd name="T44" fmla="*/ 13607925 w 102"/>
                <a:gd name="T45" fmla="*/ 91307615 h 230"/>
                <a:gd name="T46" fmla="*/ 17691043 w 102"/>
                <a:gd name="T47" fmla="*/ 84785189 h 230"/>
                <a:gd name="T48" fmla="*/ 17691043 w 102"/>
                <a:gd name="T49" fmla="*/ 35870797 h 230"/>
                <a:gd name="T50" fmla="*/ 51711258 w 102"/>
                <a:gd name="T51" fmla="*/ 39132010 h 230"/>
                <a:gd name="T52" fmla="*/ 53072297 w 102"/>
                <a:gd name="T53" fmla="*/ 45653169 h 230"/>
                <a:gd name="T54" fmla="*/ 51711258 w 102"/>
                <a:gd name="T55" fmla="*/ 55436808 h 230"/>
                <a:gd name="T56" fmla="*/ 17691043 w 102"/>
                <a:gd name="T57" fmla="*/ 58698020 h 230"/>
                <a:gd name="T58" fmla="*/ 13607925 w 102"/>
                <a:gd name="T59" fmla="*/ 52175595 h 230"/>
                <a:gd name="T60" fmla="*/ 13607925 w 102"/>
                <a:gd name="T61" fmla="*/ 42393233 h 230"/>
                <a:gd name="T62" fmla="*/ 17691043 w 102"/>
                <a:gd name="T63" fmla="*/ 35870797 h 230"/>
                <a:gd name="T64" fmla="*/ 6804375 w 102"/>
                <a:gd name="T65" fmla="*/ 0 h 230"/>
                <a:gd name="T66" fmla="*/ 63958974 w 102"/>
                <a:gd name="T67" fmla="*/ 0 h 230"/>
                <a:gd name="T68" fmla="*/ 68041267 w 102"/>
                <a:gd name="T69" fmla="*/ 9782364 h 230"/>
                <a:gd name="T70" fmla="*/ 69402307 w 102"/>
                <a:gd name="T71" fmla="*/ 358706757 h 230"/>
                <a:gd name="T72" fmla="*/ 66681053 w 102"/>
                <a:gd name="T73" fmla="*/ 371750331 h 230"/>
                <a:gd name="T74" fmla="*/ 61237721 w 102"/>
                <a:gd name="T75" fmla="*/ 375011544 h 230"/>
                <a:gd name="T76" fmla="*/ 4082295 w 102"/>
                <a:gd name="T77" fmla="*/ 375011544 h 230"/>
                <a:gd name="T78" fmla="*/ 0 w 102"/>
                <a:gd name="T79" fmla="*/ 365229183 h 230"/>
                <a:gd name="T80" fmla="*/ 0 w 102"/>
                <a:gd name="T81" fmla="*/ 16304792 h 230"/>
                <a:gd name="T82" fmla="*/ 1361040 w 102"/>
                <a:gd name="T83" fmla="*/ 3261214 h 230"/>
                <a:gd name="T84" fmla="*/ 6804375 w 102"/>
                <a:gd name="T85" fmla="*/ 0 h 23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02"/>
                <a:gd name="T130" fmla="*/ 0 h 230"/>
                <a:gd name="T131" fmla="*/ 102 w 102"/>
                <a:gd name="T132" fmla="*/ 230 h 23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02" h="230">
                  <a:moveTo>
                    <a:pt x="26" y="162"/>
                  </a:moveTo>
                  <a:lnTo>
                    <a:pt x="68" y="162"/>
                  </a:lnTo>
                  <a:lnTo>
                    <a:pt x="74" y="164"/>
                  </a:lnTo>
                  <a:lnTo>
                    <a:pt x="76" y="166"/>
                  </a:lnTo>
                  <a:lnTo>
                    <a:pt x="76" y="170"/>
                  </a:lnTo>
                  <a:lnTo>
                    <a:pt x="76" y="206"/>
                  </a:lnTo>
                  <a:lnTo>
                    <a:pt x="76" y="208"/>
                  </a:lnTo>
                  <a:lnTo>
                    <a:pt x="74" y="210"/>
                  </a:lnTo>
                  <a:lnTo>
                    <a:pt x="68" y="212"/>
                  </a:lnTo>
                  <a:lnTo>
                    <a:pt x="26" y="212"/>
                  </a:lnTo>
                  <a:lnTo>
                    <a:pt x="22" y="210"/>
                  </a:lnTo>
                  <a:lnTo>
                    <a:pt x="20" y="208"/>
                  </a:lnTo>
                  <a:lnTo>
                    <a:pt x="18" y="206"/>
                  </a:lnTo>
                  <a:lnTo>
                    <a:pt x="18" y="170"/>
                  </a:lnTo>
                  <a:lnTo>
                    <a:pt x="20" y="166"/>
                  </a:lnTo>
                  <a:lnTo>
                    <a:pt x="22" y="164"/>
                  </a:lnTo>
                  <a:lnTo>
                    <a:pt x="26" y="162"/>
                  </a:lnTo>
                  <a:lnTo>
                    <a:pt x="26" y="84"/>
                  </a:lnTo>
                  <a:lnTo>
                    <a:pt x="70" y="84"/>
                  </a:lnTo>
                  <a:lnTo>
                    <a:pt x="76" y="86"/>
                  </a:lnTo>
                  <a:lnTo>
                    <a:pt x="78" y="88"/>
                  </a:lnTo>
                  <a:lnTo>
                    <a:pt x="78" y="90"/>
                  </a:lnTo>
                  <a:lnTo>
                    <a:pt x="78" y="94"/>
                  </a:lnTo>
                  <a:lnTo>
                    <a:pt x="76" y="96"/>
                  </a:lnTo>
                  <a:lnTo>
                    <a:pt x="70" y="98"/>
                  </a:lnTo>
                  <a:lnTo>
                    <a:pt x="26" y="98"/>
                  </a:lnTo>
                  <a:lnTo>
                    <a:pt x="22" y="96"/>
                  </a:lnTo>
                  <a:lnTo>
                    <a:pt x="20" y="94"/>
                  </a:lnTo>
                  <a:lnTo>
                    <a:pt x="18" y="90"/>
                  </a:lnTo>
                  <a:lnTo>
                    <a:pt x="20" y="88"/>
                  </a:lnTo>
                  <a:lnTo>
                    <a:pt x="22" y="86"/>
                  </a:lnTo>
                  <a:lnTo>
                    <a:pt x="26" y="84"/>
                  </a:lnTo>
                  <a:lnTo>
                    <a:pt x="26" y="162"/>
                  </a:lnTo>
                  <a:lnTo>
                    <a:pt x="26" y="52"/>
                  </a:lnTo>
                  <a:lnTo>
                    <a:pt x="70" y="52"/>
                  </a:lnTo>
                  <a:lnTo>
                    <a:pt x="76" y="54"/>
                  </a:lnTo>
                  <a:lnTo>
                    <a:pt x="78" y="56"/>
                  </a:lnTo>
                  <a:lnTo>
                    <a:pt x="78" y="58"/>
                  </a:lnTo>
                  <a:lnTo>
                    <a:pt x="78" y="62"/>
                  </a:lnTo>
                  <a:lnTo>
                    <a:pt x="76" y="64"/>
                  </a:lnTo>
                  <a:lnTo>
                    <a:pt x="70" y="66"/>
                  </a:lnTo>
                  <a:lnTo>
                    <a:pt x="26" y="66"/>
                  </a:lnTo>
                  <a:lnTo>
                    <a:pt x="22" y="64"/>
                  </a:lnTo>
                  <a:lnTo>
                    <a:pt x="20" y="62"/>
                  </a:lnTo>
                  <a:lnTo>
                    <a:pt x="18" y="60"/>
                  </a:lnTo>
                  <a:lnTo>
                    <a:pt x="20" y="56"/>
                  </a:lnTo>
                  <a:lnTo>
                    <a:pt x="22" y="54"/>
                  </a:lnTo>
                  <a:lnTo>
                    <a:pt x="26" y="52"/>
                  </a:lnTo>
                  <a:lnTo>
                    <a:pt x="26" y="162"/>
                  </a:lnTo>
                  <a:lnTo>
                    <a:pt x="26" y="22"/>
                  </a:lnTo>
                  <a:lnTo>
                    <a:pt x="70" y="22"/>
                  </a:lnTo>
                  <a:lnTo>
                    <a:pt x="76" y="24"/>
                  </a:lnTo>
                  <a:lnTo>
                    <a:pt x="78" y="26"/>
                  </a:lnTo>
                  <a:lnTo>
                    <a:pt x="78" y="28"/>
                  </a:lnTo>
                  <a:lnTo>
                    <a:pt x="78" y="32"/>
                  </a:lnTo>
                  <a:lnTo>
                    <a:pt x="76" y="34"/>
                  </a:lnTo>
                  <a:lnTo>
                    <a:pt x="70" y="36"/>
                  </a:lnTo>
                  <a:lnTo>
                    <a:pt x="26" y="36"/>
                  </a:lnTo>
                  <a:lnTo>
                    <a:pt x="22" y="34"/>
                  </a:lnTo>
                  <a:lnTo>
                    <a:pt x="20" y="32"/>
                  </a:lnTo>
                  <a:lnTo>
                    <a:pt x="18" y="28"/>
                  </a:lnTo>
                  <a:lnTo>
                    <a:pt x="20" y="26"/>
                  </a:lnTo>
                  <a:lnTo>
                    <a:pt x="22" y="24"/>
                  </a:lnTo>
                  <a:lnTo>
                    <a:pt x="26" y="22"/>
                  </a:lnTo>
                  <a:lnTo>
                    <a:pt x="26" y="162"/>
                  </a:lnTo>
                  <a:lnTo>
                    <a:pt x="10" y="0"/>
                  </a:lnTo>
                  <a:lnTo>
                    <a:pt x="90" y="0"/>
                  </a:lnTo>
                  <a:lnTo>
                    <a:pt x="94" y="0"/>
                  </a:lnTo>
                  <a:lnTo>
                    <a:pt x="98" y="2"/>
                  </a:lnTo>
                  <a:lnTo>
                    <a:pt x="100" y="6"/>
                  </a:lnTo>
                  <a:lnTo>
                    <a:pt x="102" y="10"/>
                  </a:lnTo>
                  <a:lnTo>
                    <a:pt x="102" y="220"/>
                  </a:lnTo>
                  <a:lnTo>
                    <a:pt x="100" y="224"/>
                  </a:lnTo>
                  <a:lnTo>
                    <a:pt x="98" y="228"/>
                  </a:lnTo>
                  <a:lnTo>
                    <a:pt x="94" y="230"/>
                  </a:lnTo>
                  <a:lnTo>
                    <a:pt x="90" y="230"/>
                  </a:lnTo>
                  <a:lnTo>
                    <a:pt x="10" y="230"/>
                  </a:lnTo>
                  <a:lnTo>
                    <a:pt x="6" y="230"/>
                  </a:lnTo>
                  <a:lnTo>
                    <a:pt x="2" y="228"/>
                  </a:lnTo>
                  <a:lnTo>
                    <a:pt x="0" y="224"/>
                  </a:lnTo>
                  <a:lnTo>
                    <a:pt x="0" y="220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26" y="162"/>
                  </a:lnTo>
                  <a:close/>
                </a:path>
              </a:pathLst>
            </a:custGeom>
            <a:solidFill>
              <a:srgbClr val="ADADAD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grpSp>
          <p:nvGrpSpPr>
            <p:cNvPr id="47" name="Group 56"/>
            <p:cNvGrpSpPr>
              <a:grpSpLocks/>
            </p:cNvGrpSpPr>
            <p:nvPr/>
          </p:nvGrpSpPr>
          <p:grpSpPr bwMode="auto">
            <a:xfrm>
              <a:off x="7607300" y="5095858"/>
              <a:ext cx="249238" cy="293686"/>
              <a:chOff x="3370" y="2086"/>
              <a:chExt cx="330" cy="246"/>
            </a:xfrm>
          </p:grpSpPr>
          <p:sp>
            <p:nvSpPr>
              <p:cNvPr id="84" name="Freeform 57"/>
              <p:cNvSpPr>
                <a:spLocks/>
              </p:cNvSpPr>
              <p:nvPr/>
            </p:nvSpPr>
            <p:spPr bwMode="auto">
              <a:xfrm>
                <a:off x="3370" y="2300"/>
                <a:ext cx="330" cy="32"/>
              </a:xfrm>
              <a:custGeom>
                <a:avLst/>
                <a:gdLst>
                  <a:gd name="T0" fmla="*/ 0 w 330"/>
                  <a:gd name="T1" fmla="*/ 0 h 32"/>
                  <a:gd name="T2" fmla="*/ 330 w 330"/>
                  <a:gd name="T3" fmla="*/ 0 h 32"/>
                  <a:gd name="T4" fmla="*/ 318 w 330"/>
                  <a:gd name="T5" fmla="*/ 32 h 32"/>
                  <a:gd name="T6" fmla="*/ 20 w 330"/>
                  <a:gd name="T7" fmla="*/ 32 h 32"/>
                  <a:gd name="T8" fmla="*/ 0 w 330"/>
                  <a:gd name="T9" fmla="*/ 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30"/>
                  <a:gd name="T16" fmla="*/ 0 h 32"/>
                  <a:gd name="T17" fmla="*/ 330 w 330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30" h="32">
                    <a:moveTo>
                      <a:pt x="0" y="0"/>
                    </a:moveTo>
                    <a:lnTo>
                      <a:pt x="330" y="0"/>
                    </a:lnTo>
                    <a:lnTo>
                      <a:pt x="318" y="32"/>
                    </a:lnTo>
                    <a:lnTo>
                      <a:pt x="20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DADAD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sp>
            <p:nvSpPr>
              <p:cNvPr id="85" name="Freeform 58"/>
              <p:cNvSpPr>
                <a:spLocks/>
              </p:cNvSpPr>
              <p:nvPr/>
            </p:nvSpPr>
            <p:spPr bwMode="auto">
              <a:xfrm>
                <a:off x="3488" y="2086"/>
                <a:ext cx="88" cy="202"/>
              </a:xfrm>
              <a:custGeom>
                <a:avLst/>
                <a:gdLst>
                  <a:gd name="T0" fmla="*/ 60 w 88"/>
                  <a:gd name="T1" fmla="*/ 144 h 202"/>
                  <a:gd name="T2" fmla="*/ 66 w 88"/>
                  <a:gd name="T3" fmla="*/ 150 h 202"/>
                  <a:gd name="T4" fmla="*/ 64 w 88"/>
                  <a:gd name="T5" fmla="*/ 184 h 202"/>
                  <a:gd name="T6" fmla="*/ 24 w 88"/>
                  <a:gd name="T7" fmla="*/ 186 h 202"/>
                  <a:gd name="T8" fmla="*/ 16 w 88"/>
                  <a:gd name="T9" fmla="*/ 180 h 202"/>
                  <a:gd name="T10" fmla="*/ 18 w 88"/>
                  <a:gd name="T11" fmla="*/ 146 h 202"/>
                  <a:gd name="T12" fmla="*/ 24 w 88"/>
                  <a:gd name="T13" fmla="*/ 74 h 202"/>
                  <a:gd name="T14" fmla="*/ 66 w 88"/>
                  <a:gd name="T15" fmla="*/ 76 h 202"/>
                  <a:gd name="T16" fmla="*/ 66 w 88"/>
                  <a:gd name="T17" fmla="*/ 84 h 202"/>
                  <a:gd name="T18" fmla="*/ 24 w 88"/>
                  <a:gd name="T19" fmla="*/ 86 h 202"/>
                  <a:gd name="T20" fmla="*/ 16 w 88"/>
                  <a:gd name="T21" fmla="*/ 80 h 202"/>
                  <a:gd name="T22" fmla="*/ 24 w 88"/>
                  <a:gd name="T23" fmla="*/ 74 h 202"/>
                  <a:gd name="T24" fmla="*/ 24 w 88"/>
                  <a:gd name="T25" fmla="*/ 46 h 202"/>
                  <a:gd name="T26" fmla="*/ 66 w 88"/>
                  <a:gd name="T27" fmla="*/ 48 h 202"/>
                  <a:gd name="T28" fmla="*/ 66 w 88"/>
                  <a:gd name="T29" fmla="*/ 58 h 202"/>
                  <a:gd name="T30" fmla="*/ 24 w 88"/>
                  <a:gd name="T31" fmla="*/ 60 h 202"/>
                  <a:gd name="T32" fmla="*/ 16 w 88"/>
                  <a:gd name="T33" fmla="*/ 54 h 202"/>
                  <a:gd name="T34" fmla="*/ 24 w 88"/>
                  <a:gd name="T35" fmla="*/ 46 h 202"/>
                  <a:gd name="T36" fmla="*/ 24 w 88"/>
                  <a:gd name="T37" fmla="*/ 20 h 202"/>
                  <a:gd name="T38" fmla="*/ 66 w 88"/>
                  <a:gd name="T39" fmla="*/ 22 h 202"/>
                  <a:gd name="T40" fmla="*/ 66 w 88"/>
                  <a:gd name="T41" fmla="*/ 30 h 202"/>
                  <a:gd name="T42" fmla="*/ 24 w 88"/>
                  <a:gd name="T43" fmla="*/ 32 h 202"/>
                  <a:gd name="T44" fmla="*/ 16 w 88"/>
                  <a:gd name="T45" fmla="*/ 26 h 202"/>
                  <a:gd name="T46" fmla="*/ 24 w 88"/>
                  <a:gd name="T47" fmla="*/ 20 h 202"/>
                  <a:gd name="T48" fmla="*/ 10 w 88"/>
                  <a:gd name="T49" fmla="*/ 0 h 202"/>
                  <a:gd name="T50" fmla="*/ 82 w 88"/>
                  <a:gd name="T51" fmla="*/ 2 h 202"/>
                  <a:gd name="T52" fmla="*/ 88 w 88"/>
                  <a:gd name="T53" fmla="*/ 6 h 202"/>
                  <a:gd name="T54" fmla="*/ 88 w 88"/>
                  <a:gd name="T55" fmla="*/ 194 h 202"/>
                  <a:gd name="T56" fmla="*/ 86 w 88"/>
                  <a:gd name="T57" fmla="*/ 200 h 202"/>
                  <a:gd name="T58" fmla="*/ 78 w 88"/>
                  <a:gd name="T59" fmla="*/ 202 h 202"/>
                  <a:gd name="T60" fmla="*/ 6 w 88"/>
                  <a:gd name="T61" fmla="*/ 202 h 202"/>
                  <a:gd name="T62" fmla="*/ 0 w 88"/>
                  <a:gd name="T63" fmla="*/ 196 h 202"/>
                  <a:gd name="T64" fmla="*/ 0 w 88"/>
                  <a:gd name="T65" fmla="*/ 10 h 202"/>
                  <a:gd name="T66" fmla="*/ 2 w 88"/>
                  <a:gd name="T67" fmla="*/ 4 h 202"/>
                  <a:gd name="T68" fmla="*/ 10 w 88"/>
                  <a:gd name="T69" fmla="*/ 0 h 20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88"/>
                  <a:gd name="T106" fmla="*/ 0 h 202"/>
                  <a:gd name="T107" fmla="*/ 88 w 88"/>
                  <a:gd name="T108" fmla="*/ 202 h 20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88" h="202">
                    <a:moveTo>
                      <a:pt x="24" y="144"/>
                    </a:moveTo>
                    <a:lnTo>
                      <a:pt x="60" y="144"/>
                    </a:lnTo>
                    <a:lnTo>
                      <a:pt x="64" y="146"/>
                    </a:lnTo>
                    <a:lnTo>
                      <a:pt x="66" y="150"/>
                    </a:lnTo>
                    <a:lnTo>
                      <a:pt x="66" y="180"/>
                    </a:lnTo>
                    <a:lnTo>
                      <a:pt x="64" y="184"/>
                    </a:lnTo>
                    <a:lnTo>
                      <a:pt x="60" y="186"/>
                    </a:lnTo>
                    <a:lnTo>
                      <a:pt x="24" y="186"/>
                    </a:lnTo>
                    <a:lnTo>
                      <a:pt x="18" y="184"/>
                    </a:lnTo>
                    <a:lnTo>
                      <a:pt x="16" y="180"/>
                    </a:lnTo>
                    <a:lnTo>
                      <a:pt x="16" y="150"/>
                    </a:lnTo>
                    <a:lnTo>
                      <a:pt x="18" y="146"/>
                    </a:lnTo>
                    <a:lnTo>
                      <a:pt x="24" y="144"/>
                    </a:lnTo>
                    <a:lnTo>
                      <a:pt x="24" y="74"/>
                    </a:lnTo>
                    <a:lnTo>
                      <a:pt x="62" y="74"/>
                    </a:lnTo>
                    <a:lnTo>
                      <a:pt x="66" y="76"/>
                    </a:lnTo>
                    <a:lnTo>
                      <a:pt x="68" y="80"/>
                    </a:lnTo>
                    <a:lnTo>
                      <a:pt x="66" y="84"/>
                    </a:lnTo>
                    <a:lnTo>
                      <a:pt x="62" y="86"/>
                    </a:lnTo>
                    <a:lnTo>
                      <a:pt x="24" y="86"/>
                    </a:lnTo>
                    <a:lnTo>
                      <a:pt x="18" y="84"/>
                    </a:lnTo>
                    <a:lnTo>
                      <a:pt x="16" y="80"/>
                    </a:lnTo>
                    <a:lnTo>
                      <a:pt x="18" y="76"/>
                    </a:lnTo>
                    <a:lnTo>
                      <a:pt x="24" y="74"/>
                    </a:lnTo>
                    <a:lnTo>
                      <a:pt x="24" y="144"/>
                    </a:lnTo>
                    <a:lnTo>
                      <a:pt x="24" y="46"/>
                    </a:lnTo>
                    <a:lnTo>
                      <a:pt x="62" y="46"/>
                    </a:lnTo>
                    <a:lnTo>
                      <a:pt x="66" y="48"/>
                    </a:lnTo>
                    <a:lnTo>
                      <a:pt x="68" y="52"/>
                    </a:lnTo>
                    <a:lnTo>
                      <a:pt x="66" y="58"/>
                    </a:lnTo>
                    <a:lnTo>
                      <a:pt x="62" y="60"/>
                    </a:lnTo>
                    <a:lnTo>
                      <a:pt x="24" y="60"/>
                    </a:lnTo>
                    <a:lnTo>
                      <a:pt x="18" y="58"/>
                    </a:lnTo>
                    <a:lnTo>
                      <a:pt x="16" y="54"/>
                    </a:lnTo>
                    <a:lnTo>
                      <a:pt x="18" y="48"/>
                    </a:lnTo>
                    <a:lnTo>
                      <a:pt x="24" y="46"/>
                    </a:lnTo>
                    <a:lnTo>
                      <a:pt x="24" y="144"/>
                    </a:lnTo>
                    <a:lnTo>
                      <a:pt x="24" y="20"/>
                    </a:lnTo>
                    <a:lnTo>
                      <a:pt x="62" y="20"/>
                    </a:lnTo>
                    <a:lnTo>
                      <a:pt x="66" y="22"/>
                    </a:lnTo>
                    <a:lnTo>
                      <a:pt x="68" y="26"/>
                    </a:lnTo>
                    <a:lnTo>
                      <a:pt x="66" y="30"/>
                    </a:lnTo>
                    <a:lnTo>
                      <a:pt x="62" y="32"/>
                    </a:lnTo>
                    <a:lnTo>
                      <a:pt x="24" y="32"/>
                    </a:lnTo>
                    <a:lnTo>
                      <a:pt x="18" y="30"/>
                    </a:lnTo>
                    <a:lnTo>
                      <a:pt x="16" y="26"/>
                    </a:lnTo>
                    <a:lnTo>
                      <a:pt x="18" y="22"/>
                    </a:lnTo>
                    <a:lnTo>
                      <a:pt x="24" y="20"/>
                    </a:lnTo>
                    <a:lnTo>
                      <a:pt x="24" y="144"/>
                    </a:lnTo>
                    <a:lnTo>
                      <a:pt x="10" y="0"/>
                    </a:lnTo>
                    <a:lnTo>
                      <a:pt x="78" y="0"/>
                    </a:lnTo>
                    <a:lnTo>
                      <a:pt x="82" y="2"/>
                    </a:lnTo>
                    <a:lnTo>
                      <a:pt x="86" y="4"/>
                    </a:lnTo>
                    <a:lnTo>
                      <a:pt x="88" y="6"/>
                    </a:lnTo>
                    <a:lnTo>
                      <a:pt x="88" y="10"/>
                    </a:lnTo>
                    <a:lnTo>
                      <a:pt x="88" y="194"/>
                    </a:lnTo>
                    <a:lnTo>
                      <a:pt x="88" y="196"/>
                    </a:lnTo>
                    <a:lnTo>
                      <a:pt x="86" y="200"/>
                    </a:lnTo>
                    <a:lnTo>
                      <a:pt x="82" y="202"/>
                    </a:lnTo>
                    <a:lnTo>
                      <a:pt x="78" y="202"/>
                    </a:lnTo>
                    <a:lnTo>
                      <a:pt x="10" y="202"/>
                    </a:lnTo>
                    <a:lnTo>
                      <a:pt x="6" y="202"/>
                    </a:lnTo>
                    <a:lnTo>
                      <a:pt x="2" y="200"/>
                    </a:lnTo>
                    <a:lnTo>
                      <a:pt x="0" y="196"/>
                    </a:lnTo>
                    <a:lnTo>
                      <a:pt x="0" y="194"/>
                    </a:lnTo>
                    <a:lnTo>
                      <a:pt x="0" y="10"/>
                    </a:lnTo>
                    <a:lnTo>
                      <a:pt x="0" y="6"/>
                    </a:lnTo>
                    <a:lnTo>
                      <a:pt x="2" y="4"/>
                    </a:lnTo>
                    <a:lnTo>
                      <a:pt x="6" y="2"/>
                    </a:lnTo>
                    <a:lnTo>
                      <a:pt x="10" y="0"/>
                    </a:lnTo>
                    <a:lnTo>
                      <a:pt x="24" y="144"/>
                    </a:lnTo>
                    <a:close/>
                  </a:path>
                </a:pathLst>
              </a:custGeom>
              <a:solidFill>
                <a:srgbClr val="ADADAD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</p:grpSp>
        <p:sp>
          <p:nvSpPr>
            <p:cNvPr id="48" name="AutoShape 59"/>
            <p:cNvSpPr>
              <a:spLocks noChangeArrowheads="1"/>
            </p:cNvSpPr>
            <p:nvPr/>
          </p:nvSpPr>
          <p:spPr bwMode="auto">
            <a:xfrm>
              <a:off x="6126163" y="4310063"/>
              <a:ext cx="711200" cy="1025525"/>
            </a:xfrm>
            <a:prstGeom prst="roundRect">
              <a:avLst>
                <a:gd name="adj" fmla="val 13370"/>
              </a:avLst>
            </a:prstGeom>
            <a:solidFill>
              <a:srgbClr val="EDBD59"/>
            </a:solidFill>
            <a:ln w="22225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l">
                <a:spcBef>
                  <a:spcPct val="50000"/>
                </a:spcBef>
                <a:buClrTx/>
                <a:buSzTx/>
                <a:buFont typeface="Wingdings" pitchFamily="2" charset="2"/>
                <a:buNone/>
              </a:pPr>
              <a:r>
                <a:rPr kumimoji="1" lang="en-US" altLang="ko-KR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Web Server Plug-in</a:t>
              </a:r>
            </a:p>
          </p:txBody>
        </p:sp>
        <p:sp>
          <p:nvSpPr>
            <p:cNvPr id="49" name="Line 60"/>
            <p:cNvSpPr>
              <a:spLocks noChangeShapeType="1"/>
            </p:cNvSpPr>
            <p:nvPr/>
          </p:nvSpPr>
          <p:spPr bwMode="auto">
            <a:xfrm>
              <a:off x="5822950" y="4813300"/>
              <a:ext cx="30797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50" name="AutoShape 61"/>
            <p:cNvSpPr>
              <a:spLocks noChangeArrowheads="1"/>
            </p:cNvSpPr>
            <p:nvPr/>
          </p:nvSpPr>
          <p:spPr bwMode="auto">
            <a:xfrm>
              <a:off x="8645981" y="3502025"/>
              <a:ext cx="544513" cy="447675"/>
            </a:xfrm>
            <a:prstGeom prst="roundRect">
              <a:avLst>
                <a:gd name="adj" fmla="val 16667"/>
              </a:avLst>
            </a:prstGeom>
            <a:solidFill>
              <a:srgbClr val="339966"/>
            </a:solidFill>
            <a:ln w="22225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buClrTx/>
                <a:buSzTx/>
                <a:buFont typeface="Wingdings" pitchFamily="2" charset="2"/>
                <a:buNone/>
              </a:pPr>
              <a:r>
                <a:rPr kumimoji="1" lang="en-US" altLang="ko-KR" sz="1000" b="0" dirty="0" err="1">
                  <a:latin typeface="산돌고딕 M" pitchFamily="18" charset="-127"/>
                  <a:ea typeface="산돌고딕 M" pitchFamily="18" charset="-127"/>
                </a:rPr>
                <a:t>JGroups</a:t>
              </a:r>
              <a:endParaRPr kumimoji="1" lang="en-US" altLang="ko-KR" sz="1000" b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51" name="AutoShape 62"/>
            <p:cNvSpPr>
              <a:spLocks noChangeArrowheads="1"/>
            </p:cNvSpPr>
            <p:nvPr/>
          </p:nvSpPr>
          <p:spPr bwMode="auto">
            <a:xfrm flipH="1">
              <a:off x="3297238" y="4746625"/>
              <a:ext cx="209550" cy="101600"/>
            </a:xfrm>
            <a:prstGeom prst="triangle">
              <a:avLst>
                <a:gd name="adj" fmla="val 50000"/>
              </a:avLst>
            </a:prstGeom>
            <a:solidFill>
              <a:srgbClr val="000000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>
                <a:buClrTx/>
                <a:buSzTx/>
                <a:buFontTx/>
                <a:buNone/>
              </a:pPr>
              <a:endParaRPr lang="ko-KR" altLang="en-US" sz="1400">
                <a:solidFill>
                  <a:schemeClr val="accent2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52" name="AutoShape 63"/>
            <p:cNvSpPr>
              <a:spLocks noChangeArrowheads="1"/>
            </p:cNvSpPr>
            <p:nvPr/>
          </p:nvSpPr>
          <p:spPr bwMode="auto">
            <a:xfrm flipH="1">
              <a:off x="3279775" y="3729038"/>
              <a:ext cx="209550" cy="101600"/>
            </a:xfrm>
            <a:prstGeom prst="triangle">
              <a:avLst>
                <a:gd name="adj" fmla="val 50000"/>
              </a:avLst>
            </a:prstGeom>
            <a:solidFill>
              <a:srgbClr val="FF6600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>
                <a:buClrTx/>
                <a:buSzTx/>
                <a:buFontTx/>
                <a:buNone/>
              </a:pPr>
              <a:endParaRPr lang="ko-KR" altLang="en-US" sz="1400">
                <a:solidFill>
                  <a:schemeClr val="accent2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grpSp>
          <p:nvGrpSpPr>
            <p:cNvPr id="53" name="Group 64"/>
            <p:cNvGrpSpPr>
              <a:grpSpLocks/>
            </p:cNvGrpSpPr>
            <p:nvPr/>
          </p:nvGrpSpPr>
          <p:grpSpPr bwMode="auto">
            <a:xfrm>
              <a:off x="534988" y="3463925"/>
              <a:ext cx="1733550" cy="517525"/>
              <a:chOff x="337" y="2182"/>
              <a:chExt cx="1108" cy="326"/>
            </a:xfrm>
          </p:grpSpPr>
          <p:sp>
            <p:nvSpPr>
              <p:cNvPr id="79" name="Rectangle 65"/>
              <p:cNvSpPr>
                <a:spLocks noChangeArrowheads="1"/>
              </p:cNvSpPr>
              <p:nvPr/>
            </p:nvSpPr>
            <p:spPr bwMode="auto">
              <a:xfrm>
                <a:off x="337" y="2190"/>
                <a:ext cx="1066" cy="31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8080"/>
                </a:solidFill>
                <a:prstDash val="lg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sp>
            <p:nvSpPr>
              <p:cNvPr id="80" name="Text Box 66"/>
              <p:cNvSpPr txBox="1">
                <a:spLocks noChangeArrowheads="1"/>
              </p:cNvSpPr>
              <p:nvPr/>
            </p:nvSpPr>
            <p:spPr bwMode="auto">
              <a:xfrm>
                <a:off x="462" y="2318"/>
                <a:ext cx="983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latin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kumimoji="1" lang="en-US" altLang="ko-KR" sz="9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  <a:t>Buddy HttpSession</a:t>
                </a:r>
              </a:p>
            </p:txBody>
          </p:sp>
          <p:sp>
            <p:nvSpPr>
              <p:cNvPr id="81" name="Text Box 67"/>
              <p:cNvSpPr txBox="1">
                <a:spLocks noChangeArrowheads="1"/>
              </p:cNvSpPr>
              <p:nvPr/>
            </p:nvSpPr>
            <p:spPr bwMode="auto">
              <a:xfrm>
                <a:off x="441" y="2182"/>
                <a:ext cx="934" cy="1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latin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kumimoji="1" lang="en-US" altLang="ko-KR" sz="900" b="0" dirty="0" smtClean="0">
                    <a:solidFill>
                      <a:srgbClr val="FF6600"/>
                    </a:solidFill>
                    <a:latin typeface="산돌고딕 M" pitchFamily="18" charset="-127"/>
                    <a:ea typeface="산돌고딕 M" pitchFamily="18" charset="-127"/>
                  </a:rPr>
                  <a:t> Main </a:t>
                </a:r>
                <a:r>
                  <a:rPr kumimoji="1" lang="en-US" altLang="ko-KR" sz="900" b="0" dirty="0" err="1">
                    <a:solidFill>
                      <a:srgbClr val="FF6600"/>
                    </a:solidFill>
                    <a:latin typeface="산돌고딕 M" pitchFamily="18" charset="-127"/>
                    <a:ea typeface="산돌고딕 M" pitchFamily="18" charset="-127"/>
                  </a:rPr>
                  <a:t>HttpSession</a:t>
                </a:r>
                <a:endParaRPr kumimoji="1" lang="en-US" altLang="ko-KR" sz="900" b="0" dirty="0">
                  <a:solidFill>
                    <a:srgbClr val="FF6600"/>
                  </a:solidFill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sp>
            <p:nvSpPr>
              <p:cNvPr id="82" name="AutoShape 68"/>
              <p:cNvSpPr>
                <a:spLocks noChangeArrowheads="1"/>
              </p:cNvSpPr>
              <p:nvPr/>
            </p:nvSpPr>
            <p:spPr bwMode="auto">
              <a:xfrm>
                <a:off x="389" y="2230"/>
                <a:ext cx="147" cy="91"/>
              </a:xfrm>
              <a:prstGeom prst="triangle">
                <a:avLst>
                  <a:gd name="adj" fmla="val 50000"/>
                </a:avLst>
              </a:prstGeom>
              <a:solidFill>
                <a:srgbClr val="FF6600"/>
              </a:solidFill>
              <a:ln w="12700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l">
                  <a:buClrTx/>
                  <a:buSzTx/>
                  <a:buFontTx/>
                  <a:buNone/>
                </a:pPr>
                <a:endParaRPr lang="ko-KR" altLang="en-US" sz="800">
                  <a:solidFill>
                    <a:schemeClr val="accent2"/>
                  </a:solidFill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sp>
            <p:nvSpPr>
              <p:cNvPr id="83" name="AutoShape 69"/>
              <p:cNvSpPr>
                <a:spLocks noChangeArrowheads="1"/>
              </p:cNvSpPr>
              <p:nvPr/>
            </p:nvSpPr>
            <p:spPr bwMode="auto">
              <a:xfrm>
                <a:off x="389" y="2362"/>
                <a:ext cx="164" cy="101"/>
              </a:xfrm>
              <a:prstGeom prst="triangle">
                <a:avLst>
                  <a:gd name="adj" fmla="val 50000"/>
                </a:avLst>
              </a:prstGeom>
              <a:solidFill>
                <a:srgbClr val="333300"/>
              </a:solidFill>
              <a:ln w="12700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l">
                  <a:buClrTx/>
                  <a:buSzTx/>
                  <a:buFontTx/>
                  <a:buNone/>
                </a:pPr>
                <a:endParaRPr lang="ko-KR" altLang="en-US" sz="800">
                  <a:solidFill>
                    <a:schemeClr val="accent2"/>
                  </a:solidFill>
                  <a:latin typeface="산돌고딕 M" pitchFamily="18" charset="-127"/>
                  <a:ea typeface="산돌고딕 M" pitchFamily="18" charset="-127"/>
                </a:endParaRPr>
              </a:p>
            </p:txBody>
          </p:sp>
        </p:grpSp>
        <p:sp>
          <p:nvSpPr>
            <p:cNvPr id="54" name="Text Box 70"/>
            <p:cNvSpPr txBox="1">
              <a:spLocks noChangeArrowheads="1"/>
            </p:cNvSpPr>
            <p:nvPr/>
          </p:nvSpPr>
          <p:spPr bwMode="auto">
            <a:xfrm>
              <a:off x="512763" y="5340350"/>
              <a:ext cx="2422525" cy="834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kumimoji="1" lang="en-US" altLang="ko-KR" sz="10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(</a:t>
              </a:r>
              <a:r>
                <a:rPr kumimoji="1" lang="ko-KR" altLang="en-US" sz="10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주요사항</a:t>
              </a:r>
              <a:r>
                <a:rPr kumimoji="1" lang="en-US" altLang="ko-KR" sz="10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)</a:t>
              </a:r>
            </a:p>
            <a:p>
              <a:pPr algn="l" eaLnBrk="1" hangingPunct="1"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kumimoji="1" lang="ko-KR" altLang="en-US" sz="1000" b="0" dirty="0" err="1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클러스터링이</a:t>
              </a:r>
              <a:r>
                <a:rPr kumimoji="1" lang="ko-KR" altLang="en-US" sz="10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 되어있는 모든 </a:t>
              </a:r>
              <a:br>
                <a:rPr kumimoji="1" lang="ko-KR" altLang="en-US" sz="10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</a:br>
              <a:r>
                <a:rPr kumimoji="1" lang="en-US" altLang="ko-KR" sz="1000" b="0" dirty="0" err="1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JBoss</a:t>
              </a:r>
              <a:r>
                <a:rPr kumimoji="1" lang="en-US" altLang="ko-KR" sz="10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 Server</a:t>
              </a:r>
              <a:r>
                <a:rPr kumimoji="1" lang="ko-KR" altLang="en-US" sz="10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는 </a:t>
              </a:r>
              <a:r>
                <a:rPr kumimoji="1" lang="en-US" altLang="ko-KR" sz="1000" b="0" dirty="0" err="1" smtClean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Jgroups</a:t>
              </a:r>
              <a:r>
                <a:rPr kumimoji="1" lang="ko-KR" altLang="en-US" sz="1000" b="0" dirty="0" smtClean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를 통해</a:t>
              </a:r>
              <a:endParaRPr kumimoji="1" lang="en-US" altLang="ko-KR" sz="1000" b="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</a:endParaRPr>
            </a:p>
            <a:p>
              <a:pPr algn="l" eaLnBrk="1" hangingPunct="1">
                <a:spcBef>
                  <a:spcPct val="20000"/>
                </a:spcBef>
                <a:buClrTx/>
                <a:buSzTx/>
                <a:buFontTx/>
                <a:buNone/>
              </a:pPr>
              <a:r>
                <a:rPr kumimoji="1" lang="ko-KR" altLang="en-US" sz="1000" b="0" dirty="0" smtClean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실시간 정보를 </a:t>
              </a:r>
              <a:r>
                <a:rPr kumimoji="1" lang="ko-KR" altLang="en-US" sz="10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주고 </a:t>
              </a:r>
              <a:r>
                <a:rPr kumimoji="1" lang="ko-KR" altLang="en-US" sz="1000" b="0" dirty="0" smtClean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받음</a:t>
              </a:r>
              <a:endParaRPr kumimoji="1" lang="en-US" altLang="ko-KR" sz="1000" b="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55" name="Line 71"/>
            <p:cNvSpPr>
              <a:spLocks noChangeShapeType="1"/>
            </p:cNvSpPr>
            <p:nvPr/>
          </p:nvSpPr>
          <p:spPr bwMode="auto">
            <a:xfrm>
              <a:off x="3384550" y="3825875"/>
              <a:ext cx="25400" cy="919163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56" name="Line 72"/>
            <p:cNvSpPr>
              <a:spLocks noChangeShapeType="1"/>
            </p:cNvSpPr>
            <p:nvPr/>
          </p:nvSpPr>
          <p:spPr bwMode="auto">
            <a:xfrm flipH="1">
              <a:off x="6826250" y="4310063"/>
              <a:ext cx="466725" cy="45561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57" name="AutoShape 73"/>
            <p:cNvSpPr>
              <a:spLocks noChangeArrowheads="1"/>
            </p:cNvSpPr>
            <p:nvPr/>
          </p:nvSpPr>
          <p:spPr bwMode="auto">
            <a:xfrm flipH="1">
              <a:off x="7918450" y="3805238"/>
              <a:ext cx="209550" cy="101600"/>
            </a:xfrm>
            <a:prstGeom prst="triangle">
              <a:avLst>
                <a:gd name="adj" fmla="val 50000"/>
              </a:avLst>
            </a:prstGeom>
            <a:solidFill>
              <a:srgbClr val="FF6600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>
                <a:buClrTx/>
                <a:buSzTx/>
                <a:buFontTx/>
                <a:buNone/>
              </a:pPr>
              <a:endParaRPr lang="ko-KR" altLang="en-US" sz="1400">
                <a:solidFill>
                  <a:schemeClr val="accent2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58" name="AutoShape 74"/>
            <p:cNvSpPr>
              <a:spLocks noChangeArrowheads="1"/>
            </p:cNvSpPr>
            <p:nvPr/>
          </p:nvSpPr>
          <p:spPr bwMode="auto">
            <a:xfrm flipH="1">
              <a:off x="7918450" y="4813300"/>
              <a:ext cx="209550" cy="101600"/>
            </a:xfrm>
            <a:prstGeom prst="triangle">
              <a:avLst>
                <a:gd name="adj" fmla="val 50000"/>
              </a:avLst>
            </a:prstGeom>
            <a:solidFill>
              <a:srgbClr val="FF6600"/>
            </a:solidFill>
            <a:ln w="127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l">
                <a:buClrTx/>
                <a:buSzTx/>
                <a:buFontTx/>
                <a:buNone/>
              </a:pPr>
              <a:endParaRPr lang="ko-KR" altLang="en-US" sz="1400">
                <a:solidFill>
                  <a:schemeClr val="accent2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grpSp>
          <p:nvGrpSpPr>
            <p:cNvPr id="59" name="Group 75"/>
            <p:cNvGrpSpPr>
              <a:grpSpLocks/>
            </p:cNvGrpSpPr>
            <p:nvPr/>
          </p:nvGrpSpPr>
          <p:grpSpPr bwMode="auto">
            <a:xfrm>
              <a:off x="512763" y="4232275"/>
              <a:ext cx="744537" cy="714375"/>
              <a:chOff x="292" y="1948"/>
              <a:chExt cx="484" cy="530"/>
            </a:xfrm>
          </p:grpSpPr>
          <p:sp>
            <p:nvSpPr>
              <p:cNvPr id="77" name="AutoShape 76"/>
              <p:cNvSpPr>
                <a:spLocks noChangeArrowheads="1"/>
              </p:cNvSpPr>
              <p:nvPr/>
            </p:nvSpPr>
            <p:spPr bwMode="auto">
              <a:xfrm>
                <a:off x="292" y="1948"/>
                <a:ext cx="484" cy="530"/>
              </a:xfrm>
              <a:prstGeom prst="roundRect">
                <a:avLst>
                  <a:gd name="adj" fmla="val 16667"/>
                </a:avLst>
              </a:prstGeom>
              <a:solidFill>
                <a:srgbClr val="80C290"/>
              </a:solidFill>
              <a:ln w="22225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50000"/>
                  </a:spcBef>
                  <a:buClrTx/>
                  <a:buSzTx/>
                  <a:buFont typeface="Wingdings" pitchFamily="2" charset="2"/>
                  <a:buNone/>
                </a:pPr>
                <a: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  <a:t/>
                </a:r>
                <a:b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</a:br>
                <a: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  <a:t/>
                </a:r>
                <a:b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</a:br>
                <a: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  <a:t/>
                </a:r>
                <a:b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</a:br>
                <a:endParaRPr kumimoji="1" lang="ko-KR" altLang="en-US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pic>
            <p:nvPicPr>
              <p:cNvPr id="78" name="Picture 77" descr="Untitled-26 copy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0" y="2023"/>
                <a:ext cx="277" cy="289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tint val="66000"/>
                      <a:satMod val="160000"/>
                    </a:schemeClr>
                  </a:gs>
                  <a:gs pos="50000">
                    <a:schemeClr val="bg1">
                      <a:lumMod val="50000"/>
                      <a:tint val="44500"/>
                      <a:satMod val="160000"/>
                    </a:schemeClr>
                  </a:gs>
                  <a:gs pos="100000">
                    <a:schemeClr val="bg1">
                      <a:lumMod val="50000"/>
                      <a:tint val="23500"/>
                      <a:satMod val="1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 algn="ctr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ffectLst>
                <a:prstShdw prst="shdw17" dist="17961" dir="13500000">
                  <a:schemeClr val="bg1">
                    <a:lumMod val="50000"/>
                  </a:schemeClr>
                </a:prstShdw>
              </a:effectLst>
            </p:spPr>
          </p:pic>
        </p:grpSp>
        <p:sp>
          <p:nvSpPr>
            <p:cNvPr id="60" name="Text Box 78"/>
            <p:cNvSpPr txBox="1">
              <a:spLocks noChangeArrowheads="1"/>
            </p:cNvSpPr>
            <p:nvPr/>
          </p:nvSpPr>
          <p:spPr bwMode="auto">
            <a:xfrm>
              <a:off x="592138" y="4694238"/>
              <a:ext cx="904875" cy="283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ClrTx/>
                <a:buSzTx/>
                <a:buFont typeface="Wingdings" pitchFamily="2" charset="2"/>
                <a:buNone/>
              </a:pPr>
              <a:r>
                <a:rPr kumimoji="1" lang="en-US" altLang="ko-KR" sz="110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Client</a:t>
              </a:r>
              <a:endParaRPr kumimoji="1" lang="en-US" altLang="ko-KR" sz="1100" b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61" name="AutoShape 79"/>
            <p:cNvSpPr>
              <a:spLocks noChangeArrowheads="1"/>
            </p:cNvSpPr>
            <p:nvPr/>
          </p:nvSpPr>
          <p:spPr bwMode="auto">
            <a:xfrm>
              <a:off x="527050" y="2994025"/>
              <a:ext cx="4152900" cy="30480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962400"/>
                </a:gs>
                <a:gs pos="50000">
                  <a:srgbClr val="B25E43"/>
                </a:gs>
                <a:gs pos="100000">
                  <a:srgbClr val="962400"/>
                </a:gs>
              </a:gsLst>
              <a:lin ang="5400000" scaled="1"/>
            </a:gradFill>
            <a:ln w="317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 lIns="252000" tIns="0" bIns="0" anchor="ctr"/>
            <a:lstStyle/>
            <a:p>
              <a:pPr algn="l" eaLnBrk="1" hangingPunct="1">
                <a:buClrTx/>
                <a:buSzTx/>
                <a:buFontTx/>
                <a:buNone/>
              </a:pPr>
              <a:r>
                <a:rPr lang="ko-KR" altLang="en-US" sz="1300" b="0" dirty="0">
                  <a:solidFill>
                    <a:schemeClr val="bg1"/>
                  </a:solidFill>
                  <a:latin typeface="산돌고딕 M" pitchFamily="18" charset="-127"/>
                  <a:ea typeface="산돌고딕 M" pitchFamily="18" charset="-127"/>
                </a:rPr>
                <a:t>정상 서비스 수행</a:t>
              </a:r>
              <a:r>
                <a:rPr lang="en-US" altLang="ko-KR" sz="1300" b="0" dirty="0">
                  <a:solidFill>
                    <a:schemeClr val="bg1"/>
                  </a:solidFill>
                  <a:latin typeface="산돌고딕 M" pitchFamily="18" charset="-127"/>
                  <a:ea typeface="산돌고딕 M" pitchFamily="18" charset="-127"/>
                </a:rPr>
                <a:t>(</a:t>
              </a:r>
              <a:r>
                <a:rPr lang="ko-KR" altLang="en-US" sz="1300" b="0" dirty="0">
                  <a:solidFill>
                    <a:schemeClr val="bg1"/>
                  </a:solidFill>
                  <a:latin typeface="산돌고딕 M" pitchFamily="18" charset="-127"/>
                  <a:ea typeface="산돌고딕 M" pitchFamily="18" charset="-127"/>
                </a:rPr>
                <a:t>세션 복제</a:t>
              </a:r>
              <a:r>
                <a:rPr lang="en-US" altLang="ko-KR" sz="1300" b="0" dirty="0">
                  <a:solidFill>
                    <a:schemeClr val="bg1"/>
                  </a:solidFill>
                  <a:latin typeface="산돌고딕 M" pitchFamily="18" charset="-127"/>
                  <a:ea typeface="산돌고딕 M" pitchFamily="18" charset="-127"/>
                </a:rPr>
                <a:t>) </a:t>
              </a:r>
              <a:endParaRPr lang="ko-KR" altLang="en-US" sz="1300" b="0" dirty="0">
                <a:solidFill>
                  <a:schemeClr val="bg1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grpSp>
          <p:nvGrpSpPr>
            <p:cNvPr id="62" name="Group 80"/>
            <p:cNvGrpSpPr>
              <a:grpSpLocks/>
            </p:cNvGrpSpPr>
            <p:nvPr/>
          </p:nvGrpSpPr>
          <p:grpSpPr bwMode="auto">
            <a:xfrm>
              <a:off x="5200650" y="4414838"/>
              <a:ext cx="746125" cy="714375"/>
              <a:chOff x="292" y="1948"/>
              <a:chExt cx="484" cy="530"/>
            </a:xfrm>
          </p:grpSpPr>
          <p:sp>
            <p:nvSpPr>
              <p:cNvPr id="75" name="AutoShape 81"/>
              <p:cNvSpPr>
                <a:spLocks noChangeArrowheads="1"/>
              </p:cNvSpPr>
              <p:nvPr/>
            </p:nvSpPr>
            <p:spPr bwMode="auto">
              <a:xfrm>
                <a:off x="292" y="1948"/>
                <a:ext cx="484" cy="530"/>
              </a:xfrm>
              <a:prstGeom prst="roundRect">
                <a:avLst>
                  <a:gd name="adj" fmla="val 16667"/>
                </a:avLst>
              </a:prstGeom>
              <a:solidFill>
                <a:srgbClr val="80C290"/>
              </a:solidFill>
              <a:ln w="22225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50000"/>
                  </a:spcBef>
                  <a:buClrTx/>
                  <a:buSzTx/>
                  <a:buFont typeface="Wingdings" pitchFamily="2" charset="2"/>
                  <a:buNone/>
                </a:pPr>
                <a: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  <a:t/>
                </a:r>
                <a:b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</a:br>
                <a: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  <a:t/>
                </a:r>
                <a:b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</a:br>
                <a: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  <a:t/>
                </a:r>
                <a:br>
                  <a:rPr kumimoji="1" lang="ko-KR" altLang="en-US" sz="10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</a:br>
                <a:endParaRPr kumimoji="1" lang="ko-KR" altLang="en-US" sz="1000" b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pic>
            <p:nvPicPr>
              <p:cNvPr id="76" name="Picture 82" descr="Untitled-26 copy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0" y="2023"/>
                <a:ext cx="277" cy="289"/>
              </a:xfrm>
              <a:prstGeom prst="rect">
                <a:avLst/>
              </a:prstGeom>
              <a:gradFill flip="none" rotWithShape="1">
                <a:gsLst>
                  <a:gs pos="0">
                    <a:schemeClr val="bg1">
                      <a:lumMod val="50000"/>
                      <a:tint val="66000"/>
                      <a:satMod val="160000"/>
                    </a:schemeClr>
                  </a:gs>
                  <a:gs pos="50000">
                    <a:schemeClr val="bg1">
                      <a:lumMod val="50000"/>
                      <a:tint val="44500"/>
                      <a:satMod val="160000"/>
                    </a:schemeClr>
                  </a:gs>
                  <a:gs pos="100000">
                    <a:schemeClr val="bg1">
                      <a:lumMod val="50000"/>
                      <a:tint val="23500"/>
                      <a:satMod val="16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 algn="ctr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  <a:effectLst>
                <a:prstShdw prst="shdw17" dist="17961" dir="13500000">
                  <a:schemeClr val="bg1">
                    <a:lumMod val="50000"/>
                  </a:schemeClr>
                </a:prstShdw>
              </a:effectLst>
            </p:spPr>
          </p:pic>
        </p:grpSp>
        <p:sp>
          <p:nvSpPr>
            <p:cNvPr id="63" name="Text Box 83"/>
            <p:cNvSpPr txBox="1">
              <a:spLocks noChangeArrowheads="1"/>
            </p:cNvSpPr>
            <p:nvPr/>
          </p:nvSpPr>
          <p:spPr bwMode="auto">
            <a:xfrm>
              <a:off x="5280025" y="4876800"/>
              <a:ext cx="904875" cy="283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  <a:buClrTx/>
                <a:buSzTx/>
                <a:buFont typeface="Wingdings" pitchFamily="2" charset="2"/>
                <a:buNone/>
              </a:pPr>
              <a:r>
                <a:rPr kumimoji="1" lang="en-US" altLang="ko-KR" sz="110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Client</a:t>
              </a:r>
              <a:endParaRPr kumimoji="1" lang="en-US" altLang="ko-KR" sz="1100" b="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grpSp>
          <p:nvGrpSpPr>
            <p:cNvPr id="64" name="Group 84"/>
            <p:cNvGrpSpPr>
              <a:grpSpLocks/>
            </p:cNvGrpSpPr>
            <p:nvPr/>
          </p:nvGrpSpPr>
          <p:grpSpPr bwMode="auto">
            <a:xfrm>
              <a:off x="5167313" y="3451225"/>
              <a:ext cx="1747837" cy="530225"/>
              <a:chOff x="3255" y="2174"/>
              <a:chExt cx="1109" cy="334"/>
            </a:xfrm>
          </p:grpSpPr>
          <p:sp>
            <p:nvSpPr>
              <p:cNvPr id="70" name="Rectangle 85"/>
              <p:cNvSpPr>
                <a:spLocks noChangeArrowheads="1"/>
              </p:cNvSpPr>
              <p:nvPr/>
            </p:nvSpPr>
            <p:spPr bwMode="auto">
              <a:xfrm>
                <a:off x="3255" y="2190"/>
                <a:ext cx="1067" cy="31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8080"/>
                </a:solidFill>
                <a:prstDash val="lg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ko-KR" altLang="en-US"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sp>
            <p:nvSpPr>
              <p:cNvPr id="71" name="Text Box 86"/>
              <p:cNvSpPr txBox="1">
                <a:spLocks noChangeArrowheads="1"/>
              </p:cNvSpPr>
              <p:nvPr/>
            </p:nvSpPr>
            <p:spPr bwMode="auto">
              <a:xfrm>
                <a:off x="3381" y="2310"/>
                <a:ext cx="983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latin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kumimoji="1" lang="en-US" altLang="ko-KR" sz="900" b="0">
                    <a:solidFill>
                      <a:schemeClr val="tx1"/>
                    </a:solidFill>
                    <a:latin typeface="산돌고딕 M" pitchFamily="18" charset="-127"/>
                    <a:ea typeface="산돌고딕 M" pitchFamily="18" charset="-127"/>
                  </a:rPr>
                  <a:t>Buddy HttpSession</a:t>
                </a:r>
              </a:p>
            </p:txBody>
          </p:sp>
          <p:sp>
            <p:nvSpPr>
              <p:cNvPr id="72" name="Text Box 87"/>
              <p:cNvSpPr txBox="1">
                <a:spLocks noChangeArrowheads="1"/>
              </p:cNvSpPr>
              <p:nvPr/>
            </p:nvSpPr>
            <p:spPr bwMode="auto">
              <a:xfrm>
                <a:off x="3359" y="2174"/>
                <a:ext cx="935" cy="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 eaLnBrk="1" latinLnBrk="1" hangingPunct="1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kumimoji="1" lang="en-US" altLang="ko-KR" sz="900" b="0">
                    <a:solidFill>
                      <a:srgbClr val="FF6600"/>
                    </a:solidFill>
                    <a:latin typeface="산돌고딕 M" pitchFamily="18" charset="-127"/>
                    <a:ea typeface="산돌고딕 M" pitchFamily="18" charset="-127"/>
                  </a:rPr>
                  <a:t>Main HttpSession</a:t>
                </a:r>
              </a:p>
            </p:txBody>
          </p:sp>
          <p:sp>
            <p:nvSpPr>
              <p:cNvPr id="73" name="AutoShape 88"/>
              <p:cNvSpPr>
                <a:spLocks noChangeArrowheads="1"/>
              </p:cNvSpPr>
              <p:nvPr/>
            </p:nvSpPr>
            <p:spPr bwMode="auto">
              <a:xfrm>
                <a:off x="3307" y="2230"/>
                <a:ext cx="147" cy="91"/>
              </a:xfrm>
              <a:prstGeom prst="triangle">
                <a:avLst>
                  <a:gd name="adj" fmla="val 50000"/>
                </a:avLst>
              </a:prstGeom>
              <a:solidFill>
                <a:srgbClr val="FF6600"/>
              </a:solidFill>
              <a:ln w="12700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l">
                  <a:buClrTx/>
                  <a:buSzTx/>
                  <a:buFontTx/>
                  <a:buNone/>
                </a:pPr>
                <a:endParaRPr lang="ko-KR" altLang="en-US" sz="800">
                  <a:solidFill>
                    <a:schemeClr val="accent2"/>
                  </a:solidFill>
                  <a:latin typeface="산돌고딕 M" pitchFamily="18" charset="-127"/>
                  <a:ea typeface="산돌고딕 M" pitchFamily="18" charset="-127"/>
                </a:endParaRPr>
              </a:p>
            </p:txBody>
          </p:sp>
          <p:sp>
            <p:nvSpPr>
              <p:cNvPr id="74" name="AutoShape 89"/>
              <p:cNvSpPr>
                <a:spLocks noChangeArrowheads="1"/>
              </p:cNvSpPr>
              <p:nvPr/>
            </p:nvSpPr>
            <p:spPr bwMode="auto">
              <a:xfrm>
                <a:off x="3307" y="2362"/>
                <a:ext cx="164" cy="101"/>
              </a:xfrm>
              <a:prstGeom prst="triangle">
                <a:avLst>
                  <a:gd name="adj" fmla="val 50000"/>
                </a:avLst>
              </a:prstGeom>
              <a:solidFill>
                <a:srgbClr val="333300"/>
              </a:solidFill>
              <a:ln w="12700">
                <a:solidFill>
                  <a:schemeClr val="bg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algn="l">
                  <a:buClrTx/>
                  <a:buSzTx/>
                  <a:buFontTx/>
                  <a:buNone/>
                </a:pPr>
                <a:endParaRPr lang="ko-KR" altLang="en-US" sz="800">
                  <a:solidFill>
                    <a:schemeClr val="accent2"/>
                  </a:solidFill>
                  <a:latin typeface="산돌고딕 M" pitchFamily="18" charset="-127"/>
                  <a:ea typeface="산돌고딕 M" pitchFamily="18" charset="-127"/>
                </a:endParaRPr>
              </a:p>
            </p:txBody>
          </p:sp>
        </p:grpSp>
        <p:sp>
          <p:nvSpPr>
            <p:cNvPr id="65" name="AutoShape 90"/>
            <p:cNvSpPr>
              <a:spLocks noChangeArrowheads="1"/>
            </p:cNvSpPr>
            <p:nvPr/>
          </p:nvSpPr>
          <p:spPr bwMode="auto">
            <a:xfrm>
              <a:off x="8137525" y="4025900"/>
              <a:ext cx="1444625" cy="5508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5D5D"/>
                </a:gs>
                <a:gs pos="50000">
                  <a:srgbClr val="FF8888"/>
                </a:gs>
                <a:gs pos="100000">
                  <a:srgbClr val="FF5D5D"/>
                </a:gs>
              </a:gsLst>
              <a:lin ang="0" scaled="1"/>
            </a:gradFill>
            <a:ln w="12700" algn="ctr">
              <a:noFill/>
              <a:round/>
              <a:headEnd type="none" w="sm" len="sm"/>
              <a:tailEnd type="none" w="sm" len="sm"/>
            </a:ln>
          </p:spPr>
          <p:txBody>
            <a:bodyPr lIns="18000" tIns="46800" rIns="18000" bIns="54000" anchor="ctr"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66" name="Text Box 91"/>
            <p:cNvSpPr txBox="1">
              <a:spLocks noChangeArrowheads="1"/>
            </p:cNvSpPr>
            <p:nvPr/>
          </p:nvSpPr>
          <p:spPr bwMode="auto">
            <a:xfrm>
              <a:off x="8171173" y="4056064"/>
              <a:ext cx="1406525" cy="550809"/>
            </a:xfrm>
            <a:prstGeom prst="rect">
              <a:avLst/>
            </a:prstGeom>
            <a:noFill/>
            <a:ln w="25400" algn="ctr">
              <a:noFill/>
              <a:prstDash val="sysDot"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eaLnBrk="1" latinLnBrk="1" hangingPunct="1">
                <a:buClrTx/>
                <a:buSzTx/>
                <a:buFontTx/>
                <a:buNone/>
              </a:pPr>
              <a:r>
                <a:rPr kumimoji="1" lang="ko-KR" altLang="en-US" sz="9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장애 발생시 </a:t>
              </a:r>
              <a:r>
                <a:rPr kumimoji="1" lang="en-US" altLang="ko-KR" sz="9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Buddy </a:t>
              </a:r>
              <a:endParaRPr kumimoji="1" lang="en-US" altLang="ko-KR" sz="900" b="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</a:endParaRPr>
            </a:p>
            <a:p>
              <a:pPr algn="l" eaLnBrk="1" latinLnBrk="1" hangingPunct="1">
                <a:buClrTx/>
                <a:buSzTx/>
                <a:buFontTx/>
                <a:buNone/>
              </a:pPr>
              <a:r>
                <a:rPr kumimoji="1" lang="ko-KR" altLang="en-US" sz="900" b="0" dirty="0" smtClean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그룹에 </a:t>
              </a:r>
              <a:r>
                <a:rPr kumimoji="1" lang="ko-KR" altLang="en-US" sz="9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저장된 </a:t>
              </a:r>
              <a:r>
                <a:rPr kumimoji="1" lang="en-US" altLang="ko-KR" sz="900" b="0" dirty="0" err="1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HttpSession</a:t>
              </a:r>
              <a:r>
                <a:rPr kumimoji="1" lang="ko-KR" altLang="en-US" sz="9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을 </a:t>
              </a:r>
              <a:r>
                <a:rPr kumimoji="1" lang="ko-KR" altLang="en-US" sz="900" b="0" dirty="0" smtClean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이용</a:t>
              </a:r>
              <a:endParaRPr kumimoji="1" lang="ko-KR" altLang="en-US" sz="900" b="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67" name="AutoShape 92"/>
            <p:cNvSpPr>
              <a:spLocks noChangeArrowheads="1"/>
            </p:cNvSpPr>
            <p:nvPr/>
          </p:nvSpPr>
          <p:spPr bwMode="auto">
            <a:xfrm>
              <a:off x="3513138" y="4076700"/>
              <a:ext cx="1444625" cy="55086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5D5D"/>
                </a:gs>
                <a:gs pos="50000">
                  <a:srgbClr val="FF8888"/>
                </a:gs>
                <a:gs pos="100000">
                  <a:srgbClr val="FF5D5D"/>
                </a:gs>
              </a:gsLst>
              <a:lin ang="0" scaled="1"/>
            </a:gradFill>
            <a:ln w="12700" algn="ctr">
              <a:noFill/>
              <a:round/>
              <a:headEnd type="none" w="sm" len="sm"/>
              <a:tailEnd type="none" w="sm" len="sm"/>
            </a:ln>
          </p:spPr>
          <p:txBody>
            <a:bodyPr lIns="18000" tIns="46800" rIns="18000" bIns="54000" anchor="ctr"/>
            <a:lstStyle/>
            <a:p>
              <a:pPr algn="l"/>
              <a:endParaRPr lang="ko-KR" altLang="en-US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68" name="Text Box 93"/>
            <p:cNvSpPr txBox="1">
              <a:spLocks noChangeArrowheads="1"/>
            </p:cNvSpPr>
            <p:nvPr/>
          </p:nvSpPr>
          <p:spPr bwMode="auto">
            <a:xfrm>
              <a:off x="3571875" y="4076700"/>
              <a:ext cx="1524000" cy="550809"/>
            </a:xfrm>
            <a:prstGeom prst="rect">
              <a:avLst/>
            </a:prstGeom>
            <a:noFill/>
            <a:ln w="25400" algn="ctr">
              <a:noFill/>
              <a:prstDash val="sysDot"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>
                <a:buClrTx/>
                <a:buSzTx/>
                <a:buFontTx/>
                <a:buNone/>
              </a:pPr>
              <a:r>
                <a:rPr kumimoji="1" lang="ko-KR" altLang="en-US" sz="900" b="0" dirty="0" err="1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클러스터링된</a:t>
              </a:r>
              <a:r>
                <a:rPr kumimoji="1" lang="ko-KR" altLang="en-US" sz="9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 </a:t>
              </a:r>
              <a:r>
                <a:rPr kumimoji="1" lang="en-US" altLang="ko-KR" sz="9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JBoss Server</a:t>
              </a:r>
              <a:r>
                <a:rPr kumimoji="1" lang="ko-KR" altLang="en-US" sz="9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간의 </a:t>
              </a:r>
              <a:r>
                <a:rPr kumimoji="1" lang="en-US" altLang="ko-KR" sz="900" b="0" dirty="0" err="1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HttpSession</a:t>
              </a:r>
              <a:r>
                <a:rPr kumimoji="1" lang="en-US" altLang="ko-KR" sz="900" b="0" dirty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 </a:t>
              </a:r>
              <a:r>
                <a:rPr kumimoji="1" lang="ko-KR" altLang="en-US" sz="900" b="0" dirty="0" smtClean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복제</a:t>
              </a:r>
              <a:endParaRPr kumimoji="1" lang="ko-KR" altLang="en-US" sz="900" b="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69" name="AutoShape 95"/>
            <p:cNvSpPr>
              <a:spLocks noChangeArrowheads="1"/>
            </p:cNvSpPr>
            <p:nvPr/>
          </p:nvSpPr>
          <p:spPr bwMode="auto">
            <a:xfrm>
              <a:off x="5167313" y="2994025"/>
              <a:ext cx="4152900" cy="30480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962400"/>
                </a:gs>
                <a:gs pos="50000">
                  <a:srgbClr val="B25E43"/>
                </a:gs>
                <a:gs pos="100000">
                  <a:srgbClr val="962400"/>
                </a:gs>
              </a:gsLst>
              <a:lin ang="5400000" scaled="1"/>
            </a:gradFill>
            <a:ln w="3175" algn="ctr">
              <a:solidFill>
                <a:srgbClr val="990000"/>
              </a:solidFill>
              <a:round/>
              <a:headEnd/>
              <a:tailEnd/>
            </a:ln>
          </p:spPr>
          <p:txBody>
            <a:bodyPr wrap="none" lIns="252000" tIns="0" bIns="0" anchor="ctr"/>
            <a:lstStyle/>
            <a:p>
              <a:pPr algn="l" eaLnBrk="1" hangingPunct="1">
                <a:buClrTx/>
                <a:buSzTx/>
                <a:buFontTx/>
                <a:buNone/>
              </a:pPr>
              <a:r>
                <a:rPr lang="ko-KR" altLang="en-US" sz="1300" b="0" dirty="0">
                  <a:solidFill>
                    <a:schemeClr val="bg1"/>
                  </a:solidFill>
                  <a:latin typeface="산돌고딕 M" pitchFamily="18" charset="-127"/>
                  <a:ea typeface="산돌고딕 M" pitchFamily="18" charset="-127"/>
                </a:rPr>
                <a:t>장애 발생으로 인한 세션 </a:t>
              </a:r>
              <a:r>
                <a:rPr lang="en-US" altLang="ko-KR" sz="1300" b="0" dirty="0">
                  <a:solidFill>
                    <a:schemeClr val="bg1"/>
                  </a:solidFill>
                  <a:latin typeface="산돌고딕 M" pitchFamily="18" charset="-127"/>
                  <a:ea typeface="산돌고딕 M" pitchFamily="18" charset="-127"/>
                </a:rPr>
                <a:t>Fail-Over </a:t>
              </a:r>
              <a:r>
                <a:rPr lang="ko-KR" altLang="en-US" sz="1300" b="0" dirty="0">
                  <a:solidFill>
                    <a:schemeClr val="bg1"/>
                  </a:solidFill>
                  <a:latin typeface="산돌고딕 M" pitchFamily="18" charset="-127"/>
                  <a:ea typeface="산돌고딕 M" pitchFamily="18" charset="-127"/>
                </a:rPr>
                <a:t>수행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630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581"/>
    </mc:Choice>
    <mc:Fallback xmlns="">
      <p:transition spd="slow" advTm="52581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JBoss</a:t>
            </a:r>
            <a:r>
              <a:rPr lang="en-US" altLang="ko-KR" dirty="0"/>
              <a:t> Clustering Architecture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4488" y="908720"/>
            <a:ext cx="9094652" cy="420180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en-US" altLang="ko-KR" sz="2000" dirty="0" err="1" smtClean="0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sz="2000" dirty="0" smtClean="0">
                <a:latin typeface="산돌고딕 M" pitchFamily="18" charset="-127"/>
                <a:ea typeface="산돌고딕 M" pitchFamily="18" charset="-127"/>
              </a:rPr>
              <a:t> AS5, AS6, EAP5 (EAP)</a:t>
            </a:r>
          </a:p>
        </p:txBody>
      </p:sp>
      <p:grpSp>
        <p:nvGrpSpPr>
          <p:cNvPr id="28" name="그룹 27"/>
          <p:cNvGrpSpPr/>
          <p:nvPr/>
        </p:nvGrpSpPr>
        <p:grpSpPr>
          <a:xfrm>
            <a:off x="1568624" y="4149080"/>
            <a:ext cx="6552728" cy="2383028"/>
            <a:chOff x="1568624" y="3926292"/>
            <a:chExt cx="6552728" cy="2671060"/>
          </a:xfrm>
        </p:grpSpPr>
        <p:sp>
          <p:nvSpPr>
            <p:cNvPr id="4" name="모서리가 둥근 직사각형 3"/>
            <p:cNvSpPr/>
            <p:nvPr/>
          </p:nvSpPr>
          <p:spPr bwMode="auto">
            <a:xfrm>
              <a:off x="1568624" y="3933056"/>
              <a:ext cx="1656184" cy="2664296"/>
            </a:xfrm>
            <a:prstGeom prst="round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/>
              <a:r>
                <a:rPr kumimoji="0" lang="en-US" altLang="ko-KR" sz="1200" dirty="0" err="1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JBoss</a:t>
              </a:r>
              <a:endParaRPr kumimoji="0" lang="ko-KR" altLang="en-US" sz="12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2" name="순서도: 준비 11"/>
            <p:cNvSpPr/>
            <p:nvPr/>
          </p:nvSpPr>
          <p:spPr bwMode="auto">
            <a:xfrm>
              <a:off x="1712640" y="5397274"/>
              <a:ext cx="1368152" cy="780142"/>
            </a:xfrm>
            <a:prstGeom prst="flowChartPreparation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200" kern="0" dirty="0" smtClean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Embedded</a:t>
              </a:r>
            </a:p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200" kern="0" dirty="0" smtClean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Infinispan</a:t>
              </a:r>
              <a:endParaRPr lang="ko-KR" altLang="en-US" sz="1200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4" name="타원 13"/>
            <p:cNvSpPr/>
            <p:nvPr/>
          </p:nvSpPr>
          <p:spPr bwMode="auto">
            <a:xfrm>
              <a:off x="1928664" y="4245146"/>
              <a:ext cx="936104" cy="576064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kumimoji="0" lang="en-US" altLang="ko-KR" sz="110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App</a:t>
              </a:r>
              <a:endParaRPr kumimoji="0" lang="ko-KR" alt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cxnSp>
          <p:nvCxnSpPr>
            <p:cNvPr id="16" name="직선 화살표 연결선 15"/>
            <p:cNvCxnSpPr>
              <a:stCxn id="14" idx="4"/>
              <a:endCxn id="12" idx="0"/>
            </p:cNvCxnSpPr>
            <p:nvPr/>
          </p:nvCxnSpPr>
          <p:spPr bwMode="auto">
            <a:xfrm>
              <a:off x="2396716" y="4821210"/>
              <a:ext cx="0" cy="57606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med" len="med"/>
            </a:ln>
            <a:effectLst>
              <a:outerShdw blurRad="2159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17" name="모서리가 둥근 직사각형 16"/>
            <p:cNvSpPr/>
            <p:nvPr/>
          </p:nvSpPr>
          <p:spPr bwMode="auto">
            <a:xfrm>
              <a:off x="4016896" y="3926292"/>
              <a:ext cx="1656184" cy="2664296"/>
            </a:xfrm>
            <a:prstGeom prst="round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/>
              <a:r>
                <a:rPr kumimoji="0" lang="en-US" altLang="ko-KR" sz="1200" dirty="0" err="1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JBoss</a:t>
              </a:r>
              <a:endParaRPr kumimoji="0" lang="ko-KR" altLang="en-US" sz="12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8" name="순서도: 준비 17"/>
            <p:cNvSpPr/>
            <p:nvPr/>
          </p:nvSpPr>
          <p:spPr bwMode="auto">
            <a:xfrm>
              <a:off x="4160912" y="5390510"/>
              <a:ext cx="1368152" cy="780142"/>
            </a:xfrm>
            <a:prstGeom prst="flowChartPreparation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200" kern="0" dirty="0" smtClean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Embedded</a:t>
              </a:r>
            </a:p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200" kern="0" dirty="0" smtClean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Infinispan</a:t>
              </a:r>
              <a:endParaRPr lang="ko-KR" altLang="en-US" sz="1200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9" name="타원 18"/>
            <p:cNvSpPr/>
            <p:nvPr/>
          </p:nvSpPr>
          <p:spPr bwMode="auto">
            <a:xfrm>
              <a:off x="4376936" y="4238382"/>
              <a:ext cx="936104" cy="576064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kumimoji="0" lang="en-US" altLang="ko-KR" sz="110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App</a:t>
              </a:r>
              <a:endParaRPr kumimoji="0" lang="ko-KR" alt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cxnSp>
          <p:nvCxnSpPr>
            <p:cNvPr id="20" name="직선 화살표 연결선 19"/>
            <p:cNvCxnSpPr>
              <a:stCxn id="19" idx="4"/>
              <a:endCxn id="18" idx="0"/>
            </p:cNvCxnSpPr>
            <p:nvPr/>
          </p:nvCxnSpPr>
          <p:spPr bwMode="auto">
            <a:xfrm>
              <a:off x="4844988" y="4814446"/>
              <a:ext cx="0" cy="57606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med" len="med"/>
            </a:ln>
            <a:effectLst>
              <a:outerShdw blurRad="2159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21" name="모서리가 둥근 직사각형 20"/>
            <p:cNvSpPr/>
            <p:nvPr/>
          </p:nvSpPr>
          <p:spPr bwMode="auto">
            <a:xfrm>
              <a:off x="6465168" y="3926292"/>
              <a:ext cx="1656184" cy="2664296"/>
            </a:xfrm>
            <a:prstGeom prst="round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/>
              <a:r>
                <a:rPr kumimoji="0" lang="en-US" altLang="ko-KR" sz="1200" dirty="0" err="1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JBoss</a:t>
              </a:r>
              <a:endParaRPr kumimoji="0" lang="ko-KR" altLang="en-US" sz="12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22" name="순서도: 준비 21"/>
            <p:cNvSpPr/>
            <p:nvPr/>
          </p:nvSpPr>
          <p:spPr bwMode="auto">
            <a:xfrm>
              <a:off x="6609184" y="5390510"/>
              <a:ext cx="1368152" cy="780142"/>
            </a:xfrm>
            <a:prstGeom prst="flowChartPreparation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200" kern="0" dirty="0" smtClean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Embedded</a:t>
              </a:r>
            </a:p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200" kern="0" dirty="0" smtClean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Infinispan</a:t>
              </a:r>
              <a:endParaRPr lang="ko-KR" altLang="en-US" sz="1200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23" name="타원 22"/>
            <p:cNvSpPr/>
            <p:nvPr/>
          </p:nvSpPr>
          <p:spPr bwMode="auto">
            <a:xfrm>
              <a:off x="6825208" y="4238382"/>
              <a:ext cx="936104" cy="576064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kumimoji="0" lang="en-US" altLang="ko-KR" sz="110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App</a:t>
              </a:r>
              <a:endParaRPr kumimoji="0" lang="ko-KR" alt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cxnSp>
          <p:nvCxnSpPr>
            <p:cNvPr id="24" name="직선 화살표 연결선 23"/>
            <p:cNvCxnSpPr>
              <a:stCxn id="23" idx="4"/>
              <a:endCxn id="22" idx="0"/>
            </p:cNvCxnSpPr>
            <p:nvPr/>
          </p:nvCxnSpPr>
          <p:spPr bwMode="auto">
            <a:xfrm>
              <a:off x="7293260" y="4814446"/>
              <a:ext cx="0" cy="57606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med" len="med"/>
            </a:ln>
            <a:effectLst>
              <a:outerShdw blurRad="2159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25" name="왼쪽/오른쪽 화살표 24"/>
            <p:cNvSpPr/>
            <p:nvPr/>
          </p:nvSpPr>
          <p:spPr bwMode="auto">
            <a:xfrm>
              <a:off x="3080792" y="5613298"/>
              <a:ext cx="1080120" cy="360040"/>
            </a:xfrm>
            <a:prstGeom prst="leftRightArrow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000" kern="0" dirty="0" err="1" smtClean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JGroups</a:t>
              </a:r>
              <a:endParaRPr lang="ko-KR" altLang="en-US" sz="1000" kern="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26" name="왼쪽/오른쪽 화살표 25"/>
            <p:cNvSpPr/>
            <p:nvPr/>
          </p:nvSpPr>
          <p:spPr bwMode="auto">
            <a:xfrm>
              <a:off x="5529064" y="5613298"/>
              <a:ext cx="1080120" cy="360040"/>
            </a:xfrm>
            <a:prstGeom prst="leftRightArrow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000" kern="0" dirty="0" err="1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JGroups</a:t>
              </a:r>
              <a:endParaRPr lang="ko-KR" altLang="en-US" sz="1000" b="1" kern="0" dirty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7" name="직사각형 26"/>
          <p:cNvSpPr/>
          <p:nvPr/>
        </p:nvSpPr>
        <p:spPr>
          <a:xfrm>
            <a:off x="344488" y="3728900"/>
            <a:ext cx="2294539" cy="4201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en-US" altLang="ko-KR" sz="2000" dirty="0" err="1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 AS7, EAP6</a:t>
            </a:r>
          </a:p>
        </p:txBody>
      </p:sp>
      <p:grpSp>
        <p:nvGrpSpPr>
          <p:cNvPr id="29" name="그룹 28"/>
          <p:cNvGrpSpPr/>
          <p:nvPr/>
        </p:nvGrpSpPr>
        <p:grpSpPr>
          <a:xfrm>
            <a:off x="1568624" y="1334004"/>
            <a:ext cx="6552728" cy="2383028"/>
            <a:chOff x="1568624" y="3926292"/>
            <a:chExt cx="6552728" cy="2671060"/>
          </a:xfrm>
        </p:grpSpPr>
        <p:sp>
          <p:nvSpPr>
            <p:cNvPr id="30" name="모서리가 둥근 직사각형 29"/>
            <p:cNvSpPr/>
            <p:nvPr/>
          </p:nvSpPr>
          <p:spPr bwMode="auto">
            <a:xfrm>
              <a:off x="1568624" y="3933056"/>
              <a:ext cx="1656184" cy="2664296"/>
            </a:xfrm>
            <a:prstGeom prst="round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/>
              <a:r>
                <a:rPr kumimoji="0" lang="en-US" altLang="ko-KR" sz="1200" dirty="0" err="1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JBoss</a:t>
              </a:r>
              <a:endParaRPr kumimoji="0" lang="ko-KR" altLang="en-US" sz="12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31" name="순서도: 준비 30"/>
            <p:cNvSpPr/>
            <p:nvPr/>
          </p:nvSpPr>
          <p:spPr bwMode="auto">
            <a:xfrm>
              <a:off x="1712640" y="5397274"/>
              <a:ext cx="1368152" cy="780142"/>
            </a:xfrm>
            <a:prstGeom prst="flowChartPreparation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200" kern="0" dirty="0" err="1" smtClean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JBoss</a:t>
              </a:r>
              <a:r>
                <a:rPr lang="en-US" altLang="ko-KR" sz="1200" kern="0" dirty="0" smtClean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 Cache</a:t>
              </a:r>
              <a:endParaRPr lang="ko-KR" altLang="en-US" sz="1200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32" name="타원 31"/>
            <p:cNvSpPr/>
            <p:nvPr/>
          </p:nvSpPr>
          <p:spPr bwMode="auto">
            <a:xfrm>
              <a:off x="1928664" y="4245146"/>
              <a:ext cx="936104" cy="576064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kumimoji="0" lang="en-US" altLang="ko-KR" sz="110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App</a:t>
              </a:r>
              <a:endParaRPr kumimoji="0" lang="ko-KR" alt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cxnSp>
          <p:nvCxnSpPr>
            <p:cNvPr id="33" name="직선 화살표 연결선 32"/>
            <p:cNvCxnSpPr>
              <a:stCxn id="32" idx="4"/>
              <a:endCxn id="31" idx="0"/>
            </p:cNvCxnSpPr>
            <p:nvPr/>
          </p:nvCxnSpPr>
          <p:spPr bwMode="auto">
            <a:xfrm>
              <a:off x="2396716" y="4821210"/>
              <a:ext cx="0" cy="57606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med" len="med"/>
            </a:ln>
            <a:effectLst>
              <a:outerShdw blurRad="2159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34" name="모서리가 둥근 직사각형 33"/>
            <p:cNvSpPr/>
            <p:nvPr/>
          </p:nvSpPr>
          <p:spPr bwMode="auto">
            <a:xfrm>
              <a:off x="4016896" y="3926292"/>
              <a:ext cx="1656184" cy="2664296"/>
            </a:xfrm>
            <a:prstGeom prst="round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/>
              <a:r>
                <a:rPr kumimoji="0" lang="en-US" altLang="ko-KR" sz="1200" dirty="0" err="1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JBoss</a:t>
              </a:r>
              <a:endParaRPr kumimoji="0" lang="ko-KR" altLang="en-US" sz="12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35" name="순서도: 준비 34"/>
            <p:cNvSpPr/>
            <p:nvPr/>
          </p:nvSpPr>
          <p:spPr bwMode="auto">
            <a:xfrm>
              <a:off x="4160912" y="5390510"/>
              <a:ext cx="1368152" cy="780142"/>
            </a:xfrm>
            <a:prstGeom prst="flowChartPreparation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200" kern="0" dirty="0" err="1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JBoss</a:t>
              </a:r>
              <a:r>
                <a:rPr lang="en-US" altLang="ko-KR" sz="1200" kern="0" dirty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 Cache</a:t>
              </a:r>
              <a:endParaRPr lang="ko-KR" altLang="en-US" sz="1200" kern="0" dirty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36" name="타원 35"/>
            <p:cNvSpPr/>
            <p:nvPr/>
          </p:nvSpPr>
          <p:spPr bwMode="auto">
            <a:xfrm>
              <a:off x="4376936" y="4238382"/>
              <a:ext cx="936104" cy="576064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kumimoji="0" lang="en-US" altLang="ko-KR" sz="110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App</a:t>
              </a:r>
              <a:endParaRPr kumimoji="0" lang="ko-KR" alt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cxnSp>
          <p:nvCxnSpPr>
            <p:cNvPr id="37" name="직선 화살표 연결선 36"/>
            <p:cNvCxnSpPr>
              <a:stCxn id="36" idx="4"/>
              <a:endCxn id="35" idx="0"/>
            </p:cNvCxnSpPr>
            <p:nvPr/>
          </p:nvCxnSpPr>
          <p:spPr bwMode="auto">
            <a:xfrm>
              <a:off x="4844988" y="4814446"/>
              <a:ext cx="0" cy="57606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med" len="med"/>
            </a:ln>
            <a:effectLst>
              <a:outerShdw blurRad="2159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38" name="모서리가 둥근 직사각형 37"/>
            <p:cNvSpPr/>
            <p:nvPr/>
          </p:nvSpPr>
          <p:spPr bwMode="auto">
            <a:xfrm>
              <a:off x="6465168" y="3926292"/>
              <a:ext cx="1656184" cy="2664296"/>
            </a:xfrm>
            <a:prstGeom prst="round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b"/>
            <a:lstStyle/>
            <a:p>
              <a:pPr algn="ctr"/>
              <a:r>
                <a:rPr kumimoji="0" lang="en-US" altLang="ko-KR" sz="1200" dirty="0" err="1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JBoss</a:t>
              </a:r>
              <a:endParaRPr kumimoji="0" lang="ko-KR" altLang="en-US" sz="12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39" name="순서도: 준비 38"/>
            <p:cNvSpPr/>
            <p:nvPr/>
          </p:nvSpPr>
          <p:spPr bwMode="auto">
            <a:xfrm>
              <a:off x="6609184" y="5390510"/>
              <a:ext cx="1368152" cy="780142"/>
            </a:xfrm>
            <a:prstGeom prst="flowChartPreparation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200" kern="0" dirty="0" err="1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JBoss</a:t>
              </a:r>
              <a:r>
                <a:rPr lang="en-US" altLang="ko-KR" sz="1200" kern="0" dirty="0">
                  <a:solidFill>
                    <a:srgbClr val="FFFFFF"/>
                  </a:solidFill>
                  <a:latin typeface="산돌고딕 M" pitchFamily="18" charset="-127"/>
                  <a:ea typeface="산돌고딕 M" pitchFamily="18" charset="-127"/>
                </a:rPr>
                <a:t> Cache</a:t>
              </a:r>
              <a:endParaRPr lang="ko-KR" altLang="en-US" sz="1200" kern="0" dirty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40" name="타원 39"/>
            <p:cNvSpPr/>
            <p:nvPr/>
          </p:nvSpPr>
          <p:spPr bwMode="auto">
            <a:xfrm>
              <a:off x="6825208" y="4238382"/>
              <a:ext cx="936104" cy="576064"/>
            </a:xfrm>
            <a:prstGeom prst="ellipse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kumimoji="0" lang="en-US" altLang="ko-KR" sz="110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  <a:cs typeface="Calibri" pitchFamily="34" charset="0"/>
                </a:rPr>
                <a:t>App</a:t>
              </a:r>
              <a:endParaRPr kumimoji="0" lang="ko-KR" alt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cxnSp>
          <p:nvCxnSpPr>
            <p:cNvPr id="41" name="직선 화살표 연결선 40"/>
            <p:cNvCxnSpPr>
              <a:stCxn id="40" idx="4"/>
              <a:endCxn id="39" idx="0"/>
            </p:cNvCxnSpPr>
            <p:nvPr/>
          </p:nvCxnSpPr>
          <p:spPr bwMode="auto">
            <a:xfrm>
              <a:off x="7293260" y="4814446"/>
              <a:ext cx="0" cy="576064"/>
            </a:xfrm>
            <a:prstGeom prst="straightConnector1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med" len="med"/>
            </a:ln>
            <a:effectLst>
              <a:outerShdw blurRad="2159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</p:cxnSp>
        <p:sp>
          <p:nvSpPr>
            <p:cNvPr id="42" name="왼쪽/오른쪽 화살표 41"/>
            <p:cNvSpPr/>
            <p:nvPr/>
          </p:nvSpPr>
          <p:spPr bwMode="auto">
            <a:xfrm>
              <a:off x="3080792" y="5613298"/>
              <a:ext cx="1080120" cy="360040"/>
            </a:xfrm>
            <a:prstGeom prst="leftRightArrow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000" kern="0" dirty="0" err="1" smtClean="0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JGroups</a:t>
              </a:r>
              <a:endParaRPr lang="ko-KR" altLang="en-US" sz="1000" kern="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43" name="왼쪽/오른쪽 화살표 42"/>
            <p:cNvSpPr/>
            <p:nvPr/>
          </p:nvSpPr>
          <p:spPr bwMode="auto">
            <a:xfrm>
              <a:off x="5529064" y="5613298"/>
              <a:ext cx="1080120" cy="360040"/>
            </a:xfrm>
            <a:prstGeom prst="leftRightArrow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lnSpc>
                  <a:spcPts val="1400"/>
                </a:lnSpc>
                <a:spcAft>
                  <a:spcPct val="30000"/>
                </a:spcAft>
              </a:pPr>
              <a:r>
                <a:rPr lang="en-US" altLang="ko-KR" sz="1000" kern="0" dirty="0" err="1">
                  <a:solidFill>
                    <a:schemeClr val="tx1"/>
                  </a:solidFill>
                  <a:latin typeface="산돌고딕 M" pitchFamily="18" charset="-127"/>
                  <a:ea typeface="산돌고딕 M" pitchFamily="18" charset="-127"/>
                </a:rPr>
                <a:t>JGroups</a:t>
              </a:r>
              <a:endParaRPr lang="ko-KR" altLang="en-US" sz="1000" b="1" kern="0" dirty="0" smtClean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324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2"/>
    </mc:Choice>
    <mc:Fallback xmlns="">
      <p:transition spd="slow" advTm="1262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JBoss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클러스터링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최초 연결</a:t>
            </a:r>
            <a:r>
              <a:rPr lang="en-US" altLang="ko-KR" dirty="0" smtClean="0"/>
              <a:t>(All to All)</a:t>
            </a:r>
            <a:endParaRPr lang="ko-KR" altLang="en-US" dirty="0"/>
          </a:p>
        </p:txBody>
      </p:sp>
      <p:sp>
        <p:nvSpPr>
          <p:cNvPr id="3" name="Rectangle 18"/>
          <p:cNvSpPr>
            <a:spLocks noChangeArrowheads="1"/>
          </p:cNvSpPr>
          <p:nvPr/>
        </p:nvSpPr>
        <p:spPr bwMode="auto">
          <a:xfrm>
            <a:off x="1490959" y="3129022"/>
            <a:ext cx="1229794" cy="66001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en-US" sz="110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Client</a:t>
            </a:r>
            <a:endParaRPr kumimoji="0" lang="en-US" sz="110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3933574" y="3129022"/>
            <a:ext cx="1229794" cy="66001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웹 서버</a:t>
            </a:r>
            <a:endParaRPr kumimoji="0" lang="en-US" altLang="ko-KR" sz="110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ko-KR" altLang="en-US" sz="110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플러그인</a:t>
            </a:r>
            <a:endParaRPr kumimoji="0" lang="en-US" altLang="ko-KR" sz="110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6153738" y="1718481"/>
            <a:ext cx="1247535" cy="918431"/>
            <a:chOff x="6585786" y="1574465"/>
            <a:chExt cx="1247535" cy="918431"/>
          </a:xfrm>
        </p:grpSpPr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M1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8" name="직사각형 7"/>
          <p:cNvSpPr/>
          <p:nvPr/>
        </p:nvSpPr>
        <p:spPr bwMode="auto">
          <a:xfrm>
            <a:off x="6465168" y="2132856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6153737" y="2870609"/>
            <a:ext cx="1247535" cy="918431"/>
            <a:chOff x="6585786" y="1574465"/>
            <a:chExt cx="1247535" cy="918431"/>
          </a:xfrm>
        </p:grpSpPr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M2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12" name="직사각형 11"/>
          <p:cNvSpPr/>
          <p:nvPr/>
        </p:nvSpPr>
        <p:spPr bwMode="auto">
          <a:xfrm>
            <a:off x="6465167" y="3284984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A’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6153737" y="4022737"/>
            <a:ext cx="1247535" cy="918431"/>
            <a:chOff x="6585786" y="1574465"/>
            <a:chExt cx="1247535" cy="918431"/>
          </a:xfrm>
        </p:grpSpPr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M3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6153737" y="5030849"/>
            <a:ext cx="1247535" cy="918431"/>
            <a:chOff x="6585786" y="1574465"/>
            <a:chExt cx="1247535" cy="918431"/>
          </a:xfrm>
        </p:grpSpPr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M4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19" name="Line 31"/>
          <p:cNvSpPr>
            <a:spLocks noChangeShapeType="1"/>
          </p:cNvSpPr>
          <p:nvPr/>
        </p:nvSpPr>
        <p:spPr bwMode="auto">
          <a:xfrm>
            <a:off x="2720753" y="3465002"/>
            <a:ext cx="1212821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ko-KR" alt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꺾인 연결선 19"/>
          <p:cNvCxnSpPr>
            <a:stCxn id="4" idx="3"/>
            <a:endCxn id="6" idx="1"/>
          </p:cNvCxnSpPr>
          <p:nvPr/>
        </p:nvCxnSpPr>
        <p:spPr bwMode="auto">
          <a:xfrm flipV="1">
            <a:off x="5163368" y="2306903"/>
            <a:ext cx="1008111" cy="1152128"/>
          </a:xfrm>
          <a:prstGeom prst="bentConnector3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1" name="직사각형 20"/>
          <p:cNvSpPr/>
          <p:nvPr/>
        </p:nvSpPr>
        <p:spPr bwMode="auto">
          <a:xfrm>
            <a:off x="344488" y="2060848"/>
            <a:ext cx="1368152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클라이언트 </a:t>
            </a:r>
            <a:endParaRPr kumimoji="0" lang="en-US" altLang="ko-KR" sz="1050" dirty="0" smtClean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요청 전송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cxnSp>
        <p:nvCxnSpPr>
          <p:cNvPr id="22" name="직선 연결선 21"/>
          <p:cNvCxnSpPr>
            <a:stCxn id="3" idx="0"/>
            <a:endCxn id="21" idx="3"/>
          </p:cNvCxnSpPr>
          <p:nvPr/>
        </p:nvCxnSpPr>
        <p:spPr bwMode="auto">
          <a:xfrm flipH="1" flipV="1">
            <a:off x="1712640" y="2384884"/>
            <a:ext cx="393216" cy="74413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3" name="직사각형 22"/>
          <p:cNvSpPr/>
          <p:nvPr/>
        </p:nvSpPr>
        <p:spPr bwMode="auto">
          <a:xfrm>
            <a:off x="2936776" y="2060848"/>
            <a:ext cx="1368152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플러그인 알고리즘 사용하여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live </a:t>
            </a:r>
          </a:p>
          <a:p>
            <a:pPr algn="ctr"/>
            <a:r>
              <a:rPr kumimoji="0" lang="ko-KR" altLang="en-US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인스턴스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찾음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cxnSp>
        <p:nvCxnSpPr>
          <p:cNvPr id="24" name="직선 연결선 23"/>
          <p:cNvCxnSpPr>
            <a:stCxn id="4" idx="0"/>
            <a:endCxn id="23" idx="3"/>
          </p:cNvCxnSpPr>
          <p:nvPr/>
        </p:nvCxnSpPr>
        <p:spPr bwMode="auto">
          <a:xfrm flipH="1" flipV="1">
            <a:off x="4304928" y="2384884"/>
            <a:ext cx="243543" cy="74413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5" name="직사각형 24"/>
          <p:cNvSpPr/>
          <p:nvPr/>
        </p:nvSpPr>
        <p:spPr bwMode="auto">
          <a:xfrm>
            <a:off x="7905328" y="1628800"/>
            <a:ext cx="1584176" cy="67810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M1 </a:t>
            </a:r>
            <a:r>
              <a:rPr kumimoji="0" lang="ko-KR" altLang="en-US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인스턴스가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이 세션을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저장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26" name="타원 25"/>
          <p:cNvSpPr/>
          <p:nvPr/>
        </p:nvSpPr>
        <p:spPr bwMode="auto">
          <a:xfrm>
            <a:off x="210180" y="1930651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1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27" name="타원 26"/>
          <p:cNvSpPr/>
          <p:nvPr/>
        </p:nvSpPr>
        <p:spPr bwMode="auto">
          <a:xfrm>
            <a:off x="2751574" y="1916832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2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28" name="타원 27"/>
          <p:cNvSpPr/>
          <p:nvPr/>
        </p:nvSpPr>
        <p:spPr bwMode="auto">
          <a:xfrm>
            <a:off x="7771020" y="1430449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3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29" name="직사각형 28"/>
          <p:cNvSpPr/>
          <p:nvPr/>
        </p:nvSpPr>
        <p:spPr bwMode="auto">
          <a:xfrm>
            <a:off x="7905328" y="3126372"/>
            <a:ext cx="1584176" cy="6626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en-US" altLang="ko-KR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Jgroups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를 통해 세션이 모든 서버에 복제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30" name="타원 29"/>
          <p:cNvSpPr/>
          <p:nvPr/>
        </p:nvSpPr>
        <p:spPr bwMode="auto">
          <a:xfrm>
            <a:off x="7771020" y="2928021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4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cxnSp>
        <p:nvCxnSpPr>
          <p:cNvPr id="31" name="직선 연결선 30"/>
          <p:cNvCxnSpPr>
            <a:stCxn id="6" idx="3"/>
            <a:endCxn id="25" idx="1"/>
          </p:cNvCxnSpPr>
          <p:nvPr/>
        </p:nvCxnSpPr>
        <p:spPr bwMode="auto">
          <a:xfrm flipV="1">
            <a:off x="7401273" y="1967852"/>
            <a:ext cx="504055" cy="33905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32" name="직선 연결선 31"/>
          <p:cNvCxnSpPr>
            <a:stCxn id="10" idx="3"/>
            <a:endCxn id="29" idx="1"/>
          </p:cNvCxnSpPr>
          <p:nvPr/>
        </p:nvCxnSpPr>
        <p:spPr bwMode="auto">
          <a:xfrm flipV="1">
            <a:off x="7401272" y="3457706"/>
            <a:ext cx="504056" cy="1325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33" name="직사각형 32"/>
          <p:cNvSpPr/>
          <p:nvPr/>
        </p:nvSpPr>
        <p:spPr bwMode="auto">
          <a:xfrm>
            <a:off x="698871" y="4368181"/>
            <a:ext cx="1584176" cy="6626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최종 추적 쿠</a:t>
            </a:r>
            <a:r>
              <a:rPr kumimoji="0" lang="ko-KR" altLang="en-US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키</a:t>
            </a:r>
            <a:endParaRPr kumimoji="0" lang="en-US" altLang="ko-KR" sz="1050" dirty="0" smtClean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Cookie(sessionid_M1)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34" name="타원 33"/>
          <p:cNvSpPr/>
          <p:nvPr/>
        </p:nvSpPr>
        <p:spPr bwMode="auto">
          <a:xfrm>
            <a:off x="564563" y="4169830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5	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4488" y="981075"/>
            <a:ext cx="6278001" cy="420180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non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</a:pPr>
            <a:r>
              <a:rPr kumimoji="0" lang="en-US" altLang="ko-KR" sz="20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sz="2000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 Tracking Cookie Format: </a:t>
            </a:r>
            <a:r>
              <a:rPr kumimoji="0" lang="en-US" altLang="ko-KR" sz="2000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jsessionid__JvmRoute</a:t>
            </a:r>
            <a:r>
              <a:rPr kumimoji="0" lang="en-US" altLang="ko-KR" sz="2000" kern="0" baseline="3000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1)</a:t>
            </a:r>
            <a:endParaRPr kumimoji="0" lang="ko-KR" altLang="en-US" sz="2000" kern="0" baseline="30000" dirty="0" err="1" smtClean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4488" y="5301208"/>
            <a:ext cx="5660524" cy="329321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none" rtlCol="0">
            <a:spAutoFit/>
          </a:bodyPr>
          <a:lstStyle/>
          <a:p>
            <a:pPr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</a:pPr>
            <a:r>
              <a:rPr kumimoji="0" lang="en-US" altLang="ko-KR" sz="1400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1) </a:t>
            </a:r>
            <a:r>
              <a:rPr kumimoji="0" lang="en-US" altLang="ko-KR" sz="14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jvmRoute</a:t>
            </a:r>
            <a:r>
              <a:rPr kumimoji="0" lang="en-US" altLang="ko-KR" sz="1400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: </a:t>
            </a:r>
            <a:r>
              <a:rPr kumimoji="0" lang="ko-KR" altLang="en-US" sz="1400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서버의 설정 값으로써 웹 서버 플러그인과 </a:t>
            </a:r>
            <a:r>
              <a:rPr kumimoji="0" lang="ko-KR" altLang="en-US" sz="14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인스턴스를</a:t>
            </a:r>
            <a:r>
              <a:rPr kumimoji="0" lang="ko-KR" altLang="en-US" sz="1400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sz="14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맵핑시킴</a:t>
            </a:r>
            <a:endParaRPr kumimoji="0" lang="ko-KR" altLang="en-US" sz="1400" kern="0" dirty="0" smtClean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6427683" y="4457862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A’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6426335" y="5439251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A’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cxnSp>
        <p:nvCxnSpPr>
          <p:cNvPr id="40" name="직선 연결선 39"/>
          <p:cNvCxnSpPr>
            <a:stCxn id="14" idx="3"/>
            <a:endCxn id="29" idx="1"/>
          </p:cNvCxnSpPr>
          <p:nvPr/>
        </p:nvCxnSpPr>
        <p:spPr bwMode="auto">
          <a:xfrm flipV="1">
            <a:off x="7401272" y="3457706"/>
            <a:ext cx="504056" cy="1153453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3" name="직선 연결선 42"/>
          <p:cNvCxnSpPr>
            <a:stCxn id="17" idx="3"/>
            <a:endCxn id="29" idx="1"/>
          </p:cNvCxnSpPr>
          <p:nvPr/>
        </p:nvCxnSpPr>
        <p:spPr bwMode="auto">
          <a:xfrm flipV="1">
            <a:off x="7401272" y="3457706"/>
            <a:ext cx="504056" cy="2161565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6" name="직선 연결선 45"/>
          <p:cNvCxnSpPr>
            <a:stCxn id="33" idx="0"/>
            <a:endCxn id="3" idx="2"/>
          </p:cNvCxnSpPr>
          <p:nvPr/>
        </p:nvCxnSpPr>
        <p:spPr bwMode="auto">
          <a:xfrm flipV="1">
            <a:off x="1490959" y="3789040"/>
            <a:ext cx="614897" cy="57914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49" name="TextBox 48"/>
          <p:cNvSpPr txBox="1"/>
          <p:nvPr/>
        </p:nvSpPr>
        <p:spPr>
          <a:xfrm>
            <a:off x="1045410" y="6128312"/>
            <a:ext cx="7868030" cy="397032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algn="ctr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</a:pP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CAUTION: </a:t>
            </a:r>
            <a:r>
              <a:rPr kumimoji="0" lang="ko-KR" altLang="en-US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서버당 </a:t>
            </a:r>
            <a:r>
              <a:rPr kumimoji="0" lang="en-US" altLang="ko-KR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100M</a:t>
            </a:r>
            <a:r>
              <a:rPr kumimoji="0" lang="ko-KR" altLang="en-US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세션</a:t>
            </a:r>
            <a:r>
              <a:rPr kumimoji="0" lang="ko-KR" altLang="en-US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이 있을 경우 </a:t>
            </a:r>
            <a:r>
              <a:rPr kumimoji="0" lang="en-US" altLang="ko-KR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M1~M4</a:t>
            </a:r>
            <a:r>
              <a:rPr kumimoji="0" lang="ko-KR" altLang="en-US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서버 </a:t>
            </a:r>
            <a:r>
              <a:rPr kumimoji="0" lang="ko-KR" altLang="en-US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총 </a:t>
            </a:r>
            <a:r>
              <a:rPr kumimoji="0" lang="en-US" altLang="ko-KR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400M</a:t>
            </a:r>
            <a:r>
              <a:rPr kumimoji="0" lang="ko-KR" altLang="en-US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의 저장공간 필요</a:t>
            </a:r>
            <a:r>
              <a:rPr kumimoji="0" lang="en-US" altLang="ko-KR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8877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293"/>
    </mc:Choice>
    <mc:Fallback xmlns="">
      <p:transition spd="slow" advTm="139293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JBoss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클러스터링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Failover(All to All)</a:t>
            </a:r>
            <a:endParaRPr lang="ko-KR" altLang="en-US" dirty="0"/>
          </a:p>
        </p:txBody>
      </p:sp>
      <p:sp>
        <p:nvSpPr>
          <p:cNvPr id="3" name="Rectangle 18"/>
          <p:cNvSpPr>
            <a:spLocks noChangeArrowheads="1"/>
          </p:cNvSpPr>
          <p:nvPr/>
        </p:nvSpPr>
        <p:spPr bwMode="auto">
          <a:xfrm>
            <a:off x="1490959" y="3129022"/>
            <a:ext cx="1229794" cy="66001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en-US" sz="110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Client</a:t>
            </a:r>
            <a:endParaRPr kumimoji="0" lang="en-US" sz="110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3933574" y="3129022"/>
            <a:ext cx="1229794" cy="66001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10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웹 서버</a:t>
            </a:r>
            <a:endParaRPr kumimoji="0" lang="en-US" altLang="ko-KR" sz="1100" dirty="0" smtClean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ko-KR" altLang="en-US" sz="110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플러그</a:t>
            </a:r>
            <a:r>
              <a:rPr kumimoji="0" lang="ko-KR" alt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</a:t>
            </a:r>
            <a:endParaRPr kumimoji="0" lang="en-US" sz="110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6153738" y="1718481"/>
            <a:ext cx="1247535" cy="918431"/>
            <a:chOff x="6585786" y="1574465"/>
            <a:chExt cx="1247535" cy="918431"/>
          </a:xfrm>
        </p:grpSpPr>
        <p:sp>
          <p:nvSpPr>
            <p:cNvPr id="6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M1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8" name="직사각형 7"/>
          <p:cNvSpPr/>
          <p:nvPr/>
        </p:nvSpPr>
        <p:spPr bwMode="auto">
          <a:xfrm>
            <a:off x="6465168" y="2132856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6153737" y="2870609"/>
            <a:ext cx="1247535" cy="918431"/>
            <a:chOff x="6585786" y="1574465"/>
            <a:chExt cx="1247535" cy="918431"/>
          </a:xfrm>
        </p:grpSpPr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M2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12" name="직사각형 11"/>
          <p:cNvSpPr/>
          <p:nvPr/>
        </p:nvSpPr>
        <p:spPr bwMode="auto">
          <a:xfrm>
            <a:off x="6465167" y="3284984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A’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6153737" y="4022737"/>
            <a:ext cx="1247535" cy="918431"/>
            <a:chOff x="6585786" y="1574465"/>
            <a:chExt cx="1247535" cy="918431"/>
          </a:xfrm>
        </p:grpSpPr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M3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6153737" y="5030849"/>
            <a:ext cx="1247535" cy="918431"/>
            <a:chOff x="6585786" y="1574465"/>
            <a:chExt cx="1247535" cy="918431"/>
          </a:xfrm>
        </p:grpSpPr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6603527" y="1832878"/>
              <a:ext cx="1229794" cy="660018"/>
            </a:xfrm>
            <a:prstGeom prst="rect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  <a:effectLst>
              <a:outerShdw blurRad="406400" dist="76200" dir="534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/>
              <a:endParaRPr kumimoji="0" lang="en-US" sz="1100" dirty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85786" y="1574465"/>
              <a:ext cx="383438" cy="289053"/>
            </a:xfrm>
            <a:prstGeom prst="rect">
              <a:avLst/>
            </a:prstGeom>
            <a:noFill/>
            <a:ln w="19050" algn="ctr">
              <a:noFill/>
              <a:round/>
              <a:headEnd/>
              <a:tailEnd/>
            </a:ln>
          </p:spPr>
          <p:txBody>
            <a:bodyPr wrap="none" rtlCol="0">
              <a:spAutoFit/>
            </a:bodyPr>
            <a:lstStyle/>
            <a:p>
              <a:pPr fontAlgn="auto" latinLnBrk="0">
                <a:lnSpc>
                  <a:spcPct val="110000"/>
                </a:lnSpc>
                <a:spcBef>
                  <a:spcPct val="20000"/>
                </a:spcBef>
                <a:spcAft>
                  <a:spcPts val="0"/>
                </a:spcAft>
                <a:buSzPct val="100000"/>
              </a:pPr>
              <a:r>
                <a:rPr kumimoji="0" lang="en-US" altLang="ko-KR" sz="1200" kern="0" dirty="0" smtClean="0">
                  <a:solidFill>
                    <a:srgbClr val="000000"/>
                  </a:solidFill>
                  <a:latin typeface="산돌고딕 M" pitchFamily="18" charset="-127"/>
                  <a:ea typeface="산돌고딕 M" pitchFamily="18" charset="-127"/>
                </a:rPr>
                <a:t>M4</a:t>
              </a:r>
              <a:endParaRPr kumimoji="0" lang="ko-KR" altLang="en-US" sz="1200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19" name="Line 31"/>
          <p:cNvSpPr>
            <a:spLocks noChangeShapeType="1"/>
          </p:cNvSpPr>
          <p:nvPr/>
        </p:nvSpPr>
        <p:spPr bwMode="auto">
          <a:xfrm>
            <a:off x="2720753" y="3465002"/>
            <a:ext cx="1212821" cy="1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ko-KR" altLang="en-US"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0" name="꺾인 연결선 19"/>
          <p:cNvCxnSpPr>
            <a:stCxn id="4" idx="3"/>
            <a:endCxn id="6" idx="1"/>
          </p:cNvCxnSpPr>
          <p:nvPr/>
        </p:nvCxnSpPr>
        <p:spPr bwMode="auto">
          <a:xfrm flipV="1">
            <a:off x="5163368" y="2306903"/>
            <a:ext cx="1008111" cy="1152128"/>
          </a:xfrm>
          <a:prstGeom prst="bentConnector3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1" name="직사각형 20"/>
          <p:cNvSpPr/>
          <p:nvPr/>
        </p:nvSpPr>
        <p:spPr bwMode="auto">
          <a:xfrm>
            <a:off x="344488" y="2060848"/>
            <a:ext cx="1368152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클라이언트 </a:t>
            </a:r>
            <a:endParaRPr kumimoji="0" lang="en-US" altLang="ko-KR" sz="1050" dirty="0" smtClean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요청 전송</a:t>
            </a:r>
            <a:endParaRPr kumimoji="0" lang="en-US" altLang="ko-KR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Cookie(sessionid_M1)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cxnSp>
        <p:nvCxnSpPr>
          <p:cNvPr id="22" name="직선 연결선 21"/>
          <p:cNvCxnSpPr>
            <a:stCxn id="3" idx="0"/>
            <a:endCxn id="21" idx="3"/>
          </p:cNvCxnSpPr>
          <p:nvPr/>
        </p:nvCxnSpPr>
        <p:spPr bwMode="auto">
          <a:xfrm flipH="1" flipV="1">
            <a:off x="1712640" y="2384884"/>
            <a:ext cx="393216" cy="74413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3" name="직사각형 22"/>
          <p:cNvSpPr/>
          <p:nvPr/>
        </p:nvSpPr>
        <p:spPr bwMode="auto">
          <a:xfrm>
            <a:off x="2936776" y="2060848"/>
            <a:ext cx="1368152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err="1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인스턴스</a:t>
            </a:r>
            <a:r>
              <a:rPr kumimoji="0" lang="ko-KR" altLang="en-US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</a:t>
            </a:r>
            <a:r>
              <a:rPr kumimoji="0" lang="en-US" altLang="ko-KR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M1 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에게</a:t>
            </a:r>
            <a:endParaRPr kumimoji="0" lang="en-US" altLang="ko-KR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ko-KR" altLang="en-US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요청을 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전달함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cxnSp>
        <p:nvCxnSpPr>
          <p:cNvPr id="24" name="직선 연결선 23"/>
          <p:cNvCxnSpPr>
            <a:stCxn id="4" idx="0"/>
            <a:endCxn id="23" idx="3"/>
          </p:cNvCxnSpPr>
          <p:nvPr/>
        </p:nvCxnSpPr>
        <p:spPr bwMode="auto">
          <a:xfrm flipH="1" flipV="1">
            <a:off x="4304928" y="2384884"/>
            <a:ext cx="243543" cy="744138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6" name="타원 25"/>
          <p:cNvSpPr/>
          <p:nvPr/>
        </p:nvSpPr>
        <p:spPr bwMode="auto">
          <a:xfrm>
            <a:off x="210180" y="1930651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1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27" name="타원 26"/>
          <p:cNvSpPr/>
          <p:nvPr/>
        </p:nvSpPr>
        <p:spPr bwMode="auto">
          <a:xfrm>
            <a:off x="2751574" y="1916832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2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698871" y="4368181"/>
            <a:ext cx="1584176" cy="66266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최종 추적 쿠</a:t>
            </a:r>
            <a:r>
              <a:rPr kumimoji="0" lang="ko-KR" altLang="en-US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키</a:t>
            </a:r>
            <a:endParaRPr kumimoji="0" lang="en-US" altLang="ko-KR" sz="1050" dirty="0" smtClean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Cookie(sessionid_M2)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34" name="타원 33"/>
          <p:cNvSpPr/>
          <p:nvPr/>
        </p:nvSpPr>
        <p:spPr bwMode="auto">
          <a:xfrm>
            <a:off x="564563" y="4169830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5	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6427683" y="4437112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A’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6426335" y="5439251"/>
            <a:ext cx="720080" cy="36004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</a:rPr>
              <a:t>A’</a:t>
            </a: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41" name="폭발 1 40"/>
          <p:cNvSpPr/>
          <p:nvPr/>
        </p:nvSpPr>
        <p:spPr bwMode="auto">
          <a:xfrm>
            <a:off x="5457056" y="2132856"/>
            <a:ext cx="432048" cy="418229"/>
          </a:xfrm>
          <a:prstGeom prst="irregularSeal1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endParaRPr lang="ko-KR" altLang="en-US" sz="1200" b="1" kern="0" dirty="0" smtClean="0">
              <a:solidFill>
                <a:srgbClr val="FFFFFF"/>
              </a:solidFill>
            </a:endParaRPr>
          </a:p>
        </p:txBody>
      </p:sp>
      <p:sp>
        <p:nvSpPr>
          <p:cNvPr id="42" name="직사각형 41"/>
          <p:cNvSpPr/>
          <p:nvPr/>
        </p:nvSpPr>
        <p:spPr bwMode="auto">
          <a:xfrm>
            <a:off x="4202098" y="1196752"/>
            <a:ext cx="1368152" cy="64807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연결 문제 발생</a:t>
            </a:r>
            <a:endParaRPr kumimoji="0" lang="en-US" altLang="ko-KR" sz="1050" dirty="0" smtClean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algn="ctr"/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(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연결에러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, 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타임아웃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)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4" name="타원 43"/>
          <p:cNvSpPr/>
          <p:nvPr/>
        </p:nvSpPr>
        <p:spPr bwMode="auto">
          <a:xfrm>
            <a:off x="4016896" y="1052736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3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cxnSp>
        <p:nvCxnSpPr>
          <p:cNvPr id="45" name="직선 연결선 44"/>
          <p:cNvCxnSpPr>
            <a:endCxn id="42" idx="2"/>
          </p:cNvCxnSpPr>
          <p:nvPr/>
        </p:nvCxnSpPr>
        <p:spPr bwMode="auto">
          <a:xfrm flipH="1" flipV="1">
            <a:off x="4886174" y="1844824"/>
            <a:ext cx="570882" cy="45484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47" name="직사각형 46"/>
          <p:cNvSpPr/>
          <p:nvPr/>
        </p:nvSpPr>
        <p:spPr bwMode="auto">
          <a:xfrm>
            <a:off x="3790688" y="4671829"/>
            <a:ext cx="1522442" cy="947441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ko-KR" altLang="en-US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플러그</a:t>
            </a:r>
            <a:r>
              <a:rPr kumimoji="0" lang="ko-KR" altLang="en-US" sz="1050" dirty="0" err="1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</a:t>
            </a:r>
            <a:r>
              <a:rPr kumimoji="0" lang="ko-KR" altLang="en-US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는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</a:t>
            </a:r>
            <a:r>
              <a:rPr kumimoji="0" lang="ko-KR" altLang="en-US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장애를 감지하고</a:t>
            </a:r>
            <a:r>
              <a:rPr kumimoji="0" lang="en-US" altLang="ko-KR" sz="1050" dirty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, 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알고리즘에 의해 다른 서버 연결을 시도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cxnSp>
        <p:nvCxnSpPr>
          <p:cNvPr id="48" name="직선 연결선 47"/>
          <p:cNvCxnSpPr>
            <a:stCxn id="4" idx="2"/>
            <a:endCxn id="47" idx="0"/>
          </p:cNvCxnSpPr>
          <p:nvPr/>
        </p:nvCxnSpPr>
        <p:spPr bwMode="auto">
          <a:xfrm>
            <a:off x="4548471" y="3789040"/>
            <a:ext cx="3438" cy="882789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49" name="타원 48"/>
          <p:cNvSpPr/>
          <p:nvPr/>
        </p:nvSpPr>
        <p:spPr bwMode="auto">
          <a:xfrm>
            <a:off x="3605486" y="4527814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4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52" name="Line 31"/>
          <p:cNvSpPr>
            <a:spLocks noChangeShapeType="1"/>
          </p:cNvSpPr>
          <p:nvPr/>
        </p:nvSpPr>
        <p:spPr bwMode="auto">
          <a:xfrm>
            <a:off x="5163367" y="3457706"/>
            <a:ext cx="1008111" cy="729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ko-KR" alt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직사각형 52"/>
          <p:cNvSpPr/>
          <p:nvPr/>
        </p:nvSpPr>
        <p:spPr bwMode="auto">
          <a:xfrm>
            <a:off x="7905328" y="3126371"/>
            <a:ext cx="1584176" cy="8963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406400" dist="76200" dir="534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M2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의 </a:t>
            </a:r>
            <a:r>
              <a:rPr kumimoji="0" lang="en-US" altLang="ko-KR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jvmRoute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값을 이용하여 추적 쿠키의 값을 </a:t>
            </a:r>
            <a:r>
              <a:rPr kumimoji="0" lang="en-US" altLang="ko-KR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M2 </a:t>
            </a:r>
            <a:r>
              <a:rPr kumimoji="0" lang="ko-KR" altLang="en-US" sz="1050" dirty="0" err="1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인스턴스로</a:t>
            </a:r>
            <a:r>
              <a:rPr kumimoji="0" lang="ko-KR" altLang="en-US" sz="1050" dirty="0" smtClean="0">
                <a:solidFill>
                  <a:schemeClr val="tx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갱신</a:t>
            </a:r>
            <a:endParaRPr kumimoji="0" lang="ko-KR" altLang="en-US" sz="1050" dirty="0">
              <a:solidFill>
                <a:schemeClr val="tx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54" name="타원 53"/>
          <p:cNvSpPr/>
          <p:nvPr/>
        </p:nvSpPr>
        <p:spPr bwMode="auto">
          <a:xfrm>
            <a:off x="7771020" y="2928021"/>
            <a:ext cx="268616" cy="288032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r>
              <a:rPr lang="en-US" altLang="ko-KR" sz="1200" b="1" kern="0" dirty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5</a:t>
            </a:r>
            <a:endParaRPr lang="ko-KR" altLang="en-US" sz="1200" b="1" kern="0" dirty="0" smtClean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cxnSp>
        <p:nvCxnSpPr>
          <p:cNvPr id="55" name="직선 연결선 54"/>
          <p:cNvCxnSpPr>
            <a:stCxn id="10" idx="3"/>
            <a:endCxn id="53" idx="1"/>
          </p:cNvCxnSpPr>
          <p:nvPr/>
        </p:nvCxnSpPr>
        <p:spPr bwMode="auto">
          <a:xfrm>
            <a:off x="7401272" y="3459031"/>
            <a:ext cx="504056" cy="115523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57" name="직선 연결선 56"/>
          <p:cNvCxnSpPr>
            <a:stCxn id="33" idx="0"/>
            <a:endCxn id="3" idx="2"/>
          </p:cNvCxnSpPr>
          <p:nvPr/>
        </p:nvCxnSpPr>
        <p:spPr bwMode="auto">
          <a:xfrm flipV="1">
            <a:off x="1490959" y="3789040"/>
            <a:ext cx="614897" cy="579141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  <a:effectLst>
            <a:outerShdw blurRad="2159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140935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83"/>
    </mc:Choice>
    <mc:Fallback xmlns="">
      <p:transition spd="slow" advTm="19883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ea typeface="굴림" pitchFamily="50" charset="-127"/>
              </a:rPr>
              <a:t>Session Management Best Practices</a:t>
            </a:r>
            <a:endParaRPr lang="ko-KR" altLang="en-US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81000" y="628670"/>
            <a:ext cx="83058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0" fontAlgn="base" latinLnBrk="1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bg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defRPr>
            </a:lvl1pPr>
            <a:lvl2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algn="ctr" rtl="0" eaLnBrk="0" fontAlgn="base" latinLnBrk="1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4572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9144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13716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1828800" algn="ctr" rtl="0" fontAlgn="base" latinLnBrk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r>
              <a:rPr kumimoji="0" lang="en-US" altLang="ko-KR" smtClean="0">
                <a:ea typeface="굴림" pitchFamily="50" charset="-127"/>
              </a:rPr>
              <a:t>Session Management Best Practices</a:t>
            </a:r>
            <a:endParaRPr kumimoji="0" lang="en-US" altLang="ko-KR" dirty="0">
              <a:ea typeface="굴림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4488" y="908720"/>
            <a:ext cx="9094652" cy="3951851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Session Size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를 </a:t>
            </a:r>
            <a:r>
              <a:rPr kumimoji="0"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최대한 적은 크기</a:t>
            </a: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가 되도록 한다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endParaRPr kumimoji="0" lang="ko-KR" altLang="en-US" sz="200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Session Attribute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는 </a:t>
            </a:r>
            <a:r>
              <a:rPr kumimoji="0" lang="ko-KR" altLang="en-US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단순한 </a:t>
            </a:r>
            <a:r>
              <a:rPr kumimoji="0" lang="en-US" altLang="ko-KR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Object</a:t>
            </a:r>
            <a:r>
              <a:rPr kumimoji="0" lang="ko-KR" altLang="en-US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를 </a:t>
            </a:r>
            <a:r>
              <a:rPr kumimoji="0"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사용</a:t>
            </a: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한다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endParaRPr kumimoji="0" lang="ko-KR" altLang="en-US" sz="200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큰 </a:t>
            </a: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Attributes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를 사용하지 </a:t>
            </a: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말 것</a:t>
            </a:r>
            <a:endParaRPr kumimoji="0" lang="ko-KR" altLang="en-US" sz="2000" dirty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dirty="0" err="1">
                <a:latin typeface="산돌고딕 M" pitchFamily="18" charset="-127"/>
                <a:ea typeface="산돌고딕 M" pitchFamily="18" charset="-127"/>
              </a:rPr>
              <a:t>Hashtable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이나 </a:t>
            </a:r>
            <a:r>
              <a:rPr kumimoji="0" lang="en-US" altLang="ko-KR" dirty="0">
                <a:latin typeface="산돌고딕 M" pitchFamily="18" charset="-127"/>
                <a:ea typeface="산돌고딕 M" pitchFamily="18" charset="-127"/>
              </a:rPr>
              <a:t>Collection Object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들을 사용하지 </a:t>
            </a: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말라</a:t>
            </a:r>
            <a:endParaRPr kumimoji="0" lang="en-US" altLang="ko-KR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endParaRPr kumimoji="0" lang="ko-KR" altLang="en-US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Session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에 복잡한 </a:t>
            </a:r>
            <a:r>
              <a:rPr kumimoji="0" lang="en-US" altLang="ko-KR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Object Tree</a:t>
            </a:r>
            <a:r>
              <a:rPr kumimoji="0" lang="ko-KR" altLang="en-US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를 저장하지 </a:t>
            </a:r>
            <a:r>
              <a:rPr kumimoji="0"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말라</a:t>
            </a:r>
            <a:endParaRPr kumimoji="0" lang="en-US" altLang="ko-KR" sz="2000" b="1" dirty="0" smtClean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endParaRPr kumimoji="0" lang="ko-KR" altLang="en-US" sz="200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더 이상 </a:t>
            </a:r>
            <a:r>
              <a:rPr kumimoji="0" lang="ko-KR" altLang="en-US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사용되지 않는 </a:t>
            </a:r>
            <a:r>
              <a:rPr kumimoji="0" lang="en-US" altLang="ko-KR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Attribute</a:t>
            </a:r>
            <a:r>
              <a:rPr kumimoji="0" lang="ko-KR" altLang="en-US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는 </a:t>
            </a:r>
            <a:r>
              <a:rPr kumimoji="0"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반드시 </a:t>
            </a:r>
            <a:r>
              <a:rPr kumimoji="0" lang="en-US" altLang="ko-KR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Remove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한다</a:t>
            </a:r>
            <a:endParaRPr kumimoji="0" lang="ko-KR" altLang="en-US" sz="2000" dirty="0" smtClean="0">
              <a:latin typeface="산돌고딕 M" pitchFamily="18" charset="-127"/>
              <a:ea typeface="산돌고딕 M" pitchFamily="18" charset="-127"/>
            </a:endParaRPr>
          </a:p>
        </p:txBody>
      </p:sp>
      <p:pic>
        <p:nvPicPr>
          <p:cNvPr id="17410" name="Picture 2" descr="http://www.websitemagazine.com/images/blog/bestpracticecheckli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807" y="995242"/>
            <a:ext cx="3256071" cy="244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2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"/>
    </mc:Choice>
    <mc:Fallback xmlns="">
      <p:transition spd="slow" advTm="234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클러스터 </a:t>
            </a:r>
            <a:r>
              <a:rPr lang="en-US" altLang="ko-KR" dirty="0" smtClean="0"/>
              <a:t>HTTP </a:t>
            </a:r>
            <a:r>
              <a:rPr lang="ko-KR" altLang="en-US" dirty="0" smtClean="0"/>
              <a:t>세션 </a:t>
            </a:r>
            <a:r>
              <a:rPr lang="ko-KR" altLang="en-US" dirty="0"/>
              <a:t>복제 실패의 주요 원인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4488" y="908720"/>
            <a:ext cx="9094652" cy="4632037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3"/>
              </a:buBlip>
            </a:pP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증상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애플리케이션이 자꾸 로그아웃 된다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서버 로그에 에러 </a:t>
            </a:r>
            <a:r>
              <a:rPr kumimoji="0" lang="en-US" altLang="ko-KR" dirty="0">
                <a:latin typeface="산돌고딕 M" pitchFamily="18" charset="-127"/>
                <a:ea typeface="산돌고딕 M" pitchFamily="18" charset="-127"/>
              </a:rPr>
              <a:t>or 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경고 메시지가 출력된다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dirty="0">
                <a:latin typeface="산돌고딕 M" pitchFamily="18" charset="-127"/>
                <a:ea typeface="산돌고딕 M" pitchFamily="18" charset="-127"/>
              </a:rPr>
              <a:t>Fail-over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가 동작하지 않는다</a:t>
            </a: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3"/>
              </a:buBlip>
            </a:pP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Multicast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나 네트워크 문제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dirty="0">
                <a:latin typeface="산돌고딕 M" pitchFamily="18" charset="-127"/>
                <a:ea typeface="산돌고딕 M" pitchFamily="18" charset="-127"/>
              </a:rPr>
              <a:t>Multicast 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문제 원인을 찾아서 해결해야 함</a:t>
            </a: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3"/>
              </a:buBlip>
            </a:pP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Cluster 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구성이나 </a:t>
            </a: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Web Application 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설정의 문제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설정 파일을 검토</a:t>
            </a: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3"/>
              </a:buBlip>
            </a:pP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Session Data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가 </a:t>
            </a:r>
            <a:r>
              <a:rPr kumimoji="0" lang="en-US" altLang="ko-KR" sz="2000" b="1" dirty="0" err="1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Serializable</a:t>
            </a:r>
            <a:r>
              <a:rPr kumimoji="0" lang="en-US" altLang="ko-KR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Interface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를 구현하지 않았음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세션 데이터가 </a:t>
            </a:r>
            <a:r>
              <a:rPr kumimoji="0" lang="en-US" altLang="ko-KR" dirty="0" err="1">
                <a:latin typeface="산돌고딕 M" pitchFamily="18" charset="-127"/>
                <a:ea typeface="산돌고딕 M" pitchFamily="18" charset="-127"/>
              </a:rPr>
              <a:t>Serializable</a:t>
            </a:r>
            <a:r>
              <a:rPr kumimoji="0" lang="en-US" altLang="ko-KR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를 구현해야 함</a:t>
            </a: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3"/>
              </a:buBlip>
            </a:pP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애플리케이션의 세션 사용 프로그램의 문제</a:t>
            </a: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3"/>
              </a:buBlip>
            </a:pPr>
            <a:endParaRPr kumimoji="0" lang="ko-KR" altLang="en-US" sz="2000" dirty="0">
              <a:latin typeface="산돌고딕 M" pitchFamily="18" charset="-127"/>
              <a:ea typeface="산돌고딕 M" pitchFamily="18" charset="-127"/>
            </a:endParaRPr>
          </a:p>
        </p:txBody>
      </p:sp>
      <p:pic>
        <p:nvPicPr>
          <p:cNvPr id="5" name="Picture 2" descr="http://cfile22.uf.tistory.com/image/1217C93F4DA2672E219D8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5168" y="1340768"/>
            <a:ext cx="3024906" cy="242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8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66738" y="2708920"/>
            <a:ext cx="8915400" cy="1143000"/>
          </a:xfrm>
        </p:spPr>
        <p:txBody>
          <a:bodyPr/>
          <a:lstStyle/>
          <a:p>
            <a:r>
              <a:rPr lang="ko-KR" altLang="en-US" b="1" smtClean="0">
                <a:latin typeface="산돌고딕 L" pitchFamily="18" charset="-127"/>
                <a:ea typeface="산돌고딕 L" pitchFamily="18" charset="-127"/>
              </a:rPr>
              <a:t>감사합니다</a:t>
            </a:r>
            <a:endParaRPr lang="ko-KR" altLang="en-US" b="1">
              <a:latin typeface="산돌고딕 L" pitchFamily="18" charset="-127"/>
              <a:ea typeface="산돌고딕 L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54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발표회사 및 발표자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4113" y="981074"/>
            <a:ext cx="9145587" cy="5232202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kern="0" dirty="0" smtClean="0">
                <a:latin typeface="산돌고딕 M" pitchFamily="18" charset="-127"/>
                <a:ea typeface="산돌고딕 M" pitchFamily="18" charset="-127"/>
              </a:rPr>
              <a:t>오픈소스컨설</a:t>
            </a:r>
            <a:r>
              <a:rPr kumimoji="0" lang="ko-KR" altLang="en-US" sz="2000" kern="0" dirty="0">
                <a:latin typeface="산돌고딕 M" pitchFamily="18" charset="-127"/>
                <a:ea typeface="산돌고딕 M" pitchFamily="18" charset="-127"/>
              </a:rPr>
              <a:t>팅</a:t>
            </a:r>
            <a:endParaRPr kumimoji="0" lang="en-US" altLang="ko-KR" sz="2000" kern="0" dirty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Amazon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관련 아키텍처 컨설팅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(Technical Architect)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한국 </a:t>
            </a:r>
            <a:r>
              <a:rPr kumimoji="0" lang="ko-KR" altLang="en-US" kern="0" dirty="0" err="1" smtClean="0">
                <a:latin typeface="산돌고딕 M" pitchFamily="18" charset="-127"/>
                <a:ea typeface="산돌고딕 M" pitchFamily="18" charset="-127"/>
              </a:rPr>
              <a:t>레드햇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공식 지원 파트너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(Red Hat Linux, </a:t>
            </a:r>
            <a:r>
              <a:rPr kumimoji="0" lang="en-US" altLang="ko-KR" kern="0" dirty="0" err="1" smtClean="0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)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모든 </a:t>
            </a:r>
            <a:r>
              <a:rPr kumimoji="0" lang="ko-KR" altLang="en-US" kern="0" dirty="0" err="1" smtClean="0">
                <a:latin typeface="산돌고딕 M" pitchFamily="18" charset="-127"/>
                <a:ea typeface="산돌고딕 M" pitchFamily="18" charset="-127"/>
              </a:rPr>
              <a:t>오픈소스에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 대한 </a:t>
            </a:r>
            <a:r>
              <a:rPr kumimoji="0" lang="ko-KR" altLang="en-US" kern="0" dirty="0" err="1" smtClean="0">
                <a:latin typeface="산돌고딕 M" pitchFamily="18" charset="-127"/>
                <a:ea typeface="산돌고딕 M" pitchFamily="18" charset="-127"/>
              </a:rPr>
              <a:t>테스팅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,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도입 검토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,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확산 지원</a:t>
            </a:r>
            <a:endParaRPr kumimoji="0" lang="en-US" altLang="ko-KR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MSC </a:t>
            </a:r>
            <a:r>
              <a:rPr kumimoji="0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다수 프로젝트 컨설팅</a:t>
            </a:r>
            <a:r>
              <a:rPr kumimoji="0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, </a:t>
            </a:r>
            <a:r>
              <a:rPr kumimoji="0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성능튜닝</a:t>
            </a:r>
            <a:r>
              <a:rPr kumimoji="0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, </a:t>
            </a:r>
            <a:r>
              <a:rPr kumimoji="0" lang="ko-KR" altLang="en-US" b="1" kern="0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아키텍처링</a:t>
            </a:r>
            <a:r>
              <a:rPr kumimoji="0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지원</a:t>
            </a:r>
            <a:endParaRPr kumimoji="0" lang="en-US" altLang="ko-KR" b="1" kern="0" dirty="0" smtClean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endParaRPr kumimoji="0" lang="en-US" altLang="ko-KR" sz="2000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kern="0" dirty="0" smtClean="0">
                <a:latin typeface="산돌고딕 M" pitchFamily="18" charset="-127"/>
                <a:ea typeface="산돌고딕 M" pitchFamily="18" charset="-127"/>
              </a:rPr>
              <a:t>과거</a:t>
            </a:r>
            <a:endParaRPr kumimoji="0" lang="en-US" altLang="ko-KR" sz="2000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엔터프라이즈 자바 및 프레임워크 개발자 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– 5 years</a:t>
            </a:r>
            <a:endParaRPr kumimoji="0" lang="en-US" altLang="ko-KR" kern="0" dirty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Oracle </a:t>
            </a:r>
            <a:r>
              <a:rPr kumimoji="0" lang="en-US" altLang="ko-KR" kern="0" dirty="0" err="1" smtClean="0">
                <a:latin typeface="산돌고딕 M" pitchFamily="18" charset="-127"/>
                <a:ea typeface="산돌고딕 M" pitchFamily="18" charset="-127"/>
              </a:rPr>
              <a:t>WebLogic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엔지니어 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– 5 years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kern="0" dirty="0" err="1" smtClean="0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관련 아키텍처 구축 및 튜닝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(LG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전자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) – 1 year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 </a:t>
            </a:r>
            <a:endParaRPr kumimoji="0" lang="en-US" altLang="ko-KR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endParaRPr kumimoji="0" lang="en-US" altLang="ko-KR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kern="0" dirty="0" smtClean="0">
                <a:latin typeface="산돌고딕 M" pitchFamily="18" charset="-127"/>
                <a:ea typeface="산돌고딕 M" pitchFamily="18" charset="-127"/>
              </a:rPr>
              <a:t>현재 </a:t>
            </a:r>
            <a:endParaRPr kumimoji="0" lang="en-US" altLang="ko-KR" sz="2000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오픈소스컨설팅 </a:t>
            </a:r>
            <a:r>
              <a:rPr kumimoji="0" lang="ko-KR" altLang="en-US" kern="0" dirty="0" err="1" smtClean="0">
                <a:latin typeface="산돌고딕 M" pitchFamily="18" charset="-127"/>
                <a:ea typeface="산돌고딕 M" pitchFamily="18" charset="-127"/>
              </a:rPr>
              <a:t>컨설팅팀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kern="0" dirty="0" err="1" smtClean="0">
                <a:latin typeface="산돌고딕 M" pitchFamily="18" charset="-127"/>
                <a:ea typeface="산돌고딕 M" pitchFamily="18" charset="-127"/>
              </a:rPr>
              <a:t>미들웨어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kern="0" dirty="0" err="1" smtClean="0">
                <a:latin typeface="산돌고딕 M" pitchFamily="18" charset="-127"/>
                <a:ea typeface="산돌고딕 M" pitchFamily="18" charset="-127"/>
              </a:rPr>
              <a:t>아키텍트</a:t>
            </a:r>
            <a:endParaRPr kumimoji="0" lang="en-US" altLang="ko-KR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삼성 </a:t>
            </a:r>
            <a:r>
              <a:rPr kumimoji="0" lang="ko-KR" altLang="en-US" b="1" kern="0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앱스</a:t>
            </a:r>
            <a:r>
              <a:rPr kumimoji="0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b="1" kern="0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테크니컬</a:t>
            </a:r>
            <a:r>
              <a:rPr kumimoji="0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b="1" kern="0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아키텍트</a:t>
            </a:r>
            <a:r>
              <a:rPr kumimoji="0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(TA)</a:t>
            </a:r>
            <a:endParaRPr kumimoji="0" lang="ko-KR" altLang="en-US" b="1" kern="0" dirty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139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927"/>
    </mc:Choice>
    <mc:Fallback xmlns="">
      <p:transition spd="slow" advTm="87927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30322" y="1785010"/>
            <a:ext cx="5198859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>
            <a:defPPr>
              <a:defRPr lang="ko-KR"/>
            </a:defPPr>
            <a:lvl1pPr algn="ctr" fontAlgn="auto" latinLnBrk="0">
              <a:spcBef>
                <a:spcPts val="0"/>
              </a:spcBef>
              <a:spcAft>
                <a:spcPts val="0"/>
              </a:spcAft>
              <a:defRPr kumimoji="0" sz="4000" b="1" ker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defRPr>
            </a:lvl1pPr>
          </a:lstStyle>
          <a:p>
            <a:r>
              <a:rPr lang="ko-KR" altLang="en-US" dirty="0" smtClean="0"/>
              <a:t>별첨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7452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Apps 3.0 Session Invalidate Error</a:t>
            </a:r>
            <a:endParaRPr lang="ko-KR" altLang="en-US" dirty="0"/>
          </a:p>
        </p:txBody>
      </p:sp>
      <p:pic>
        <p:nvPicPr>
          <p:cNvPr id="4" name="Picture 7" descr="fig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4648" y="2101942"/>
            <a:ext cx="5754895" cy="226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756887" y="3675938"/>
            <a:ext cx="1616205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820738"/>
            <a:r>
              <a:rPr lang="en-US" altLang="ko-KR" sz="12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Group topology</a:t>
            </a:r>
          </a:p>
        </p:txBody>
      </p:sp>
      <p:sp>
        <p:nvSpPr>
          <p:cNvPr id="7" name="폭발 1 6"/>
          <p:cNvSpPr/>
          <p:nvPr/>
        </p:nvSpPr>
        <p:spPr>
          <a:xfrm>
            <a:off x="2432720" y="2420888"/>
            <a:ext cx="946945" cy="43204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488" y="908720"/>
            <a:ext cx="9094652" cy="984885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3"/>
              </a:buBlip>
            </a:pP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에러 내용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latinLnBrk="0"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만료된 세션을 없애는 과정 중 특정 세션에 문제가 있을 </a:t>
            </a: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경우 세션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정리 작업이 정상적으로 동작하지 못하는 상황이 발생</a:t>
            </a:r>
            <a:endParaRPr kumimoji="0" lang="en-US" altLang="ko-KR" dirty="0"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4488" y="4532347"/>
            <a:ext cx="9094652" cy="984885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3"/>
              </a:buBlip>
            </a:pP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포럼 이슈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latinLnBrk="0">
              <a:buFont typeface="Wingdings" pitchFamily="2" charset="2"/>
              <a:buChar char="ü"/>
            </a:pPr>
            <a:r>
              <a:rPr lang="en-US" altLang="ko-KR" dirty="0">
                <a:latin typeface="산돌고딕 M" pitchFamily="18" charset="-127"/>
                <a:ea typeface="산돌고딕 M" pitchFamily="18" charset="-127"/>
                <a:hlinkClick r:id="rId4"/>
              </a:rPr>
              <a:t>https://</a:t>
            </a:r>
            <a:r>
              <a:rPr lang="en-US" altLang="ko-KR" dirty="0" smtClean="0">
                <a:latin typeface="산돌고딕 M" pitchFamily="18" charset="-127"/>
                <a:ea typeface="산돌고딕 M" pitchFamily="18" charset="-127"/>
                <a:hlinkClick r:id="rId4"/>
              </a:rPr>
              <a:t>issues.jboss.org/browse/JBAS-7397</a:t>
            </a:r>
            <a:endParaRPr lang="en-US" altLang="ko-KR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latinLnBrk="0">
              <a:buFont typeface="Wingdings" pitchFamily="2" charset="2"/>
              <a:buChar char="ü"/>
            </a:pPr>
            <a:r>
              <a:rPr lang="en-US" altLang="ko-KR" dirty="0">
                <a:latin typeface="산돌고딕 M" pitchFamily="18" charset="-127"/>
                <a:ea typeface="산돌고딕 M" pitchFamily="18" charset="-127"/>
                <a:hlinkClick r:id="rId5"/>
              </a:rPr>
              <a:t>https://issues.jboss.org/browse/JBAS-7412</a:t>
            </a:r>
            <a:endParaRPr kumimoji="0" lang="en-US" altLang="ko-KR" dirty="0">
              <a:latin typeface="산돌고딕 M" pitchFamily="18" charset="-127"/>
              <a:ea typeface="산돌고딕 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86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Apps 3.0 Session Invalidate Error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4488" y="908720"/>
            <a:ext cx="9094652" cy="3847207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해결 방안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latinLnBrk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JBossAS-5.1.0.GA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에서 발견되었으며 </a:t>
            </a:r>
            <a:r>
              <a:rPr lang="en-US" altLang="ko-KR" dirty="0" err="1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 6.0.0.M2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버전에서 </a:t>
            </a:r>
            <a:r>
              <a:rPr lang="ko-KR" altLang="en-US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문제되는 세션을 강제로 제거하기 위한 </a:t>
            </a:r>
            <a:r>
              <a:rPr lang="ko-KR" altLang="en-US" b="1" dirty="0" err="1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로직이</a:t>
            </a:r>
            <a:r>
              <a:rPr lang="ko-KR" altLang="en-US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추가</a:t>
            </a: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됨</a:t>
            </a:r>
            <a:r>
              <a:rPr lang="en-US" altLang="ko-KR" dirty="0" smtClean="0">
                <a:latin typeface="산돌고딕 M" pitchFamily="18" charset="-127"/>
                <a:ea typeface="산돌고딕 M" pitchFamily="18" charset="-127"/>
              </a:rPr>
              <a:t>.</a:t>
            </a:r>
          </a:p>
          <a:p>
            <a:pPr marL="742950" lvl="1" indent="-285750" latinLnBrk="0">
              <a:lnSpc>
                <a:spcPct val="150000"/>
              </a:lnSpc>
              <a:buFont typeface="Wingdings" pitchFamily="2" charset="2"/>
              <a:buChar char="ü"/>
            </a:pPr>
            <a:endParaRPr lang="en-US" altLang="ko-KR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2"/>
              </a:buBlip>
            </a:pP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관련 항목</a:t>
            </a:r>
            <a:r>
              <a:rPr kumimoji="0" lang="en-US" altLang="ko-KR" sz="2000" dirty="0" smtClean="0">
                <a:latin typeface="산돌고딕 M" pitchFamily="18" charset="-127"/>
                <a:ea typeface="산돌고딕 M" pitchFamily="18" charset="-127"/>
              </a:rPr>
              <a:t>(</a:t>
            </a:r>
            <a:r>
              <a:rPr lang="en-US" altLang="ko-KR" sz="2000" dirty="0">
                <a:latin typeface="산돌고딕 M" pitchFamily="18" charset="-127"/>
                <a:ea typeface="산돌고딕 M" pitchFamily="18" charset="-127"/>
                <a:hlinkClick r:id="rId3"/>
              </a:rPr>
              <a:t>https://issues.jboss.org/browse/JBAS-7412</a:t>
            </a:r>
            <a:r>
              <a:rPr kumimoji="0" lang="en-US" altLang="ko-KR" sz="2000" dirty="0" smtClean="0">
                <a:latin typeface="산돌고딕 M" pitchFamily="18" charset="-127"/>
                <a:ea typeface="산돌고딕 M" pitchFamily="18" charset="-127"/>
              </a:rPr>
              <a:t>)</a:t>
            </a:r>
            <a:endParaRPr kumimoji="0" lang="en-US" altLang="ko-KR" sz="2000" dirty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latinLnBrk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dirty="0" err="1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 Cache Library version Upgrade </a:t>
            </a:r>
            <a:endParaRPr lang="en-US" altLang="ko-KR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latinLnBrk="0">
              <a:lnSpc>
                <a:spcPct val="150000"/>
              </a:lnSpc>
              <a:buFont typeface="Wingdings" pitchFamily="2" charset="2"/>
              <a:buChar char="ü"/>
            </a:pP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기존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: </a:t>
            </a:r>
            <a:r>
              <a:rPr lang="en-US" altLang="ko-KR" dirty="0" smtClean="0">
                <a:latin typeface="산돌고딕 M" pitchFamily="18" charset="-127"/>
                <a:ea typeface="산돌고딕 M" pitchFamily="18" charset="-127"/>
              </a:rPr>
              <a:t>3.1.0.GA</a:t>
            </a:r>
            <a:r>
              <a:rPr lang="en-US" altLang="ko-KR" dirty="0" smtClean="0">
                <a:latin typeface="산돌고딕 M" pitchFamily="18" charset="-127"/>
                <a:ea typeface="산돌고딕 M" pitchFamily="18" charset="-127"/>
                <a:sym typeface="Wingdings" pitchFamily="2" charset="2"/>
              </a:rPr>
              <a:t></a:t>
            </a:r>
            <a:r>
              <a:rPr lang="en-US" altLang="ko-KR" dirty="0" smtClean="0">
                <a:latin typeface="산돌고딕 M" pitchFamily="18" charset="-127"/>
                <a:ea typeface="산돌고딕 M" pitchFamily="18" charset="-127"/>
              </a:rPr>
              <a:t>3.2.8.GA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(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현재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5.1.2 EAP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사용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)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이상으로 변경</a:t>
            </a:r>
          </a:p>
          <a:p>
            <a:pPr marL="742950" lvl="1" indent="-285750" latinLnBrk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ko-KR" dirty="0" smtClean="0">
                <a:latin typeface="산돌고딕 M" pitchFamily="18" charset="-127"/>
                <a:ea typeface="산돌고딕 M" pitchFamily="18" charset="-127"/>
              </a:rPr>
              <a:t>Sync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형식의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State Replication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방식을 </a:t>
            </a:r>
            <a:r>
              <a:rPr lang="en-US" altLang="ko-KR" dirty="0" err="1">
                <a:latin typeface="산돌고딕 M" pitchFamily="18" charset="-127"/>
                <a:ea typeface="산돌고딕 M" pitchFamily="18" charset="-127"/>
              </a:rPr>
              <a:t>Async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형식으로 변경</a:t>
            </a:r>
          </a:p>
          <a:p>
            <a:pPr marL="742950" lvl="1" indent="-285750" latinLnBrk="0">
              <a:buFont typeface="Wingdings" pitchFamily="2" charset="2"/>
              <a:buChar char="ü"/>
            </a:pPr>
            <a:endParaRPr lang="en-US" altLang="ko-KR" dirty="0">
              <a:latin typeface="산돌고딕 M" pitchFamily="18" charset="-127"/>
              <a:ea typeface="산돌고딕 M" pitchFamily="18" charset="-127"/>
            </a:endParaRPr>
          </a:p>
        </p:txBody>
      </p:sp>
      <p:pic>
        <p:nvPicPr>
          <p:cNvPr id="18434" name="Picture 2" descr="http://4.bp.blogspot.com/-b35eJMI_yVE/UOgM4IL6PiI/AAAAAAAABXU/_n0VYbc7hrQ/s1600/smil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3067" y="2492896"/>
            <a:ext cx="2177008" cy="217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4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JBoss</a:t>
            </a:r>
            <a:r>
              <a:rPr lang="en-US" altLang="ko-KR" dirty="0" smtClean="0"/>
              <a:t> Buddy </a:t>
            </a:r>
            <a:r>
              <a:rPr lang="ko-KR" altLang="en-US" dirty="0" smtClean="0"/>
              <a:t>복제</a:t>
            </a:r>
            <a:endParaRPr lang="ko-KR" altLang="en-US" dirty="0"/>
          </a:p>
        </p:txBody>
      </p:sp>
      <p:pic>
        <p:nvPicPr>
          <p:cNvPr id="12290" name="Picture 2" descr="jboss clustering tutorial buddy repl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12" y="3524968"/>
            <a:ext cx="3838575" cy="302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jboss cluster buddy replic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3596976"/>
            <a:ext cx="40005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/>
          <p:cNvSpPr/>
          <p:nvPr/>
        </p:nvSpPr>
        <p:spPr bwMode="auto">
          <a:xfrm>
            <a:off x="1856656" y="3429000"/>
            <a:ext cx="1584176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latinLnBrk="0">
              <a:lnSpc>
                <a:spcPts val="1400"/>
              </a:lnSpc>
              <a:spcAft>
                <a:spcPct val="30000"/>
              </a:spcAft>
            </a:pPr>
            <a:endParaRPr lang="ko-KR" altLang="en-US" sz="1200" kern="0" dirty="0" smtClean="0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488" y="908720"/>
            <a:ext cx="9094652" cy="1231106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4"/>
              </a:buBlip>
            </a:pPr>
            <a:r>
              <a:rPr kumimoji="0" lang="en-US" altLang="ko-KR" sz="2000" dirty="0" err="1" smtClean="0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sz="2000" dirty="0" smtClean="0">
                <a:latin typeface="산돌고딕 M" pitchFamily="18" charset="-127"/>
                <a:ea typeface="산돌고딕 M" pitchFamily="18" charset="-127"/>
              </a:rPr>
              <a:t> Cache Manager</a:t>
            </a: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에 의한 복제에</a:t>
            </a:r>
            <a:r>
              <a:rPr kumimoji="0" lang="en-US" altLang="ko-KR" sz="2000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대한 작업을 조정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4"/>
              </a:buBlip>
            </a:pP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관리자는 초기 설정만 가능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Blip>
                <a:blip r:embed="rId4"/>
              </a:buBlip>
            </a:pP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메모리</a:t>
            </a:r>
            <a:r>
              <a:rPr kumimoji="0" lang="en-US" altLang="ko-KR" sz="2000" dirty="0" smtClean="0">
                <a:latin typeface="산돌고딕 M" pitchFamily="18" charset="-127"/>
                <a:ea typeface="산돌고딕 M" pitchFamily="18" charset="-127"/>
              </a:rPr>
              <a:t>, CPU, </a:t>
            </a: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네트워크 </a:t>
            </a:r>
            <a:r>
              <a:rPr kumimoji="0"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사용량 감소</a:t>
            </a:r>
            <a:endParaRPr kumimoji="0" lang="en-US" altLang="ko-KR" sz="2000" b="1" dirty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44488" y="2487087"/>
            <a:ext cx="9094652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&lt;property name="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buddyReplicationConfig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 &lt;bean class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org.jboss.cache.config.BuddyReplicationConfig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     &lt;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property name="enabled"&gt;</a:t>
            </a:r>
            <a:r>
              <a:rPr lang="en-US" altLang="ko-K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&lt;/property&gt;. . 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     &lt;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property name="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buddyPoolName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altLang="ko-K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rack1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&lt;/property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     &lt;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property name="</a:t>
            </a:r>
            <a:r>
              <a:rPr lang="en-US" altLang="ko-KR" sz="1400" dirty="0" err="1">
                <a:latin typeface="Courier New" pitchFamily="49" charset="0"/>
                <a:cs typeface="Courier New" pitchFamily="49" charset="0"/>
              </a:rPr>
              <a:t>numBuddies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altLang="ko-KR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&lt;/property&gt;</a:t>
            </a:r>
            <a:endParaRPr lang="en-US" altLang="ko-KR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   &lt;/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bean</a:t>
            </a:r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altLang="ko-KR" sz="14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altLang="ko-KR" sz="1400" dirty="0">
                <a:latin typeface="Courier New" pitchFamily="49" charset="0"/>
                <a:cs typeface="Courier New" pitchFamily="49" charset="0"/>
              </a:rPr>
              <a:t>property&gt;</a:t>
            </a:r>
            <a:endParaRPr lang="ko-KR" alt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발표 순서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4113" y="981074"/>
            <a:ext cx="9145587" cy="3170099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kern="0" dirty="0">
                <a:latin typeface="산돌고딕 M" pitchFamily="18" charset="-127"/>
                <a:ea typeface="산돌고딕 M" pitchFamily="18" charset="-127"/>
              </a:rPr>
              <a:t>세션과 쿠키</a:t>
            </a:r>
            <a:endParaRPr kumimoji="0" lang="en-US" altLang="ko-KR" sz="2000" kern="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kern="0" dirty="0">
                <a:latin typeface="산돌고딕 M" pitchFamily="18" charset="-127"/>
                <a:ea typeface="산돌고딕 M" pitchFamily="18" charset="-127"/>
              </a:rPr>
              <a:t>클러스터 개요</a:t>
            </a:r>
            <a:endParaRPr kumimoji="0" lang="en-US" altLang="ko-KR" sz="2000" kern="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kern="0" dirty="0">
                <a:latin typeface="산돌고딕 M" pitchFamily="18" charset="-127"/>
                <a:ea typeface="산돌고딕 M" pitchFamily="18" charset="-127"/>
              </a:rPr>
              <a:t>클러스터를 위한 </a:t>
            </a:r>
            <a:r>
              <a:rPr kumimoji="0" lang="ko-KR" altLang="en-US" sz="2000" kern="0" dirty="0" err="1">
                <a:latin typeface="산돌고딕 M" pitchFamily="18" charset="-127"/>
                <a:ea typeface="산돌고딕 M" pitchFamily="18" charset="-127"/>
              </a:rPr>
              <a:t>웹로직</a:t>
            </a:r>
            <a:r>
              <a:rPr kumimoji="0" lang="ko-KR" altLang="en-US" sz="2000" kern="0" dirty="0">
                <a:latin typeface="산돌고딕 M" pitchFamily="18" charset="-127"/>
                <a:ea typeface="산돌고딕 M" pitchFamily="18" charset="-127"/>
              </a:rPr>
              <a:t> 및 </a:t>
            </a:r>
            <a:r>
              <a:rPr kumimoji="0" lang="en-US" altLang="ko-KR" sz="2000" kern="0" dirty="0" err="1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sz="2000" kern="0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sz="2000" kern="0" dirty="0">
                <a:latin typeface="산돌고딕 M" pitchFamily="18" charset="-127"/>
                <a:ea typeface="산돌고딕 M" pitchFamily="18" charset="-127"/>
              </a:rPr>
              <a:t>세션 복제 비교</a:t>
            </a:r>
            <a:endParaRPr kumimoji="0" lang="en-US" altLang="ko-KR" sz="2000" kern="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kern="0" dirty="0" err="1" smtClean="0">
                <a:latin typeface="산돌고딕 M" pitchFamily="18" charset="-127"/>
                <a:ea typeface="산돌고딕 M" pitchFamily="18" charset="-127"/>
              </a:rPr>
              <a:t>웹로직</a:t>
            </a:r>
            <a:r>
              <a:rPr kumimoji="0" lang="ko-KR" altLang="en-US" sz="2000" kern="0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sz="2000" kern="0" dirty="0" err="1">
                <a:latin typeface="산돌고딕 M" pitchFamily="18" charset="-127"/>
                <a:ea typeface="산돌고딕 M" pitchFamily="18" charset="-127"/>
              </a:rPr>
              <a:t>클러스터링</a:t>
            </a:r>
            <a:r>
              <a:rPr kumimoji="0" lang="ko-KR" altLang="en-US" sz="2000" kern="0" dirty="0">
                <a:latin typeface="산돌고딕 M" pitchFamily="18" charset="-127"/>
                <a:ea typeface="산돌고딕 M" pitchFamily="18" charset="-127"/>
              </a:rPr>
              <a:t> 아키텍처</a:t>
            </a:r>
            <a:endParaRPr kumimoji="0" lang="en-US" altLang="ko-KR" sz="2000" kern="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en-US" altLang="ko-KR" sz="2000" kern="0" dirty="0" err="1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kumimoji="0" lang="en-US" altLang="ko-KR" sz="2000" kern="0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sz="2000" kern="0" dirty="0" err="1">
                <a:latin typeface="산돌고딕 M" pitchFamily="18" charset="-127"/>
                <a:ea typeface="산돌고딕 M" pitchFamily="18" charset="-127"/>
              </a:rPr>
              <a:t>클러스터링</a:t>
            </a:r>
            <a:r>
              <a:rPr kumimoji="0" lang="ko-KR" altLang="en-US" sz="2000" kern="0" dirty="0">
                <a:latin typeface="산돌고딕 M" pitchFamily="18" charset="-127"/>
                <a:ea typeface="산돌고딕 M" pitchFamily="18" charset="-127"/>
              </a:rPr>
              <a:t> 아키텍처</a:t>
            </a:r>
            <a:endParaRPr kumimoji="0" lang="en-US" altLang="ko-KR" sz="2000" kern="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kern="0" dirty="0">
                <a:latin typeface="산돌고딕 M" pitchFamily="18" charset="-127"/>
                <a:ea typeface="산돌고딕 M" pitchFamily="18" charset="-127"/>
              </a:rPr>
              <a:t>세션 설정 주의사항</a:t>
            </a:r>
          </a:p>
        </p:txBody>
      </p:sp>
    </p:spTree>
    <p:extLst>
      <p:ext uri="{BB962C8B-B14F-4D97-AF65-F5344CB8AC3E}">
        <p14:creationId xmlns:p14="http://schemas.microsoft.com/office/powerpoint/2010/main" val="407217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168"/>
    </mc:Choice>
    <mc:Fallback xmlns="">
      <p:transition spd="slow" advTm="29168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세션이란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44487" y="980728"/>
            <a:ext cx="4608513" cy="3545586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kern="0" dirty="0" smtClean="0">
                <a:latin typeface="산돌고딕 M" pitchFamily="18" charset="-127"/>
                <a:ea typeface="산돌고딕 M" pitchFamily="18" charset="-127"/>
              </a:rPr>
              <a:t>정의</a:t>
            </a:r>
            <a:endParaRPr kumimoji="0" lang="en-US" altLang="ko-KR" sz="2000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클라이언트의 상태를 저장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하기 위한 일반적인 방법</a:t>
            </a:r>
            <a:endParaRPr kumimoji="0" lang="en-US" altLang="ko-KR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Stateless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성격의 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HTTP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프로토콜의 한계를 극복하기 위한 기법</a:t>
            </a:r>
            <a:endParaRPr kumimoji="0" lang="en-US" altLang="ko-KR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endParaRPr kumimoji="0" lang="en-US" altLang="ko-KR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en-US" altLang="ko-KR" sz="2000" kern="0" dirty="0" smtClean="0">
                <a:latin typeface="산돌고딕 M" pitchFamily="18" charset="-127"/>
                <a:ea typeface="산돌고딕 M" pitchFamily="18" charset="-127"/>
              </a:rPr>
              <a:t>IS NOT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중요한 데이터를 보관 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X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RDBMS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저장용 데이터에 대한 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in-memory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용도 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X</a:t>
            </a:r>
            <a:endParaRPr kumimoji="0" lang="ko-KR" altLang="en-US" kern="0" dirty="0">
              <a:latin typeface="산돌고딕 M" pitchFamily="18" charset="-127"/>
              <a:ea typeface="산돌고딕 M" pitchFamily="18" charset="-127"/>
            </a:endParaRPr>
          </a:p>
        </p:txBody>
      </p:sp>
      <p:pic>
        <p:nvPicPr>
          <p:cNvPr id="7170" name="Picture 2" descr="http://cscie12.dce.harvard.edu/lecture_notes/2007-08/20080423/images/http_session_cookie_illustrat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80728"/>
            <a:ext cx="4590216" cy="3669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798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1"/>
    </mc:Choice>
    <mc:Fallback xmlns="">
      <p:transition spd="slow" advTm="500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Session</a:t>
            </a:r>
            <a:r>
              <a:rPr lang="ko-KR" altLang="en-US" dirty="0"/>
              <a:t>과 </a:t>
            </a:r>
            <a:r>
              <a:rPr lang="en-US" altLang="ko-KR" dirty="0"/>
              <a:t>Cookie</a:t>
            </a:r>
            <a:endParaRPr lang="ko-KR" altLang="en-US" dirty="0"/>
          </a:p>
        </p:txBody>
      </p:sp>
      <p:pic>
        <p:nvPicPr>
          <p:cNvPr id="7" name="Picture 2" descr="http://static.howstuffworks.com/gif/cookie-c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4304" y="933188"/>
            <a:ext cx="1905000" cy="1905000"/>
          </a:xfrm>
          <a:prstGeom prst="rect">
            <a:avLst/>
          </a:prstGeom>
          <a:noFill/>
        </p:spPr>
      </p:pic>
      <p:pic>
        <p:nvPicPr>
          <p:cNvPr id="8" name="그림 7" descr="화면-Session Tracking Test - Mozilla Firefox-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73080" y="2813131"/>
            <a:ext cx="3571899" cy="360492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44487" y="980728"/>
            <a:ext cx="9145588" cy="3751796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6"/>
              </a:buBlip>
            </a:pPr>
            <a:r>
              <a:rPr kumimoji="0" lang="en-US" altLang="ko-KR" sz="2000" kern="0" dirty="0">
                <a:latin typeface="산돌고딕 M" pitchFamily="18" charset="-127"/>
                <a:ea typeface="산돌고딕 M" pitchFamily="18" charset="-127"/>
              </a:rPr>
              <a:t>Cookie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b="1" kern="0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사용자 브라우저에 저장</a:t>
            </a:r>
            <a:r>
              <a:rPr kumimoji="0" lang="ko-KR" altLang="en-US" kern="0" dirty="0">
                <a:latin typeface="산돌고딕 M" pitchFamily="18" charset="-127"/>
                <a:ea typeface="산돌고딕 M" pitchFamily="18" charset="-127"/>
              </a:rPr>
              <a:t>되어 </a:t>
            </a:r>
            <a:r>
              <a:rPr kumimoji="0" lang="ko-KR" altLang="en-US" kern="0" dirty="0" err="1">
                <a:latin typeface="산돌고딕 M" pitchFamily="18" charset="-127"/>
                <a:ea typeface="산돌고딕 M" pitchFamily="18" charset="-127"/>
              </a:rPr>
              <a:t>요청시</a:t>
            </a:r>
            <a:r>
              <a:rPr kumimoji="0" lang="ko-KR" altLang="en-US" kern="0" dirty="0">
                <a:latin typeface="산돌고딕 M" pitchFamily="18" charset="-127"/>
                <a:ea typeface="산돌고딕 M" pitchFamily="18" charset="-127"/>
              </a:rPr>
              <a:t> 헤더에 포함</a:t>
            </a:r>
            <a:endParaRPr kumimoji="0" lang="en-US" altLang="ko-KR" kern="0" dirty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>
                <a:latin typeface="산돌고딕 M" pitchFamily="18" charset="-127"/>
                <a:ea typeface="산돌고딕 M" pitchFamily="18" charset="-127"/>
              </a:rPr>
              <a:t>클라이언트당 최대 </a:t>
            </a:r>
            <a:r>
              <a:rPr kumimoji="0" lang="en-US" altLang="ko-KR" kern="0" dirty="0">
                <a:latin typeface="산돌고딕 M" pitchFamily="18" charset="-127"/>
                <a:ea typeface="산돌고딕 M" pitchFamily="18" charset="-127"/>
              </a:rPr>
              <a:t>20</a:t>
            </a:r>
            <a:r>
              <a:rPr kumimoji="0" lang="ko-KR" altLang="en-US" kern="0" dirty="0">
                <a:latin typeface="산돌고딕 M" pitchFamily="18" charset="-127"/>
                <a:ea typeface="산돌고딕 M" pitchFamily="18" charset="-127"/>
              </a:rPr>
              <a:t>개 저장 가능</a:t>
            </a:r>
            <a:endParaRPr kumimoji="0" lang="en-US" altLang="ko-KR" kern="0" dirty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>
                <a:latin typeface="산돌고딕 M" pitchFamily="18" charset="-127"/>
                <a:ea typeface="산돌고딕 M" pitchFamily="18" charset="-127"/>
              </a:rPr>
              <a:t>사용자가 쿠키 허용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안 할 </a:t>
            </a:r>
            <a:r>
              <a:rPr kumimoji="0" lang="ko-KR" altLang="en-US" kern="0" dirty="0">
                <a:latin typeface="산돌고딕 M" pitchFamily="18" charset="-127"/>
                <a:ea typeface="산돌고딕 M" pitchFamily="18" charset="-127"/>
              </a:rPr>
              <a:t>경우 사용할 수 없음</a:t>
            </a:r>
            <a:endParaRPr kumimoji="0" lang="en-US" altLang="ko-KR" kern="0" dirty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>
                <a:latin typeface="산돌고딕 M" pitchFamily="18" charset="-127"/>
                <a:ea typeface="산돌고딕 M" pitchFamily="18" charset="-127"/>
              </a:rPr>
              <a:t>하나의 쿠키에 최대 </a:t>
            </a:r>
            <a:r>
              <a:rPr kumimoji="0" lang="en-US" altLang="ko-KR" kern="0" dirty="0">
                <a:latin typeface="산돌고딕 M" pitchFamily="18" charset="-127"/>
                <a:ea typeface="산돌고딕 M" pitchFamily="18" charset="-127"/>
              </a:rPr>
              <a:t>4K </a:t>
            </a:r>
            <a:r>
              <a:rPr kumimoji="0" lang="ko-KR" altLang="en-US" kern="0" dirty="0">
                <a:latin typeface="산돌고딕 M" pitchFamily="18" charset="-127"/>
                <a:ea typeface="산돌고딕 M" pitchFamily="18" charset="-127"/>
              </a:rPr>
              <a:t>이상 저장 불가능</a:t>
            </a: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6"/>
              </a:buBlip>
            </a:pPr>
            <a:endParaRPr kumimoji="0" lang="en-US" altLang="ko-KR" sz="2000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6"/>
              </a:buBlip>
            </a:pPr>
            <a:r>
              <a:rPr kumimoji="0" lang="en-US" altLang="ko-KR" sz="2000" kern="0" dirty="0" smtClean="0">
                <a:latin typeface="산돌고딕 M" pitchFamily="18" charset="-127"/>
                <a:ea typeface="산돌고딕 M" pitchFamily="18" charset="-127"/>
              </a:rPr>
              <a:t>Session</a:t>
            </a: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사용자의 데이터를 </a:t>
            </a:r>
            <a:r>
              <a:rPr kumimoji="0" lang="ko-KR" altLang="en-US" b="1" kern="0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서버의 메모리에 저장</a:t>
            </a:r>
            <a:endParaRPr kumimoji="0" lang="en-US" altLang="ko-KR" b="1" kern="0" dirty="0" smtClean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해시테이블에 저장</a:t>
            </a:r>
            <a:r>
              <a:rPr kumimoji="0" lang="en-US" altLang="ko-KR" kern="0" dirty="0" smtClean="0">
                <a:latin typeface="산돌고딕 M" pitchFamily="18" charset="-127"/>
                <a:ea typeface="산돌고딕 M" pitchFamily="18" charset="-127"/>
              </a:rPr>
              <a:t>: Name/Value </a:t>
            </a: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형태</a:t>
            </a:r>
            <a:endParaRPr kumimoji="0" lang="en-US" altLang="ko-KR" kern="0" dirty="0" smtClean="0">
              <a:latin typeface="산돌고딕 M" pitchFamily="18" charset="-127"/>
              <a:ea typeface="산돌고딕 M" pitchFamily="18" charset="-127"/>
            </a:endParaRPr>
          </a:p>
          <a:p>
            <a:pPr marL="800100" lvl="1" indent="-34290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kern="0" dirty="0" smtClean="0">
                <a:latin typeface="산돌고딕 M" pitchFamily="18" charset="-127"/>
                <a:ea typeface="산돌고딕 M" pitchFamily="18" charset="-127"/>
              </a:rPr>
              <a:t>사용자 정보 등에 대한 안전한 저장</a:t>
            </a:r>
            <a:endParaRPr kumimoji="0" lang="en-US" altLang="ko-KR" kern="0" dirty="0" smtClean="0">
              <a:latin typeface="산돌고딕 M" pitchFamily="18" charset="-127"/>
              <a:ea typeface="산돌고딕 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25398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2297"/>
    </mc:Choice>
    <mc:Fallback xmlns="">
      <p:transition spd="slow" advTm="4229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클러스터</a:t>
            </a:r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5031196" y="3789040"/>
            <a:ext cx="4242284" cy="2682657"/>
            <a:chOff x="4786449" y="2871552"/>
            <a:chExt cx="4242284" cy="3030257"/>
          </a:xfrm>
        </p:grpSpPr>
        <p:sp>
          <p:nvSpPr>
            <p:cNvPr id="11" name="AutoShape 5"/>
            <p:cNvSpPr>
              <a:spLocks noChangeArrowheads="1"/>
            </p:cNvSpPr>
            <p:nvPr/>
          </p:nvSpPr>
          <p:spPr bwMode="ltGray">
            <a:xfrm>
              <a:off x="4949614" y="3659832"/>
              <a:ext cx="3997537" cy="1801775"/>
            </a:xfrm>
            <a:prstGeom prst="roundRect">
              <a:avLst>
                <a:gd name="adj" fmla="val 16667"/>
              </a:avLst>
            </a:prstGeom>
            <a:solidFill>
              <a:srgbClr val="5C96D6">
                <a:alpha val="62000"/>
              </a:srgbClr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 sz="1400"/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ltGray">
            <a:xfrm>
              <a:off x="4786449" y="2871552"/>
              <a:ext cx="2039560" cy="3030257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rgbClr val="575B8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 sz="140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3" name="AutoShape 8"/>
            <p:cNvSpPr>
              <a:spLocks noChangeArrowheads="1"/>
            </p:cNvSpPr>
            <p:nvPr/>
          </p:nvSpPr>
          <p:spPr bwMode="ltGray">
            <a:xfrm>
              <a:off x="6989173" y="2871552"/>
              <a:ext cx="2039560" cy="3030257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rgbClr val="575B8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 sz="140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4949614" y="2953451"/>
              <a:ext cx="1631648" cy="32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ko-KR" sz="1400" b="1" i="0" dirty="0" smtClean="0">
                  <a:latin typeface="산돌고딕 M" pitchFamily="18" charset="-127"/>
                  <a:ea typeface="산돌고딕 M" pitchFamily="18" charset="-127"/>
                </a:rPr>
                <a:t>Machine 1</a:t>
              </a:r>
              <a:endParaRPr lang="en-US" altLang="ko-KR" sz="1400" b="1" i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7152338" y="2953451"/>
              <a:ext cx="1713230" cy="32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ko-KR" sz="1400" b="1" i="0" dirty="0" smtClean="0">
                  <a:latin typeface="산돌고딕 M" pitchFamily="18" charset="-127"/>
                  <a:ea typeface="산돌고딕 M" pitchFamily="18" charset="-127"/>
                </a:rPr>
                <a:t>Machine 2</a:t>
              </a:r>
              <a:endParaRPr lang="en-US" altLang="ko-KR" sz="1400" b="1" i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ltGray">
            <a:xfrm>
              <a:off x="7152338" y="4151225"/>
              <a:ext cx="1631648" cy="513575"/>
            </a:xfrm>
            <a:prstGeom prst="roundRect">
              <a:avLst>
                <a:gd name="adj" fmla="val 16667"/>
              </a:avLst>
            </a:prstGeom>
            <a:solidFill>
              <a:srgbClr val="CDDFF3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AU" sz="1400" b="1" i="0" dirty="0" smtClean="0">
                  <a:latin typeface="산돌고딕 M" pitchFamily="18" charset="-127"/>
                  <a:ea typeface="산돌고딕 M" pitchFamily="18" charset="-127"/>
                </a:rPr>
                <a:t>Server21</a:t>
              </a:r>
              <a:endParaRPr lang="en-AU" sz="1400" b="1" i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7" name="AutoShape 13"/>
            <p:cNvSpPr>
              <a:spLocks noChangeArrowheads="1"/>
            </p:cNvSpPr>
            <p:nvPr/>
          </p:nvSpPr>
          <p:spPr bwMode="ltGray">
            <a:xfrm>
              <a:off x="5112778" y="4806416"/>
              <a:ext cx="1631648" cy="513575"/>
            </a:xfrm>
            <a:prstGeom prst="roundRect">
              <a:avLst>
                <a:gd name="adj" fmla="val 16667"/>
              </a:avLst>
            </a:prstGeom>
            <a:solidFill>
              <a:srgbClr val="CDDFF3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AU" altLang="ko-KR" sz="1400" b="1" dirty="0" smtClean="0">
                  <a:latin typeface="산돌고딕 M" pitchFamily="18" charset="-127"/>
                  <a:ea typeface="산돌고딕 M" pitchFamily="18" charset="-127"/>
                </a:rPr>
                <a:t>Server12</a:t>
              </a:r>
              <a:endParaRPr lang="en-AU" sz="1400" b="1" i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8" name="AutoShape 14"/>
            <p:cNvSpPr>
              <a:spLocks noChangeArrowheads="1"/>
            </p:cNvSpPr>
            <p:nvPr/>
          </p:nvSpPr>
          <p:spPr bwMode="ltGray">
            <a:xfrm>
              <a:off x="5112778" y="4151225"/>
              <a:ext cx="1631648" cy="513575"/>
            </a:xfrm>
            <a:prstGeom prst="roundRect">
              <a:avLst>
                <a:gd name="adj" fmla="val 16667"/>
              </a:avLst>
            </a:prstGeom>
            <a:solidFill>
              <a:srgbClr val="CDDFF3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AU" altLang="ko-KR" sz="1400" b="1" dirty="0" smtClean="0">
                  <a:latin typeface="산돌고딕 M" pitchFamily="18" charset="-127"/>
                  <a:ea typeface="산돌고딕 M" pitchFamily="18" charset="-127"/>
                </a:rPr>
                <a:t>Server11</a:t>
              </a:r>
              <a:endParaRPr lang="en-AU" sz="1400" b="1" i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19" name="AutoShape 15"/>
            <p:cNvSpPr>
              <a:spLocks noChangeArrowheads="1"/>
            </p:cNvSpPr>
            <p:nvPr/>
          </p:nvSpPr>
          <p:spPr bwMode="ltGray">
            <a:xfrm>
              <a:off x="7152338" y="4806416"/>
              <a:ext cx="1631648" cy="513575"/>
            </a:xfrm>
            <a:prstGeom prst="roundRect">
              <a:avLst>
                <a:gd name="adj" fmla="val 16667"/>
              </a:avLst>
            </a:prstGeom>
            <a:solidFill>
              <a:srgbClr val="CDDFF3"/>
            </a:solidFill>
            <a:ln w="635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AU" sz="1400" b="1" i="0" dirty="0" smtClean="0">
                  <a:latin typeface="산돌고딕 M" pitchFamily="18" charset="-127"/>
                  <a:ea typeface="산돌고딕 M" pitchFamily="18" charset="-127"/>
                </a:rPr>
                <a:t>Server22</a:t>
              </a:r>
              <a:endParaRPr lang="en-AU" sz="1400" b="1" i="0" dirty="0">
                <a:latin typeface="산돌고딕 M" pitchFamily="18" charset="-127"/>
                <a:ea typeface="산돌고딕 M" pitchFamily="18" charset="-127"/>
              </a:endParaRPr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5112778" y="3741731"/>
              <a:ext cx="1631648" cy="32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ko-KR" sz="1400" b="1" i="0" dirty="0" err="1" smtClean="0">
                  <a:latin typeface="산돌고딕 M" pitchFamily="18" charset="-127"/>
                  <a:ea typeface="산돌고딕 M" pitchFamily="18" charset="-127"/>
                </a:rPr>
                <a:t>myPartition</a:t>
              </a:r>
              <a:endParaRPr lang="en-US" altLang="ko-KR" sz="1400" b="1" i="0" dirty="0">
                <a:latin typeface="산돌고딕 M" pitchFamily="18" charset="-127"/>
                <a:ea typeface="산돌고딕 M" pitchFamily="18" charset="-127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344487" y="980728"/>
            <a:ext cx="9145588" cy="3831818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목적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 err="1" smtClean="0">
                <a:latin typeface="산돌고딕 M" pitchFamily="18" charset="-127"/>
                <a:ea typeface="산돌고딕 M" pitchFamily="18" charset="-127"/>
              </a:rPr>
              <a:t>고가용성</a:t>
            </a:r>
            <a:r>
              <a:rPr lang="en-US" altLang="ko-KR" dirty="0" smtClean="0">
                <a:latin typeface="산돌고딕 M" pitchFamily="18" charset="-127"/>
                <a:ea typeface="산돌고딕 M" pitchFamily="18" charset="-127"/>
              </a:rPr>
              <a:t>(High availability)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부하 분산</a:t>
            </a:r>
            <a:r>
              <a:rPr kumimoji="0" lang="en-US" altLang="ko-KR" dirty="0" smtClean="0">
                <a:latin typeface="산돌고딕 M" pitchFamily="18" charset="-127"/>
                <a:ea typeface="산돌고딕 M" pitchFamily="18" charset="-127"/>
              </a:rPr>
              <a:t>(Load Balancing)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확장</a:t>
            </a:r>
            <a:r>
              <a:rPr lang="en-US" altLang="ko-KR" dirty="0" smtClean="0">
                <a:latin typeface="산돌고딕 M" pitchFamily="18" charset="-127"/>
                <a:ea typeface="산돌고딕 M" pitchFamily="18" charset="-127"/>
              </a:rPr>
              <a:t>(Scalability)</a:t>
            </a:r>
            <a:endParaRPr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lang="ko-KR" altLang="en-US" sz="2000" dirty="0" smtClean="0">
                <a:latin typeface="산돌고딕 M" pitchFamily="18" charset="-127"/>
                <a:ea typeface="산돌고딕 M" pitchFamily="18" charset="-127"/>
              </a:rPr>
              <a:t>동일 업무를 </a:t>
            </a:r>
            <a:r>
              <a:rPr lang="ko-KR" altLang="en-US" sz="2000" dirty="0">
                <a:latin typeface="산돌고딕 M" pitchFamily="18" charset="-127"/>
                <a:ea typeface="산돌고딕 M" pitchFamily="18" charset="-127"/>
              </a:rPr>
              <a:t>처리하기 위해 </a:t>
            </a:r>
            <a:r>
              <a:rPr kumimoji="0" lang="ko-KR" altLang="en-US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서버들의 </a:t>
            </a:r>
            <a:r>
              <a:rPr kumimoji="0"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논리적인 그룹</a:t>
            </a:r>
            <a:endParaRPr lang="en-US" altLang="ko-KR" sz="2000" b="1" dirty="0" smtClean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같은 서버 또는 다른 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서버에 </a:t>
            </a: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위치 가능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클라이언트는 </a:t>
            </a:r>
            <a:r>
              <a:rPr kumimoji="0" lang="en-US" altLang="ko-KR" sz="2000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sz="2000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단일 서버로 인식</a:t>
            </a:r>
            <a:r>
              <a:rPr kumimoji="0" lang="ko-KR" altLang="en-US" sz="2000" dirty="0">
                <a:latin typeface="산돌고딕 M" pitchFamily="18" charset="-127"/>
                <a:ea typeface="산돌고딕 M" pitchFamily="18" charset="-127"/>
              </a:rPr>
              <a:t>할 수 있도록 </a:t>
            </a: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함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kumimoji="0" lang="ko-KR" altLang="en-US" sz="2000" dirty="0" smtClean="0">
                <a:latin typeface="산돌고딕 M" pitchFamily="18" charset="-127"/>
                <a:ea typeface="산돌고딕 M" pitchFamily="18" charset="-127"/>
              </a:rPr>
              <a:t>주요 기술</a:t>
            </a:r>
            <a:endParaRPr kumimoji="0" lang="en-US" altLang="ko-KR" sz="2000" dirty="0" smtClean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멀티캐스트</a:t>
            </a:r>
            <a:endParaRPr kumimoji="0" lang="en-US" altLang="ko-KR" dirty="0" smtClean="0">
              <a:latin typeface="산돌고딕 M" pitchFamily="18" charset="-127"/>
              <a:ea typeface="산돌고딕 M" pitchFamily="18" charset="-127"/>
            </a:endParaRPr>
          </a:p>
          <a:p>
            <a:pPr marL="1200150" lvl="2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Arial" pitchFamily="34" charset="0"/>
              <a:buChar char="•"/>
            </a:pPr>
            <a:r>
              <a:rPr kumimoji="0" lang="en-US" altLang="ko-KR" sz="1600" dirty="0" smtClean="0">
                <a:latin typeface="산돌고딕 M" pitchFamily="18" charset="-127"/>
                <a:ea typeface="산돌고딕 M" pitchFamily="18" charset="-127"/>
              </a:rPr>
              <a:t>One-To-Many </a:t>
            </a:r>
            <a:r>
              <a:rPr kumimoji="0" lang="ko-KR" altLang="en-US" sz="1600" dirty="0">
                <a:latin typeface="산돌고딕 M" pitchFamily="18" charset="-127"/>
                <a:ea typeface="산돌고딕 M" pitchFamily="18" charset="-127"/>
              </a:rPr>
              <a:t>통신</a:t>
            </a:r>
            <a:endParaRPr kumimoji="0" lang="ko-KR" altLang="en-US" sz="2000" dirty="0">
              <a:latin typeface="산돌고딕 M" pitchFamily="18" charset="-127"/>
              <a:ea typeface="산돌고딕 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7451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895"/>
    </mc:Choice>
    <mc:Fallback xmlns="">
      <p:transition spd="slow" advTm="5789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클러스터 특</a:t>
            </a:r>
            <a:r>
              <a:rPr lang="ko-KR" altLang="en-US" dirty="0"/>
              <a:t>징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4487" y="980728"/>
            <a:ext cx="9145588" cy="4530471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lang="ko-KR" altLang="en-US" sz="2000" dirty="0">
                <a:latin typeface="산돌고딕 M" pitchFamily="18" charset="-127"/>
                <a:ea typeface="산돌고딕 M" pitchFamily="18" charset="-127"/>
              </a:rPr>
              <a:t>상태복제 </a:t>
            </a:r>
            <a:r>
              <a:rPr lang="en-US" altLang="ko-KR" sz="2000" dirty="0">
                <a:latin typeface="산돌고딕 M" pitchFamily="18" charset="-127"/>
                <a:ea typeface="산돌고딕 M" pitchFamily="18" charset="-127"/>
              </a:rPr>
              <a:t>(State Replication)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서비스 접근 시 응답속도의 </a:t>
            </a: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일관성 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유지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클러스터 내의 모든 </a:t>
            </a:r>
            <a:r>
              <a:rPr kumimoji="0" lang="ko-KR" altLang="en-US" dirty="0" err="1">
                <a:latin typeface="산돌고딕 M" pitchFamily="18" charset="-127"/>
                <a:ea typeface="산돌고딕 M" pitchFamily="18" charset="-127"/>
              </a:rPr>
              <a:t>노드들이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동일 </a:t>
            </a:r>
            <a:r>
              <a:rPr kumimoji="0" lang="ko-KR" altLang="en-US" dirty="0" err="1" smtClean="0">
                <a:latin typeface="산돌고딕 M" pitchFamily="18" charset="-127"/>
                <a:ea typeface="산돌고딕 M" pitchFamily="18" charset="-127"/>
              </a:rPr>
              <a:t>저장값</a:t>
            </a:r>
            <a:r>
              <a:rPr kumimoji="0" lang="ko-KR" altLang="en-US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접근가능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kumimoji="0" lang="ko-KR" altLang="en-US" b="1" dirty="0" err="1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노드</a:t>
            </a:r>
            <a:r>
              <a:rPr kumimoji="0" lang="ko-KR" altLang="en-US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장애 시 다른 </a:t>
            </a:r>
            <a:r>
              <a:rPr kumimoji="0" lang="ko-KR" altLang="en-US" b="1" dirty="0" err="1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노드에서</a:t>
            </a:r>
            <a:r>
              <a:rPr kumimoji="0" lang="ko-KR" altLang="en-US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클라이언트와 통신</a:t>
            </a:r>
            <a:r>
              <a:rPr kumimoji="0" lang="ko-KR" altLang="en-US" dirty="0">
                <a:latin typeface="산돌고딕 M" pitchFamily="18" charset="-127"/>
                <a:ea typeface="산돌고딕 M" pitchFamily="18" charset="-127"/>
              </a:rPr>
              <a:t>하여 서비스 제공</a:t>
            </a:r>
            <a:r>
              <a:rPr lang="ko-KR" altLang="en-US" sz="2000" dirty="0">
                <a:latin typeface="산돌고딕 M" pitchFamily="18" charset="-127"/>
                <a:ea typeface="산돌고딕 M" pitchFamily="18" charset="-127"/>
              </a:rPr>
              <a:t/>
            </a:r>
            <a:br>
              <a:rPr lang="ko-KR" altLang="en-US" sz="2000" dirty="0">
                <a:latin typeface="산돌고딕 M" pitchFamily="18" charset="-127"/>
                <a:ea typeface="산돌고딕 M" pitchFamily="18" charset="-127"/>
              </a:rPr>
            </a:br>
            <a:endParaRPr lang="ko-KR" altLang="en-US" sz="200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lang="ko-KR" altLang="en-US" sz="2000" dirty="0">
                <a:latin typeface="산돌고딕 M" pitchFamily="18" charset="-127"/>
                <a:ea typeface="산돌고딕 M" pitchFamily="18" charset="-127"/>
              </a:rPr>
              <a:t>부하분산 </a:t>
            </a:r>
            <a:r>
              <a:rPr lang="en-US" altLang="ko-KR" sz="2000" dirty="0">
                <a:latin typeface="산돌고딕 M" pitchFamily="18" charset="-127"/>
                <a:ea typeface="산돌고딕 M" pitchFamily="18" charset="-127"/>
              </a:rPr>
              <a:t>(Load Balancing)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동시 </a:t>
            </a:r>
            <a:r>
              <a:rPr lang="ko-KR" altLang="en-US" dirty="0" err="1">
                <a:latin typeface="산돌고딕 M" pitchFamily="18" charset="-127"/>
                <a:ea typeface="산돌고딕 M" pitchFamily="18" charset="-127"/>
              </a:rPr>
              <a:t>접속자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 증가에 따른 </a:t>
            </a:r>
            <a:r>
              <a:rPr lang="ko-KR" altLang="en-US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성능저하 방지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요청을 서버들에 전달하여 </a:t>
            </a:r>
            <a:r>
              <a:rPr lang="ko-KR" altLang="en-US" b="1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고가용성</a:t>
            </a:r>
            <a:endParaRPr lang="en-US" altLang="ko-KR" b="1" dirty="0" smtClean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endParaRPr lang="ko-KR" altLang="en-US" sz="200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lang="ko-KR" altLang="en-US" sz="2000" dirty="0">
                <a:latin typeface="산돌고딕 M" pitchFamily="18" charset="-127"/>
                <a:ea typeface="산돌고딕 M" pitchFamily="18" charset="-127"/>
              </a:rPr>
              <a:t>자동 장애복구 </a:t>
            </a:r>
            <a:r>
              <a:rPr lang="en-US" altLang="ko-KR" sz="2000" dirty="0">
                <a:latin typeface="산돌고딕 M" pitchFamily="18" charset="-127"/>
                <a:ea typeface="산돌고딕 M" pitchFamily="18" charset="-127"/>
              </a:rPr>
              <a:t>(Silent Failover)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서비스 장애 시 </a:t>
            </a:r>
            <a:r>
              <a:rPr lang="ko-KR" altLang="en-US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정상적인 서비스 보장</a:t>
            </a: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시스템 장애 시 클라이언트는 다른 </a:t>
            </a:r>
            <a:r>
              <a:rPr lang="ko-KR" altLang="en-US" dirty="0" err="1">
                <a:latin typeface="산돌고딕 M" pitchFamily="18" charset="-127"/>
                <a:ea typeface="산돌고딕 M" pitchFamily="18" charset="-127"/>
              </a:rPr>
              <a:t>노드로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ko-KR" altLang="en-US" dirty="0" err="1" smtClean="0">
                <a:latin typeface="산돌고딕 M" pitchFamily="18" charset="-127"/>
                <a:ea typeface="산돌고딕 M" pitchFamily="18" charset="-127"/>
              </a:rPr>
              <a:t>리다이렉션</a:t>
            </a:r>
            <a:endParaRPr lang="en-US" altLang="ko-KR" dirty="0">
              <a:latin typeface="산돌고딕 M" pitchFamily="18" charset="-127"/>
              <a:ea typeface="산돌고딕 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825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667"/>
    </mc:Choice>
    <mc:Fallback xmlns="">
      <p:transition spd="slow" advTm="10766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웹로직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en-US" altLang="ko-KR" dirty="0" err="1" smtClean="0"/>
              <a:t>JBoss</a:t>
            </a:r>
            <a:r>
              <a:rPr lang="en-US" altLang="ko-KR" dirty="0" smtClean="0"/>
              <a:t>  </a:t>
            </a:r>
            <a:r>
              <a:rPr lang="ko-KR" altLang="en-US" dirty="0" smtClean="0"/>
              <a:t>세션의 복제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4487" y="980728"/>
            <a:ext cx="9145588" cy="2311402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lang="ko-KR" altLang="en-US" sz="2000" dirty="0" err="1" smtClean="0">
                <a:latin typeface="산돌고딕 M" pitchFamily="18" charset="-127"/>
                <a:ea typeface="산돌고딕 M" pitchFamily="18" charset="-127"/>
              </a:rPr>
              <a:t>웹로직</a:t>
            </a:r>
            <a:r>
              <a:rPr lang="en-US" altLang="ko-KR" sz="2000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ko-KR" altLang="en-US" sz="2000" dirty="0" smtClean="0">
                <a:latin typeface="산돌고딕 M" pitchFamily="18" charset="-127"/>
                <a:ea typeface="산돌고딕 M" pitchFamily="18" charset="-127"/>
              </a:rPr>
              <a:t>기본 복제</a:t>
            </a:r>
            <a:r>
              <a:rPr lang="en-US" altLang="ko-KR" sz="2000" dirty="0" smtClean="0">
                <a:latin typeface="산돌고딕 M" pitchFamily="18" charset="-127"/>
                <a:ea typeface="산돌고딕 M" pitchFamily="18" charset="-127"/>
              </a:rPr>
              <a:t>(replication) </a:t>
            </a:r>
            <a:r>
              <a:rPr lang="ko-KR" altLang="en-US" sz="2000" dirty="0" smtClean="0">
                <a:latin typeface="산돌고딕 M" pitchFamily="18" charset="-127"/>
                <a:ea typeface="산돌고딕 M" pitchFamily="18" charset="-127"/>
              </a:rPr>
              <a:t>방식</a:t>
            </a:r>
            <a:endParaRPr lang="ko-KR" altLang="en-US" sz="2000" dirty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Primary – Secondary </a:t>
            </a: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복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제</a:t>
            </a:r>
            <a:endParaRPr lang="en-US" altLang="ko-KR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endParaRPr lang="en-US" altLang="ko-KR" sz="2000" dirty="0">
              <a:latin typeface="산돌고딕 M" pitchFamily="18" charset="-127"/>
              <a:ea typeface="산돌고딕 M" pitchFamily="18" charset="-127"/>
            </a:endParaRPr>
          </a:p>
          <a:p>
            <a:pPr marL="268288" indent="-268288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</a:pPr>
            <a:r>
              <a:rPr lang="en-US" altLang="ko-KR" sz="2000" dirty="0" err="1">
                <a:latin typeface="산돌고딕 M" pitchFamily="18" charset="-127"/>
                <a:ea typeface="산돌고딕 M" pitchFamily="18" charset="-127"/>
              </a:rPr>
              <a:t>JBoss</a:t>
            </a:r>
            <a:r>
              <a:rPr lang="ko-KR" altLang="en-US" sz="2000" dirty="0">
                <a:latin typeface="산돌고딕 M" pitchFamily="18" charset="-127"/>
                <a:ea typeface="산돌고딕 M" pitchFamily="18" charset="-127"/>
              </a:rPr>
              <a:t>의 </a:t>
            </a:r>
            <a:r>
              <a:rPr lang="ko-KR" altLang="en-US" sz="2000" dirty="0" smtClean="0">
                <a:latin typeface="산돌고딕 M" pitchFamily="18" charset="-127"/>
                <a:ea typeface="산돌고딕 M" pitchFamily="18" charset="-127"/>
              </a:rPr>
              <a:t>기본 복제 방식</a:t>
            </a:r>
            <a:endParaRPr lang="ko-KR" altLang="en-US" sz="2000" dirty="0"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All to </a:t>
            </a:r>
            <a:r>
              <a:rPr lang="en-US" altLang="ko-KR" dirty="0" smtClean="0">
                <a:latin typeface="산돌고딕 M" pitchFamily="18" charset="-127"/>
                <a:ea typeface="산돌고딕 M" pitchFamily="18" charset="-127"/>
              </a:rPr>
              <a:t>all – </a:t>
            </a: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세션 생성시 클러스터 내의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전 </a:t>
            </a:r>
            <a:r>
              <a:rPr lang="ko-KR" altLang="en-US" b="1" dirty="0" err="1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노드에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 복제</a:t>
            </a:r>
            <a:endParaRPr lang="en-US" altLang="ko-KR" b="1" dirty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  <a:p>
            <a:pPr marL="742950" lvl="1" indent="-285750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  <a:buFont typeface="Wingdings" pitchFamily="2" charset="2"/>
              <a:buChar char="ü"/>
            </a:pPr>
            <a:r>
              <a:rPr lang="ko-KR" altLang="en-US" dirty="0" err="1" smtClean="0">
                <a:latin typeface="산돌고딕 M" pitchFamily="18" charset="-127"/>
                <a:ea typeface="산돌고딕 M" pitchFamily="18" charset="-127"/>
              </a:rPr>
              <a:t>웹로직의</a:t>
            </a: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 </a:t>
            </a:r>
            <a:r>
              <a:rPr lang="en-US" altLang="ko-KR" dirty="0">
                <a:latin typeface="산돌고딕 M" pitchFamily="18" charset="-127"/>
                <a:ea typeface="산돌고딕 M" pitchFamily="18" charset="-127"/>
              </a:rPr>
              <a:t>Primary – Secondary </a:t>
            </a:r>
            <a:r>
              <a:rPr lang="ko-KR" altLang="en-US" dirty="0">
                <a:latin typeface="산돌고딕 M" pitchFamily="18" charset="-127"/>
                <a:ea typeface="산돌고딕 M" pitchFamily="18" charset="-127"/>
              </a:rPr>
              <a:t>방식과 동일한 </a:t>
            </a:r>
            <a:r>
              <a:rPr lang="en-US" altLang="ko-KR" b="1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Buddy Replication </a:t>
            </a: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설정 </a:t>
            </a:r>
            <a:r>
              <a:rPr lang="ko-KR" altLang="en-US" dirty="0" smtClean="0">
                <a:latin typeface="산돌고딕 M" pitchFamily="18" charset="-127"/>
                <a:ea typeface="산돌고딕 M" pitchFamily="18" charset="-127"/>
              </a:rPr>
              <a:t>가능</a:t>
            </a:r>
            <a:endParaRPr lang="ko-KR" altLang="en-US" dirty="0">
              <a:latin typeface="산돌고딕 M" pitchFamily="18" charset="-127"/>
              <a:ea typeface="산돌고딕 M" pitchFamily="18" charset="-127"/>
            </a:endParaRPr>
          </a:p>
        </p:txBody>
      </p:sp>
      <p:pic>
        <p:nvPicPr>
          <p:cNvPr id="8194" name="Picture 2" descr="http://www.shawsystems.com/images/corpLogos/weblogic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648" y="3933056"/>
            <a:ext cx="23241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3.bp.blogspot.com/-tuFF8SfuEko/T7uFBveWYSI/AAAAAAAAH4g/nzm7-LcJOxo/s1600/jboss_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072" y="3717032"/>
            <a:ext cx="1800200" cy="1025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36576" y="5044348"/>
            <a:ext cx="7632848" cy="616900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/>
          <a:p>
            <a:pPr algn="ctr"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</a:pPr>
            <a:r>
              <a:rPr kumimoji="0" lang="ko-KR" altLang="en-US" sz="3200" b="1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세션 복제 </a:t>
            </a:r>
            <a:r>
              <a:rPr kumimoji="0" lang="ko-KR" altLang="en-US" sz="3200" b="1" kern="0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방식 차이 없음</a:t>
            </a:r>
            <a:r>
              <a:rPr kumimoji="0" lang="en-US" altLang="ko-KR" sz="3200" b="1" kern="0" dirty="0">
                <a:solidFill>
                  <a:schemeClr val="accent6">
                    <a:lumMod val="75000"/>
                  </a:schemeClr>
                </a:solidFill>
                <a:latin typeface="산돌고딕 M" pitchFamily="18" charset="-127"/>
                <a:ea typeface="산돌고딕 M" pitchFamily="18" charset="-127"/>
              </a:rPr>
              <a:t>! </a:t>
            </a:r>
            <a:endParaRPr kumimoji="0" lang="en-US" altLang="ko-KR" sz="3200" b="1" kern="0" dirty="0" smtClean="0">
              <a:solidFill>
                <a:schemeClr val="accent6">
                  <a:lumMod val="75000"/>
                </a:schemeClr>
              </a:solidFill>
              <a:latin typeface="산돌고딕 M" pitchFamily="18" charset="-127"/>
              <a:ea typeface="산돌고딕 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8711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420"/>
    </mc:Choice>
    <mc:Fallback xmlns="">
      <p:transition spd="slow" advTm="5942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WLS </a:t>
            </a:r>
            <a:r>
              <a:rPr lang="en-US" altLang="ko-KR" dirty="0" err="1" smtClean="0"/>
              <a:t>vs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JBoss</a:t>
            </a:r>
            <a:r>
              <a:rPr lang="en-US" altLang="ko-KR" dirty="0" smtClean="0"/>
              <a:t> </a:t>
            </a:r>
            <a:r>
              <a:rPr lang="ko-KR" altLang="en-US" dirty="0" smtClean="0"/>
              <a:t>세션 </a:t>
            </a:r>
            <a:r>
              <a:rPr lang="ko-KR" altLang="en-US" dirty="0"/>
              <a:t>복제의 차이</a:t>
            </a:r>
          </a:p>
        </p:txBody>
      </p:sp>
      <p:pic>
        <p:nvPicPr>
          <p:cNvPr id="5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2105" y="1844824"/>
            <a:ext cx="8964285" cy="435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424608" y="1209104"/>
            <a:ext cx="2592388" cy="446088"/>
          </a:xfrm>
          <a:prstGeom prst="round2SameRect">
            <a:avLst/>
          </a:prstGeom>
          <a:solidFill>
            <a:srgbClr val="5E8BC2"/>
          </a:solidFill>
          <a:ln w="1905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latinLnBrk="0">
              <a:lnSpc>
                <a:spcPct val="110000"/>
              </a:lnSpc>
              <a:defRPr/>
            </a:pPr>
            <a:r>
              <a:rPr kumimoji="0" lang="en-US" altLang="ko-KR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WLS</a:t>
            </a:r>
            <a:endParaRPr kumimoji="0" lang="ko-KR" altLang="en-US" dirty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5745088" y="1191540"/>
            <a:ext cx="2592388" cy="446088"/>
          </a:xfrm>
          <a:prstGeom prst="round2SameRect">
            <a:avLst/>
          </a:prstGeom>
          <a:solidFill>
            <a:srgbClr val="5E8BC2"/>
          </a:solidFill>
          <a:ln w="19050" algn="ctr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latinLnBrk="0">
              <a:lnSpc>
                <a:spcPct val="110000"/>
              </a:lnSpc>
              <a:defRPr/>
            </a:pPr>
            <a:r>
              <a:rPr kumimoji="0" lang="en-US" altLang="ko-KR" dirty="0" err="1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</a:rPr>
              <a:t>JBoss</a:t>
            </a:r>
            <a:endParaRPr kumimoji="0" lang="ko-KR" altLang="en-US" dirty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443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0"/>
    </mc:Choice>
    <mc:Fallback xmlns="">
      <p:transition spd="slow" advTm="549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/>
          <a:tailEnd/>
        </a:ln>
      </a:spPr>
      <a:bodyPr wrap="none" anchor="ctr"/>
      <a:lstStyle>
        <a:defPPr algn="ctr" latinLnBrk="0">
          <a:lnSpc>
            <a:spcPts val="1400"/>
          </a:lnSpc>
          <a:spcAft>
            <a:spcPct val="30000"/>
          </a:spcAft>
          <a:defRPr sz="1200" b="1" kern="0" dirty="0" smtClean="0">
            <a:solidFill>
              <a:srgbClr val="FFFFFF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noFill/>
        <a:ln w="9525">
          <a:solidFill>
            <a:schemeClr val="tx1"/>
          </a:solidFill>
          <a:round/>
          <a:headEnd/>
          <a:tailEnd type="triangle" w="med" len="med"/>
        </a:ln>
      </a:spPr>
      <a:bodyPr/>
      <a:lstStyle/>
    </a:lnDef>
    <a:txDef>
      <a:spPr>
        <a:noFill/>
        <a:ln w="19050" algn="ctr">
          <a:noFill/>
          <a:round/>
          <a:headEnd/>
          <a:tailEnd/>
        </a:ln>
      </a:spPr>
      <a:bodyPr wrap="none" rtlCol="0">
        <a:spAutoFit/>
      </a:bodyPr>
      <a:lstStyle>
        <a:defPPr marL="268288" indent="-268288" fontAlgn="auto" latinLnBrk="0">
          <a:lnSpc>
            <a:spcPct val="110000"/>
          </a:lnSpc>
          <a:spcBef>
            <a:spcPct val="20000"/>
          </a:spcBef>
          <a:spcAft>
            <a:spcPts val="0"/>
          </a:spcAft>
          <a:buSzPct val="100000"/>
          <a:buFontTx/>
          <a:buBlip>
            <a:blip xmlns:r="http://schemas.openxmlformats.org/officeDocument/2006/relationships" r:embed="rId1"/>
          </a:buBlip>
          <a:defRPr kumimoji="0" sz="1400" b="1" kern="0" dirty="0" err="1" smtClean="0">
            <a:solidFill>
              <a:srgbClr val="000000"/>
            </a:solidFill>
            <a:latin typeface="산돌고딕 M" pitchFamily="18" charset="-127"/>
            <a:ea typeface="산돌고딕 M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60396</TotalTime>
  <Words>1725</Words>
  <Application>Microsoft Office PowerPoint</Application>
  <PresentationFormat>A4 용지(210x297mm)</PresentationFormat>
  <Paragraphs>431</Paragraphs>
  <Slides>23</Slides>
  <Notes>10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4" baseType="lpstr">
      <vt:lpstr>1_Office 테마</vt:lpstr>
      <vt:lpstr>PowerPoint 프레젠테이션</vt:lpstr>
      <vt:lpstr>발표회사 및 발표자</vt:lpstr>
      <vt:lpstr>발표 순서</vt:lpstr>
      <vt:lpstr>세션이란?</vt:lpstr>
      <vt:lpstr>Session과 Cookie</vt:lpstr>
      <vt:lpstr>클러스터</vt:lpstr>
      <vt:lpstr>클러스터 특징</vt:lpstr>
      <vt:lpstr>웹로직 – JBoss  세션의 복제</vt:lpstr>
      <vt:lpstr>WLS vs JBoss 세션 복제의 차이</vt:lpstr>
      <vt:lpstr>클러스터를 위한 노드간 통신</vt:lpstr>
      <vt:lpstr>웹로직 클러스터링– 최초 연결</vt:lpstr>
      <vt:lpstr>웹로직 클러스터링 – Failover</vt:lpstr>
      <vt:lpstr>JBoss Clustering Architecture</vt:lpstr>
      <vt:lpstr>JBoss Clustering Architecture</vt:lpstr>
      <vt:lpstr>JBoss 클러스터링 – 최초 연결(All to All)</vt:lpstr>
      <vt:lpstr>JBoss 클러스터링 – Failover(All to All)</vt:lpstr>
      <vt:lpstr>Session Management Best Practices</vt:lpstr>
      <vt:lpstr>클러스터 HTTP 세션 복제 실패의 주요 원인</vt:lpstr>
      <vt:lpstr>감사합니다</vt:lpstr>
      <vt:lpstr>PowerPoint 프레젠테이션</vt:lpstr>
      <vt:lpstr>Apps 3.0 Session Invalidate Error</vt:lpstr>
      <vt:lpstr>Apps 3.0 Session Invalidate Error</vt:lpstr>
      <vt:lpstr>JBoss Buddy 복제</vt:lpstr>
    </vt:vector>
  </TitlesOfParts>
  <Company>Open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Open</dc:creator>
  <cp:lastModifiedBy>mwchoi</cp:lastModifiedBy>
  <cp:revision>3361</cp:revision>
  <cp:lastPrinted>2012-05-24T11:23:39Z</cp:lastPrinted>
  <dcterms:created xsi:type="dcterms:W3CDTF">2010-06-22T00:01:58Z</dcterms:created>
  <dcterms:modified xsi:type="dcterms:W3CDTF">2013-12-06T00:09:12Z</dcterms:modified>
</cp:coreProperties>
</file>