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  <p:sldMasterId id="2147483665" r:id="rId2"/>
    <p:sldMasterId id="2147483676" r:id="rId3"/>
    <p:sldMasterId id="2147483666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486" r:id="rId7"/>
    <p:sldId id="476" r:id="rId8"/>
    <p:sldId id="456" r:id="rId9"/>
    <p:sldId id="477" r:id="rId10"/>
    <p:sldId id="460" r:id="rId11"/>
    <p:sldId id="481" r:id="rId12"/>
    <p:sldId id="488" r:id="rId13"/>
    <p:sldId id="516" r:id="rId14"/>
    <p:sldId id="455" r:id="rId15"/>
  </p:sldIdLst>
  <p:sldSz cx="9906000" cy="6858000" type="A4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1238">
          <p15:clr>
            <a:srgbClr val="A4A3A4"/>
          </p15:clr>
        </p15:guide>
        <p15:guide id="3" orient="horz" pos="672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orient="horz" pos="1684" userDrawn="1">
          <p15:clr>
            <a:srgbClr val="A4A3A4"/>
          </p15:clr>
        </p15:guide>
        <p15:guide id="6" orient="horz" pos="1797" userDrawn="1">
          <p15:clr>
            <a:srgbClr val="A4A3A4"/>
          </p15:clr>
        </p15:guide>
        <p15:guide id="7" orient="horz" pos="2818" userDrawn="1">
          <p15:clr>
            <a:srgbClr val="A4A3A4"/>
          </p15:clr>
        </p15:guide>
        <p15:guide id="8" orient="horz" pos="777" userDrawn="1">
          <p15:clr>
            <a:srgbClr val="A4A3A4"/>
          </p15:clr>
        </p15:guide>
        <p15:guide id="9" orient="horz" pos="1185" userDrawn="1">
          <p15:clr>
            <a:srgbClr val="A4A3A4"/>
          </p15:clr>
        </p15:guide>
        <p15:guide id="10" orient="horz" pos="2001" userDrawn="1">
          <p15:clr>
            <a:srgbClr val="A4A3A4"/>
          </p15:clr>
        </p15:guide>
        <p15:guide id="11" orient="horz" pos="958" userDrawn="1">
          <p15:clr>
            <a:srgbClr val="A4A3A4"/>
          </p15:clr>
        </p15:guide>
        <p15:guide id="12" pos="139">
          <p15:clr>
            <a:srgbClr val="A4A3A4"/>
          </p15:clr>
        </p15:guide>
        <p15:guide id="13" pos="6159" userDrawn="1">
          <p15:clr>
            <a:srgbClr val="A4A3A4"/>
          </p15:clr>
        </p15:guide>
        <p15:guide id="14" pos="537">
          <p15:clr>
            <a:srgbClr val="A4A3A4"/>
          </p15:clr>
        </p15:guide>
        <p15:guide id="15" pos="198">
          <p15:clr>
            <a:srgbClr val="A4A3A4"/>
          </p15:clr>
        </p15:guide>
        <p15:guide id="16" pos="4685" userDrawn="1">
          <p15:clr>
            <a:srgbClr val="A4A3A4"/>
          </p15:clr>
        </p15:guide>
        <p15:guide id="17" pos="1124" userDrawn="1">
          <p15:clr>
            <a:srgbClr val="A4A3A4"/>
          </p15:clr>
        </p15:guide>
        <p15:guide id="18" pos="5955" userDrawn="1">
          <p15:clr>
            <a:srgbClr val="A4A3A4"/>
          </p15:clr>
        </p15:guide>
        <p15:guide id="19" pos="2417" userDrawn="1">
          <p15:clr>
            <a:srgbClr val="A4A3A4"/>
          </p15:clr>
        </p15:guide>
        <p15:guide id="20" pos="807" userDrawn="1">
          <p15:clr>
            <a:srgbClr val="A4A3A4"/>
          </p15:clr>
        </p15:guide>
        <p15:guide id="21" pos="12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00"/>
    <a:srgbClr val="EAEAEA"/>
    <a:srgbClr val="000000"/>
    <a:srgbClr val="8497B0"/>
    <a:srgbClr val="062E67"/>
    <a:srgbClr val="A9CF52"/>
    <a:srgbClr val="F39800"/>
    <a:srgbClr val="D6DCE5"/>
    <a:srgbClr val="3144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51638B5-89C7-4D15-B1E3-1AC0DE8E5DD4}">
  <a:tblStyle styleId="{751638B5-89C7-4D15-B1E3-1AC0DE8E5DD4}" styleName="Table_0">
    <a:wholeTbl>
      <a:tcTxStyle b="off" i="off">
        <a:font>
          <a:latin typeface="맑은 고딕"/>
          <a:ea typeface="맑은 고딕"/>
          <a:cs typeface="맑은 고딕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맑은 고딕"/>
          <a:ea typeface="맑은 고딕"/>
          <a:cs typeface="맑은 고딕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맑은 고딕"/>
          <a:ea typeface="맑은 고딕"/>
          <a:cs typeface="맑은 고딕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맑은 고딕"/>
          <a:ea typeface="맑은 고딕"/>
          <a:cs typeface="맑은 고딕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맑은 고딕"/>
          <a:ea typeface="맑은 고딕"/>
          <a:cs typeface="맑은 고딕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C128D44B-07A9-420B-A36B-4EDD34B07E61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79" autoAdjust="0"/>
    <p:restoredTop sz="96235" autoAdjust="0"/>
  </p:normalViewPr>
  <p:slideViewPr>
    <p:cSldViewPr snapToGrid="0">
      <p:cViewPr varScale="1">
        <p:scale>
          <a:sx n="109" d="100"/>
          <a:sy n="109" d="100"/>
        </p:scale>
        <p:origin x="1740" y="78"/>
      </p:cViewPr>
      <p:guideLst>
        <p:guide orient="horz" pos="2228"/>
        <p:guide pos="1238"/>
        <p:guide orient="horz" pos="672"/>
        <p:guide orient="horz" pos="890"/>
        <p:guide orient="horz" pos="1684"/>
        <p:guide orient="horz" pos="1797"/>
        <p:guide orient="horz" pos="2818"/>
        <p:guide orient="horz" pos="777"/>
        <p:guide orient="horz" pos="1185"/>
        <p:guide orient="horz" pos="2001"/>
        <p:guide orient="horz" pos="958"/>
        <p:guide pos="139"/>
        <p:guide pos="6159"/>
        <p:guide pos="537"/>
        <p:guide pos="198"/>
        <p:guide pos="4685"/>
        <p:guide pos="1124"/>
        <p:guide pos="5955"/>
        <p:guide pos="2417"/>
        <p:guide pos="807"/>
        <p:guide pos="12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8889D-4829-41DA-9FBF-6E74857EC8A9}" type="datetimeFigureOut">
              <a:rPr lang="ko-KR" altLang="en-US" smtClean="0"/>
              <a:pPr/>
              <a:t>2020-10-16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D419EF-68E2-4718-9108-9E82504422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68341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1" y="1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50444" y="1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981075" y="1241425"/>
            <a:ext cx="48355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1" y="9428584"/>
            <a:ext cx="2945659" cy="498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907091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ko-KR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1251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58567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및 내용">
  <p:cSld name="1_제목 및 내용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45"/>
          <p:cNvSpPr txBox="1">
            <a:spLocks noChangeArrowheads="1"/>
          </p:cNvSpPr>
          <p:nvPr userDrawn="1"/>
        </p:nvSpPr>
        <p:spPr bwMode="auto">
          <a:xfrm>
            <a:off x="4748213" y="6622146"/>
            <a:ext cx="357470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- </a:t>
            </a:r>
            <a:fld id="{826CAADA-EE13-4BE6-9A6B-81D10C1475C3}" type="slidenum">
              <a:rPr lang="en-US" altLang="ko-KR" sz="1000" smtClean="0">
                <a:solidFill>
                  <a:srgbClr val="000000"/>
                </a:solidFill>
                <a:latin typeface="+mn-ea"/>
                <a:ea typeface="+mn-ea"/>
              </a:rPr>
              <a:pPr eaLnBrk="1" latinLnBrk="0" hangingPunct="1">
                <a:spcBef>
                  <a:spcPct val="50000"/>
                </a:spcBef>
                <a:defRPr/>
              </a:pPr>
              <a:t>‹#›</a:t>
            </a:fld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 -</a:t>
            </a:r>
          </a:p>
        </p:txBody>
      </p:sp>
      <p:sp>
        <p:nvSpPr>
          <p:cNvPr id="17" name="Line 48"/>
          <p:cNvSpPr>
            <a:spLocks noChangeShapeType="1"/>
          </p:cNvSpPr>
          <p:nvPr userDrawn="1"/>
        </p:nvSpPr>
        <p:spPr bwMode="auto">
          <a:xfrm>
            <a:off x="273050" y="476250"/>
            <a:ext cx="9359900" cy="0"/>
          </a:xfrm>
          <a:prstGeom prst="line">
            <a:avLst/>
          </a:prstGeom>
          <a:noFill/>
          <a:ln w="50800" cmpd="thinThick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>
              <a:defRPr/>
            </a:pPr>
            <a:endParaRPr lang="ko-KR" altLang="en-US" sz="10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8" name="Line 50"/>
          <p:cNvSpPr>
            <a:spLocks noChangeShapeType="1"/>
          </p:cNvSpPr>
          <p:nvPr userDrawn="1"/>
        </p:nvSpPr>
        <p:spPr bwMode="auto">
          <a:xfrm>
            <a:off x="262890" y="6540500"/>
            <a:ext cx="9359900" cy="0"/>
          </a:xfrm>
          <a:prstGeom prst="line">
            <a:avLst/>
          </a:prstGeom>
          <a:noFill/>
          <a:ln w="22225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 sz="10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9" name="Text Box 52"/>
          <p:cNvSpPr txBox="1">
            <a:spLocks noChangeArrowheads="1"/>
          </p:cNvSpPr>
          <p:nvPr userDrawn="1"/>
        </p:nvSpPr>
        <p:spPr bwMode="auto">
          <a:xfrm>
            <a:off x="273050" y="250825"/>
            <a:ext cx="4443524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EBS</a:t>
            </a:r>
            <a:r>
              <a:rPr lang="en-US" altLang="ko-KR" sz="1000" baseline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공통</a:t>
            </a:r>
            <a:r>
              <a:rPr lang="en-US" altLang="ko-KR" sz="1000" baseline="0" dirty="0">
                <a:solidFill>
                  <a:srgbClr val="000000"/>
                </a:solidFill>
                <a:latin typeface="+mn-ea"/>
                <a:ea typeface="+mn-ea"/>
              </a:rPr>
              <a:t>API 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기반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고교강의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재구축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및 패밀리사이트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클라우드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전환 개발 사업</a:t>
            </a: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20" name="Text Box 52"/>
          <p:cNvSpPr txBox="1">
            <a:spLocks noChangeArrowheads="1"/>
          </p:cNvSpPr>
          <p:nvPr userDrawn="1"/>
        </p:nvSpPr>
        <p:spPr bwMode="auto">
          <a:xfrm>
            <a:off x="8297965" y="250824"/>
            <a:ext cx="1311115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ko-KR" altLang="en-US" sz="1000">
                <a:solidFill>
                  <a:srgbClr val="000000"/>
                </a:solidFill>
                <a:latin typeface="+mn-ea"/>
                <a:ea typeface="+mn-ea"/>
              </a:rPr>
              <a:t>개발자환경구성매뉴얼</a:t>
            </a: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pic>
        <p:nvPicPr>
          <p:cNvPr id="24" name="그림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118" y="6577154"/>
            <a:ext cx="641419" cy="243873"/>
          </a:xfrm>
          <a:prstGeom prst="rect">
            <a:avLst/>
          </a:prstGeom>
        </p:spPr>
      </p:pic>
      <p:pic>
        <p:nvPicPr>
          <p:cNvPr id="25" name="Shape 15" descr="D:\법무부출입국관리사무소_쌍용\쌍용컨소로고.png"/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7884160" y="6596403"/>
            <a:ext cx="1779397" cy="20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레이아웃">
  <p:cSld name="제목 레이아웃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467155" y="2889849"/>
            <a:ext cx="524486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ko-KR" altLang="en-US" sz="5400" dirty="0">
                <a:latin typeface="+mn-ea"/>
                <a:ea typeface="+mn-ea"/>
              </a:rPr>
              <a:t>감사합니다</a:t>
            </a:r>
            <a:r>
              <a:rPr lang="en-US" altLang="ko-KR" sz="5400" dirty="0">
                <a:latin typeface="+mn-ea"/>
                <a:ea typeface="+mn-ea"/>
              </a:rPr>
              <a:t>.</a:t>
            </a:r>
            <a:endParaRPr lang="ko-KR" altLang="en-US" sz="5400" dirty="0">
              <a:latin typeface="+mn-ea"/>
              <a:ea typeface="+mn-e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userDrawn="1">
  <p:cSld name="사용자 지정 레이아웃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5845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userDrawn="1">
  <p:cSld name="사용자 지정 레이아웃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6562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화면설계서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표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9521304"/>
              </p:ext>
            </p:extLst>
          </p:nvPr>
        </p:nvGraphicFramePr>
        <p:xfrm>
          <a:off x="7591955" y="1107439"/>
          <a:ext cx="2039726" cy="5384801"/>
        </p:xfrm>
        <a:graphic>
          <a:graphicData uri="http://schemas.openxmlformats.org/drawingml/2006/table">
            <a:tbl>
              <a:tblPr/>
              <a:tblGrid>
                <a:gridCol w="2039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3322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1" hangingPunct="1">
                        <a:lnSpc>
                          <a:spcPct val="88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1" lang="ko-KR" altLang="en-US" sz="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 기능 설명</a:t>
                      </a:r>
                      <a:endParaRPr kumimoji="1" lang="en-US" altLang="ko-KR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1479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1" hangingPunct="1">
                        <a:lnSpc>
                          <a:spcPct val="88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/>
                      </a:pPr>
                      <a:endParaRPr kumimoji="1" lang="en-US" altLang="ko-KR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1065848" y="575736"/>
            <a:ext cx="5652000" cy="2160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1000">
                <a:latin typeface="맑은 고딕" pitchFamily="50" charset="-127"/>
                <a:ea typeface="맑은 고딕" pitchFamily="50" charset="-127"/>
              </a:defRPr>
            </a:lvl1pPr>
            <a:lvl2pPr>
              <a:buNone/>
              <a:defRPr sz="10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0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0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0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화면명을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0" name="텍스트 개체 틀 8"/>
          <p:cNvSpPr>
            <a:spLocks noGrp="1"/>
          </p:cNvSpPr>
          <p:nvPr>
            <p:ph type="body" sz="quarter" idx="11" hasCustomPrompt="1"/>
          </p:nvPr>
        </p:nvSpPr>
        <p:spPr>
          <a:xfrm>
            <a:off x="1065848" y="792479"/>
            <a:ext cx="5652000" cy="2160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1000">
                <a:latin typeface="맑은 고딕" pitchFamily="50" charset="-127"/>
                <a:ea typeface="맑은 고딕" pitchFamily="50" charset="-127"/>
              </a:defRPr>
            </a:lvl1pPr>
            <a:lvl2pPr>
              <a:buNone/>
              <a:defRPr sz="10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0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0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0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화면경로를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1" name="텍스트 개체 틀 8"/>
          <p:cNvSpPr>
            <a:spLocks noGrp="1"/>
          </p:cNvSpPr>
          <p:nvPr>
            <p:ph type="body" sz="quarter" idx="12" hasCustomPrompt="1"/>
          </p:nvPr>
        </p:nvSpPr>
        <p:spPr>
          <a:xfrm>
            <a:off x="7612274" y="606216"/>
            <a:ext cx="1948286" cy="161817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1000">
                <a:latin typeface="맑은 고딕" pitchFamily="50" charset="-127"/>
                <a:ea typeface="맑은 고딕" pitchFamily="50" charset="-127"/>
              </a:defRPr>
            </a:lvl1pPr>
            <a:lvl2pPr>
              <a:buNone/>
              <a:defRPr sz="10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0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0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0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화면</a:t>
            </a:r>
            <a:r>
              <a:rPr lang="en-US" altLang="ko-KR" dirty="0"/>
              <a:t>ID</a:t>
            </a:r>
            <a:r>
              <a:rPr lang="ko-KR" altLang="en-US" dirty="0"/>
              <a:t>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2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8113096" y="814496"/>
            <a:ext cx="353558" cy="216000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1000">
                <a:latin typeface="맑은 고딕" pitchFamily="50" charset="-127"/>
                <a:ea typeface="맑은 고딕" pitchFamily="50" charset="-127"/>
              </a:defRPr>
            </a:lvl1pPr>
            <a:lvl2pPr>
              <a:buNone/>
              <a:defRPr sz="10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0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0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0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○</a:t>
            </a:r>
          </a:p>
        </p:txBody>
      </p:sp>
      <p:sp>
        <p:nvSpPr>
          <p:cNvPr id="13" name="텍스트 개체 틀 8"/>
          <p:cNvSpPr>
            <a:spLocks noGrp="1"/>
          </p:cNvSpPr>
          <p:nvPr>
            <p:ph type="body" sz="quarter" idx="14" hasCustomPrompt="1"/>
          </p:nvPr>
        </p:nvSpPr>
        <p:spPr>
          <a:xfrm>
            <a:off x="9116725" y="804336"/>
            <a:ext cx="353558" cy="216000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1000">
                <a:latin typeface="맑은 고딕" pitchFamily="50" charset="-127"/>
                <a:ea typeface="맑은 고딕" pitchFamily="50" charset="-127"/>
              </a:defRPr>
            </a:lvl1pPr>
            <a:lvl2pPr>
              <a:buNone/>
              <a:defRPr sz="10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0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0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0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○</a:t>
            </a:r>
          </a:p>
        </p:txBody>
      </p:sp>
      <p:sp>
        <p:nvSpPr>
          <p:cNvPr id="14" name="텍스트 개체 틀 8"/>
          <p:cNvSpPr>
            <a:spLocks noGrp="1"/>
          </p:cNvSpPr>
          <p:nvPr>
            <p:ph type="body" sz="quarter" idx="15" hasCustomPrompt="1"/>
          </p:nvPr>
        </p:nvSpPr>
        <p:spPr>
          <a:xfrm>
            <a:off x="7602115" y="1320800"/>
            <a:ext cx="2019406" cy="51714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36000" rIns="36000" anchor="t" anchorCtr="0"/>
          <a:lstStyle>
            <a:lvl1pPr marL="177800" indent="-177800" algn="l">
              <a:buClr>
                <a:srgbClr val="FF0000"/>
              </a:buClr>
              <a:buSzPct val="150000"/>
              <a:buFont typeface="+mj-ea"/>
              <a:buAutoNum type="circleNumDbPlain"/>
              <a:defRPr sz="800">
                <a:latin typeface="맑은 고딕" pitchFamily="50" charset="-127"/>
                <a:ea typeface="맑은 고딕" pitchFamily="50" charset="-127"/>
              </a:defRPr>
            </a:lvl1pPr>
            <a:lvl2pPr>
              <a:buNone/>
              <a:defRPr sz="10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0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0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0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화면에 대한 상세정보를 입력해 주세요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화면설계서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1065848" y="575736"/>
            <a:ext cx="5652000" cy="2160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1000">
                <a:latin typeface="맑은 고딕" pitchFamily="50" charset="-127"/>
                <a:ea typeface="맑은 고딕" pitchFamily="50" charset="-127"/>
              </a:defRPr>
            </a:lvl1pPr>
            <a:lvl2pPr>
              <a:buNone/>
              <a:defRPr sz="10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0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0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0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화면명을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0" name="텍스트 개체 틀 8"/>
          <p:cNvSpPr>
            <a:spLocks noGrp="1"/>
          </p:cNvSpPr>
          <p:nvPr>
            <p:ph type="body" sz="quarter" idx="11" hasCustomPrompt="1"/>
          </p:nvPr>
        </p:nvSpPr>
        <p:spPr>
          <a:xfrm>
            <a:off x="1065848" y="792479"/>
            <a:ext cx="5652000" cy="2160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1000">
                <a:latin typeface="맑은 고딕" pitchFamily="50" charset="-127"/>
                <a:ea typeface="맑은 고딕" pitchFamily="50" charset="-127"/>
              </a:defRPr>
            </a:lvl1pPr>
            <a:lvl2pPr>
              <a:buNone/>
              <a:defRPr sz="10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0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0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0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화면경로를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1" name="텍스트 개체 틀 8"/>
          <p:cNvSpPr>
            <a:spLocks noGrp="1"/>
          </p:cNvSpPr>
          <p:nvPr>
            <p:ph type="body" sz="quarter" idx="12" hasCustomPrompt="1"/>
          </p:nvPr>
        </p:nvSpPr>
        <p:spPr>
          <a:xfrm>
            <a:off x="7612274" y="606216"/>
            <a:ext cx="1948286" cy="161817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1000">
                <a:latin typeface="맑은 고딕" pitchFamily="50" charset="-127"/>
                <a:ea typeface="맑은 고딕" pitchFamily="50" charset="-127"/>
              </a:defRPr>
            </a:lvl1pPr>
            <a:lvl2pPr>
              <a:buNone/>
              <a:defRPr sz="10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0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0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0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화면</a:t>
            </a:r>
            <a:r>
              <a:rPr lang="en-US" altLang="ko-KR" dirty="0"/>
              <a:t>ID</a:t>
            </a:r>
            <a:r>
              <a:rPr lang="ko-KR" altLang="en-US" dirty="0"/>
              <a:t>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2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8113096" y="814496"/>
            <a:ext cx="353558" cy="216000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1000">
                <a:latin typeface="맑은 고딕" pitchFamily="50" charset="-127"/>
                <a:ea typeface="맑은 고딕" pitchFamily="50" charset="-127"/>
              </a:defRPr>
            </a:lvl1pPr>
            <a:lvl2pPr>
              <a:buNone/>
              <a:defRPr sz="10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0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0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0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○</a:t>
            </a:r>
          </a:p>
        </p:txBody>
      </p:sp>
      <p:sp>
        <p:nvSpPr>
          <p:cNvPr id="13" name="텍스트 개체 틀 8"/>
          <p:cNvSpPr>
            <a:spLocks noGrp="1"/>
          </p:cNvSpPr>
          <p:nvPr>
            <p:ph type="body" sz="quarter" idx="14" hasCustomPrompt="1"/>
          </p:nvPr>
        </p:nvSpPr>
        <p:spPr>
          <a:xfrm>
            <a:off x="9116725" y="804336"/>
            <a:ext cx="353558" cy="216000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1000">
                <a:latin typeface="맑은 고딕" pitchFamily="50" charset="-127"/>
                <a:ea typeface="맑은 고딕" pitchFamily="50" charset="-127"/>
              </a:defRPr>
            </a:lvl1pPr>
            <a:lvl2pPr>
              <a:buNone/>
              <a:defRPr sz="10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0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0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0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○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78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32" name="Shape 32"/>
          <p:cNvSpPr/>
          <p:nvPr/>
        </p:nvSpPr>
        <p:spPr>
          <a:xfrm>
            <a:off x="264160" y="609600"/>
            <a:ext cx="9360000" cy="360000"/>
          </a:xfrm>
          <a:prstGeom prst="rect">
            <a:avLst/>
          </a:prstGeom>
          <a:solidFill>
            <a:srgbClr val="3F3F3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288000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Shape 33"/>
          <p:cNvSpPr/>
          <p:nvPr/>
        </p:nvSpPr>
        <p:spPr>
          <a:xfrm>
            <a:off x="0" y="6020656"/>
            <a:ext cx="9906000" cy="8373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 Box 45"/>
          <p:cNvSpPr txBox="1">
            <a:spLocks noChangeArrowheads="1"/>
          </p:cNvSpPr>
          <p:nvPr userDrawn="1"/>
        </p:nvSpPr>
        <p:spPr bwMode="auto">
          <a:xfrm>
            <a:off x="4748213" y="6622146"/>
            <a:ext cx="357470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- </a:t>
            </a:r>
            <a:fld id="{826CAADA-EE13-4BE6-9A6B-81D10C1475C3}" type="slidenum">
              <a:rPr lang="en-US" altLang="ko-KR" sz="1000" smtClean="0">
                <a:solidFill>
                  <a:srgbClr val="000000"/>
                </a:solidFill>
                <a:latin typeface="+mn-ea"/>
                <a:ea typeface="+mn-ea"/>
              </a:rPr>
              <a:pPr eaLnBrk="1" latinLnBrk="0" hangingPunct="1">
                <a:spcBef>
                  <a:spcPct val="50000"/>
                </a:spcBef>
                <a:defRPr/>
              </a:pPr>
              <a:t>‹#›</a:t>
            </a:fld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 -</a:t>
            </a:r>
          </a:p>
        </p:txBody>
      </p:sp>
      <p:sp>
        <p:nvSpPr>
          <p:cNvPr id="9" name="Line 48"/>
          <p:cNvSpPr>
            <a:spLocks noChangeShapeType="1"/>
          </p:cNvSpPr>
          <p:nvPr userDrawn="1"/>
        </p:nvSpPr>
        <p:spPr bwMode="auto">
          <a:xfrm>
            <a:off x="273050" y="476250"/>
            <a:ext cx="9359900" cy="0"/>
          </a:xfrm>
          <a:prstGeom prst="line">
            <a:avLst/>
          </a:prstGeom>
          <a:noFill/>
          <a:ln w="50800" cmpd="thinThick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>
              <a:defRPr/>
            </a:pPr>
            <a:endParaRPr lang="ko-KR" altLang="en-US" sz="10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0" name="Line 50"/>
          <p:cNvSpPr>
            <a:spLocks noChangeShapeType="1"/>
          </p:cNvSpPr>
          <p:nvPr userDrawn="1"/>
        </p:nvSpPr>
        <p:spPr bwMode="auto">
          <a:xfrm>
            <a:off x="262890" y="6540500"/>
            <a:ext cx="9359900" cy="0"/>
          </a:xfrm>
          <a:prstGeom prst="line">
            <a:avLst/>
          </a:prstGeom>
          <a:noFill/>
          <a:ln w="22225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 sz="10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1" name="Text Box 52"/>
          <p:cNvSpPr txBox="1">
            <a:spLocks noChangeArrowheads="1"/>
          </p:cNvSpPr>
          <p:nvPr userDrawn="1"/>
        </p:nvSpPr>
        <p:spPr bwMode="auto">
          <a:xfrm>
            <a:off x="273050" y="250825"/>
            <a:ext cx="4443524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EBS</a:t>
            </a:r>
            <a:r>
              <a:rPr lang="en-US" altLang="ko-KR" sz="1000" baseline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공통</a:t>
            </a:r>
            <a:r>
              <a:rPr lang="en-US" altLang="ko-KR" sz="1000" baseline="0" dirty="0">
                <a:solidFill>
                  <a:srgbClr val="000000"/>
                </a:solidFill>
                <a:latin typeface="+mn-ea"/>
                <a:ea typeface="+mn-ea"/>
              </a:rPr>
              <a:t>API 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기반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고교강의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재구축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및 패밀리사이트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클라우드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전환 개발 사업</a:t>
            </a: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6118" y="6577154"/>
            <a:ext cx="641419" cy="243873"/>
          </a:xfrm>
          <a:prstGeom prst="rect">
            <a:avLst/>
          </a:prstGeom>
        </p:spPr>
      </p:pic>
      <p:pic>
        <p:nvPicPr>
          <p:cNvPr id="14" name="Shape 15" descr="D:\법무부출입국관리사무소_쌍용\쌍용컨소로고.png"/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884160" y="6596403"/>
            <a:ext cx="1779397" cy="205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Box 52"/>
          <p:cNvSpPr txBox="1">
            <a:spLocks noChangeArrowheads="1"/>
          </p:cNvSpPr>
          <p:nvPr userDrawn="1"/>
        </p:nvSpPr>
        <p:spPr bwMode="auto">
          <a:xfrm>
            <a:off x="8297965" y="250824"/>
            <a:ext cx="1311115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ko-KR" altLang="en-US" sz="1000">
                <a:solidFill>
                  <a:srgbClr val="000000"/>
                </a:solidFill>
                <a:latin typeface="+mn-ea"/>
                <a:ea typeface="+mn-ea"/>
              </a:rPr>
              <a:t>개발자환경구성매뉴얼</a:t>
            </a: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961301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7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표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12992701"/>
              </p:ext>
            </p:extLst>
          </p:nvPr>
        </p:nvGraphicFramePr>
        <p:xfrm>
          <a:off x="279403" y="542919"/>
          <a:ext cx="9363708" cy="490012"/>
        </p:xfrm>
        <a:graphic>
          <a:graphicData uri="http://schemas.openxmlformats.org/drawingml/2006/table">
            <a:tbl>
              <a:tblPr/>
              <a:tblGrid>
                <a:gridCol w="79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289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19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298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3502">
                <a:tc>
                  <a:txBody>
                    <a:bodyPr/>
                    <a:lstStyle/>
                    <a:p>
                      <a:pPr marL="0" marR="0" lvl="0" indent="0" algn="ctr" defTabSz="10541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화면 명</a:t>
                      </a:r>
                      <a:endParaRPr kumimoji="1" lang="en-US" altLang="ko-KR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103699" marR="103699" marT="53923" marB="53923" anchor="ctr"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541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103699" marR="103699" marT="53923" marB="53923" anchor="ctr"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541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화면 </a:t>
                      </a:r>
                      <a:r>
                        <a:rPr kumimoji="1" lang="en-US" altLang="ko-KR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ID</a:t>
                      </a:r>
                    </a:p>
                  </a:txBody>
                  <a:tcPr marL="103699" marR="103699" marT="53923" marB="53923" anchor="ctr"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41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3699" marR="103699" marT="53923" marB="53923" anchor="ctr"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502">
                <a:tc>
                  <a:txBody>
                    <a:bodyPr/>
                    <a:lstStyle/>
                    <a:p>
                      <a:pPr marL="0" marR="0" lvl="0" indent="0" algn="ctr" defTabSz="10541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화면 경로</a:t>
                      </a:r>
                    </a:p>
                  </a:txBody>
                  <a:tcPr marL="103699" marR="103699" marT="53923" marB="53923" anchor="ctr"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541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3699" marR="103699" marT="53923" marB="53923" anchor="ctr"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541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확인</a:t>
                      </a:r>
                      <a:endParaRPr kumimoji="1" lang="en-US" altLang="ko-KR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marL="103699" marR="103699" marT="53923" marB="53923" anchor="ctr"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541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담당자</a:t>
                      </a:r>
                      <a:r>
                        <a:rPr kumimoji="1" lang="ko-KR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ko-K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(        )     /     </a:t>
                      </a:r>
                      <a:r>
                        <a:rPr kumimoji="1" lang="ko-KR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고객</a:t>
                      </a:r>
                      <a:r>
                        <a:rPr kumimoji="1" lang="ko-KR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ko-K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(        )</a:t>
                      </a:r>
                      <a:endParaRPr kumimoji="1" lang="ko-KR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Shape 12"/>
          <p:cNvSpPr txBox="1"/>
          <p:nvPr userDrawn="1"/>
        </p:nvSpPr>
        <p:spPr>
          <a:xfrm>
            <a:off x="9271877" y="6607136"/>
            <a:ext cx="572922" cy="256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125" tIns="61700" rIns="77125" bIns="61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 sz="857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857" b="1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hape 31"/>
          <p:cNvSpPr txBox="1">
            <a:spLocks noGrp="1"/>
          </p:cNvSpPr>
          <p:nvPr>
            <p:ph type="sldNum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-KR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6" name="Shape 33"/>
          <p:cNvSpPr/>
          <p:nvPr userDrawn="1"/>
        </p:nvSpPr>
        <p:spPr>
          <a:xfrm>
            <a:off x="0" y="6020656"/>
            <a:ext cx="9906000" cy="8373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Text Box 45"/>
          <p:cNvSpPr txBox="1">
            <a:spLocks noChangeArrowheads="1"/>
          </p:cNvSpPr>
          <p:nvPr userDrawn="1"/>
        </p:nvSpPr>
        <p:spPr bwMode="auto">
          <a:xfrm>
            <a:off x="4748213" y="6622146"/>
            <a:ext cx="357470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- </a:t>
            </a:r>
            <a:fld id="{826CAADA-EE13-4BE6-9A6B-81D10C1475C3}" type="slidenum">
              <a:rPr lang="en-US" altLang="ko-KR" sz="1000" smtClean="0">
                <a:solidFill>
                  <a:srgbClr val="000000"/>
                </a:solidFill>
                <a:latin typeface="+mn-ea"/>
                <a:ea typeface="+mn-ea"/>
              </a:rPr>
              <a:pPr eaLnBrk="1" latinLnBrk="0" hangingPunct="1">
                <a:spcBef>
                  <a:spcPct val="50000"/>
                </a:spcBef>
                <a:defRPr/>
              </a:pPr>
              <a:t>‹#›</a:t>
            </a:fld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 -</a:t>
            </a:r>
          </a:p>
        </p:txBody>
      </p:sp>
      <p:sp>
        <p:nvSpPr>
          <p:cNvPr id="10" name="Line 48"/>
          <p:cNvSpPr>
            <a:spLocks noChangeShapeType="1"/>
          </p:cNvSpPr>
          <p:nvPr userDrawn="1"/>
        </p:nvSpPr>
        <p:spPr bwMode="auto">
          <a:xfrm>
            <a:off x="273050" y="476250"/>
            <a:ext cx="9359900" cy="0"/>
          </a:xfrm>
          <a:prstGeom prst="line">
            <a:avLst/>
          </a:prstGeom>
          <a:noFill/>
          <a:ln w="50800" cmpd="thinThick">
            <a:solidFill>
              <a:srgbClr val="000000"/>
            </a:solidFill>
            <a:round/>
            <a:headEnd/>
            <a:tailEnd/>
          </a:ln>
        </p:spPr>
        <p:txBody>
          <a:bodyPr wrap="none"/>
          <a:lstStyle/>
          <a:p>
            <a:pPr>
              <a:defRPr/>
            </a:pPr>
            <a:endParaRPr lang="ko-KR" altLang="en-US" sz="10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1" name="Line 50"/>
          <p:cNvSpPr>
            <a:spLocks noChangeShapeType="1"/>
          </p:cNvSpPr>
          <p:nvPr userDrawn="1"/>
        </p:nvSpPr>
        <p:spPr bwMode="auto">
          <a:xfrm>
            <a:off x="262890" y="6540500"/>
            <a:ext cx="9359900" cy="0"/>
          </a:xfrm>
          <a:prstGeom prst="line">
            <a:avLst/>
          </a:prstGeom>
          <a:noFill/>
          <a:ln w="22225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 sz="10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2" name="Text Box 52"/>
          <p:cNvSpPr txBox="1">
            <a:spLocks noChangeArrowheads="1"/>
          </p:cNvSpPr>
          <p:nvPr userDrawn="1"/>
        </p:nvSpPr>
        <p:spPr bwMode="auto">
          <a:xfrm>
            <a:off x="273050" y="250825"/>
            <a:ext cx="4443524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en-US" altLang="ko-KR" sz="1000" dirty="0">
                <a:solidFill>
                  <a:srgbClr val="000000"/>
                </a:solidFill>
                <a:latin typeface="+mn-ea"/>
                <a:ea typeface="+mn-ea"/>
              </a:rPr>
              <a:t>EBS</a:t>
            </a:r>
            <a:r>
              <a:rPr lang="en-US" altLang="ko-KR" sz="1000" baseline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공통</a:t>
            </a:r>
            <a:r>
              <a:rPr lang="en-US" altLang="ko-KR" sz="1000" baseline="0" dirty="0">
                <a:solidFill>
                  <a:srgbClr val="000000"/>
                </a:solidFill>
                <a:latin typeface="+mn-ea"/>
                <a:ea typeface="+mn-ea"/>
              </a:rPr>
              <a:t>API 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기반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고교강의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재구축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및 패밀리사이트 </a:t>
            </a:r>
            <a:r>
              <a:rPr lang="ko-KR" altLang="en-US" sz="1000" baseline="0" dirty="0" err="1">
                <a:solidFill>
                  <a:srgbClr val="000000"/>
                </a:solidFill>
                <a:latin typeface="+mn-ea"/>
                <a:ea typeface="+mn-ea"/>
              </a:rPr>
              <a:t>클라우드</a:t>
            </a:r>
            <a:r>
              <a:rPr lang="ko-KR" altLang="en-US" sz="1000" baseline="0" dirty="0">
                <a:solidFill>
                  <a:srgbClr val="000000"/>
                </a:solidFill>
                <a:latin typeface="+mn-ea"/>
                <a:ea typeface="+mn-ea"/>
              </a:rPr>
              <a:t> 전환 개발 사업</a:t>
            </a: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6118" y="6577154"/>
            <a:ext cx="641419" cy="243873"/>
          </a:xfrm>
          <a:prstGeom prst="rect">
            <a:avLst/>
          </a:prstGeom>
        </p:spPr>
      </p:pic>
      <p:pic>
        <p:nvPicPr>
          <p:cNvPr id="15" name="Shape 15" descr="D:\법무부출입국관리사무소_쌍용\쌍용컨소로고.png"/>
          <p:cNvPicPr preferRelativeResize="0"/>
          <p:nvPr userDrawn="1"/>
        </p:nvPicPr>
        <p:blipFill rotWithShape="1">
          <a:blip r:embed="rId5">
            <a:alphaModFix/>
          </a:blip>
          <a:srcRect/>
          <a:stretch/>
        </p:blipFill>
        <p:spPr>
          <a:xfrm>
            <a:off x="7884160" y="6596403"/>
            <a:ext cx="1779397" cy="20537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 Box 52"/>
          <p:cNvSpPr txBox="1">
            <a:spLocks noChangeArrowheads="1"/>
          </p:cNvSpPr>
          <p:nvPr userDrawn="1"/>
        </p:nvSpPr>
        <p:spPr bwMode="auto">
          <a:xfrm>
            <a:off x="8297965" y="250824"/>
            <a:ext cx="1311115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9pPr>
          </a:lstStyle>
          <a:p>
            <a:pPr eaLnBrk="1" latinLnBrk="0" hangingPunct="1">
              <a:spcBef>
                <a:spcPct val="50000"/>
              </a:spcBef>
              <a:defRPr/>
            </a:pPr>
            <a:r>
              <a:rPr lang="ko-KR" altLang="en-US" sz="1000">
                <a:solidFill>
                  <a:srgbClr val="000000"/>
                </a:solidFill>
                <a:latin typeface="+mn-ea"/>
                <a:ea typeface="+mn-ea"/>
              </a:rPr>
              <a:t>개발자환경구성매뉴얼</a:t>
            </a:r>
            <a:endParaRPr lang="ko-KR" altLang="en-US" sz="10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spring.io/spring-boot/docs/current/reference/html/appendix-dependency-versions.html" TargetMode="External"/><Relationship Id="rId2" Type="http://schemas.openxmlformats.org/officeDocument/2006/relationships/hyperlink" Target="https://github.com/ojdkbuild/ojdkbuild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15" descr="D:\법무부출입국관리사무소_쌍용\쌍용컨소로고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02616" y="5904452"/>
            <a:ext cx="2454541" cy="359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901" y="564955"/>
            <a:ext cx="1316031" cy="500367"/>
          </a:xfrm>
          <a:prstGeom prst="rect">
            <a:avLst/>
          </a:prstGeom>
        </p:spPr>
      </p:pic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250185"/>
              </p:ext>
            </p:extLst>
          </p:nvPr>
        </p:nvGraphicFramePr>
        <p:xfrm>
          <a:off x="7037751" y="4899747"/>
          <a:ext cx="2254298" cy="401320"/>
        </p:xfrm>
        <a:graphic>
          <a:graphicData uri="http://schemas.openxmlformats.org/drawingml/2006/table">
            <a:tbl>
              <a:tblPr firstRow="1" firstCol="1" bandRow="1">
                <a:tableStyleId>{C128D44B-07A9-420B-A36B-4EDD34B07E61}</a:tableStyleId>
              </a:tblPr>
              <a:tblGrid>
                <a:gridCol w="713673">
                  <a:extLst>
                    <a:ext uri="{9D8B030D-6E8A-4147-A177-3AD203B41FA5}">
                      <a16:colId xmlns:a16="http://schemas.microsoft.com/office/drawing/2014/main" val="1024648892"/>
                    </a:ext>
                  </a:extLst>
                </a:gridCol>
                <a:gridCol w="1540625">
                  <a:extLst>
                    <a:ext uri="{9D8B030D-6E8A-4147-A177-3AD203B41FA5}">
                      <a16:colId xmlns:a16="http://schemas.microsoft.com/office/drawing/2014/main" val="1123122503"/>
                    </a:ext>
                  </a:extLst>
                </a:gridCol>
              </a:tblGrid>
              <a:tr h="20066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ko-KR" sz="1000" b="1" kern="100" dirty="0">
                          <a:effectLst/>
                          <a:latin typeface="+mn-ea"/>
                          <a:ea typeface="+mn-ea"/>
                        </a:rPr>
                        <a:t>문서번호</a:t>
                      </a:r>
                      <a:endParaRPr lang="ko-KR" sz="1000" b="1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+mn-ea"/>
                          <a:ea typeface="+mn-ea"/>
                        </a:rPr>
                        <a:t>EBS-PS-CMM-021</a:t>
                      </a:r>
                      <a:endParaRPr lang="ko-KR" sz="10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14515933"/>
                  </a:ext>
                </a:extLst>
              </a:tr>
              <a:tr h="200660">
                <a:tc>
                  <a:txBody>
                    <a:bodyPr/>
                    <a:lstStyle/>
                    <a:p>
                      <a:pPr marL="63500"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00">
                          <a:effectLst/>
                          <a:latin typeface="+mn-ea"/>
                          <a:ea typeface="+mn-ea"/>
                        </a:rPr>
                        <a:t>Version</a:t>
                      </a:r>
                      <a:endParaRPr lang="ko-KR" sz="1000" b="1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+mn-ea"/>
                          <a:ea typeface="+mn-ea"/>
                        </a:rPr>
                        <a:t>0.91</a:t>
                      </a:r>
                      <a:endParaRPr lang="ko-KR" sz="10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56183098"/>
                  </a:ext>
                </a:extLst>
              </a:tr>
            </a:tbl>
          </a:graphicData>
        </a:graphic>
      </p:graphicFrame>
      <p:sp>
        <p:nvSpPr>
          <p:cNvPr id="13" name="직사각형 12"/>
          <p:cNvSpPr/>
          <p:nvPr/>
        </p:nvSpPr>
        <p:spPr>
          <a:xfrm>
            <a:off x="2543847" y="6305425"/>
            <a:ext cx="4953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ko-KR" sz="1000" b="1" dirty="0">
                <a:latin typeface="+mn-ea"/>
                <a:ea typeface="+mn-ea"/>
              </a:rPr>
              <a:t>Copyright © </a:t>
            </a:r>
            <a:r>
              <a:rPr lang="ko-KR" altLang="en-US" sz="1000" b="1" dirty="0">
                <a:latin typeface="+mn-ea"/>
                <a:ea typeface="+mn-ea"/>
              </a:rPr>
              <a:t>쌍용정보통신</a:t>
            </a:r>
          </a:p>
          <a:p>
            <a:pPr algn="ctr"/>
            <a:r>
              <a:rPr lang="ko-KR" altLang="en-US" sz="800" dirty="0">
                <a:latin typeface="+mn-ea"/>
                <a:ea typeface="+mn-ea"/>
              </a:rPr>
              <a:t>쌍용정보통신의 사전 승인 없이 본 내용의 전부 또는 일부에 대한 복사</a:t>
            </a:r>
            <a:r>
              <a:rPr lang="en-US" altLang="ko-KR" sz="800" dirty="0">
                <a:latin typeface="+mn-ea"/>
                <a:ea typeface="+mn-ea"/>
              </a:rPr>
              <a:t>, </a:t>
            </a:r>
            <a:r>
              <a:rPr lang="ko-KR" altLang="en-US" sz="800" dirty="0">
                <a:latin typeface="+mn-ea"/>
                <a:ea typeface="+mn-ea"/>
              </a:rPr>
              <a:t>전재</a:t>
            </a:r>
            <a:r>
              <a:rPr lang="en-US" altLang="ko-KR" sz="800" dirty="0">
                <a:latin typeface="+mn-ea"/>
                <a:ea typeface="+mn-ea"/>
              </a:rPr>
              <a:t>, </a:t>
            </a:r>
            <a:r>
              <a:rPr lang="ko-KR" altLang="en-US" sz="800" dirty="0">
                <a:latin typeface="+mn-ea"/>
                <a:ea typeface="+mn-ea"/>
              </a:rPr>
              <a:t>배포</a:t>
            </a:r>
            <a:r>
              <a:rPr lang="en-US" altLang="ko-KR" sz="800" dirty="0">
                <a:latin typeface="+mn-ea"/>
                <a:ea typeface="+mn-ea"/>
              </a:rPr>
              <a:t>, </a:t>
            </a:r>
            <a:r>
              <a:rPr lang="ko-KR" altLang="en-US" sz="800" dirty="0">
                <a:latin typeface="+mn-ea"/>
                <a:ea typeface="+mn-ea"/>
              </a:rPr>
              <a:t>사용을 금합니다</a:t>
            </a:r>
            <a:r>
              <a:rPr lang="en-US" altLang="ko-KR" sz="800" dirty="0">
                <a:latin typeface="+mn-ea"/>
                <a:ea typeface="+mn-ea"/>
              </a:rPr>
              <a:t>.</a:t>
            </a:r>
            <a:endParaRPr lang="ko-KR" altLang="en-US" sz="800" dirty="0">
              <a:latin typeface="+mn-ea"/>
              <a:ea typeface="+mn-ea"/>
            </a:endParaRPr>
          </a:p>
        </p:txBody>
      </p:sp>
      <p:sp>
        <p:nvSpPr>
          <p:cNvPr id="17" name="Line 34"/>
          <p:cNvSpPr>
            <a:spLocks noChangeShapeType="1"/>
          </p:cNvSpPr>
          <p:nvPr/>
        </p:nvSpPr>
        <p:spPr bwMode="auto">
          <a:xfrm>
            <a:off x="669221" y="3403918"/>
            <a:ext cx="8550624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8" name="Text Box 227"/>
          <p:cNvSpPr txBox="1">
            <a:spLocks noChangeArrowheads="1"/>
          </p:cNvSpPr>
          <p:nvPr/>
        </p:nvSpPr>
        <p:spPr bwMode="auto">
          <a:xfrm>
            <a:off x="887009" y="1277620"/>
            <a:ext cx="8402723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0">
            <a:spAutoFit/>
          </a:bodyPr>
          <a:lstStyle/>
          <a:p>
            <a:pPr lvl="0" algn="r">
              <a:lnSpc>
                <a:spcPct val="120000"/>
              </a:lnSpc>
              <a:buSzPts val="3200"/>
            </a:pPr>
            <a:r>
              <a:rPr lang="en-US" altLang="ko-KR" sz="2200" b="1" dirty="0">
                <a:latin typeface="+mn-ea"/>
                <a:ea typeface="+mn-ea"/>
              </a:rPr>
              <a:t>EBS </a:t>
            </a:r>
            <a:r>
              <a:rPr lang="ko-KR" altLang="en-US" sz="2200" b="1" dirty="0">
                <a:latin typeface="+mn-ea"/>
                <a:ea typeface="+mn-ea"/>
              </a:rPr>
              <a:t>공통</a:t>
            </a:r>
            <a:r>
              <a:rPr lang="en-US" altLang="ko-KR" sz="2200" b="1" dirty="0">
                <a:latin typeface="+mn-ea"/>
                <a:ea typeface="+mn-ea"/>
              </a:rPr>
              <a:t>API </a:t>
            </a:r>
            <a:r>
              <a:rPr lang="ko-KR" altLang="en-US" sz="2200" b="1" dirty="0">
                <a:latin typeface="+mn-ea"/>
                <a:ea typeface="+mn-ea"/>
              </a:rPr>
              <a:t>기반 </a:t>
            </a:r>
            <a:r>
              <a:rPr lang="ko-KR" altLang="en-US" sz="2200" b="1" dirty="0" err="1">
                <a:latin typeface="+mn-ea"/>
                <a:ea typeface="+mn-ea"/>
              </a:rPr>
              <a:t>고교강의</a:t>
            </a:r>
            <a:r>
              <a:rPr lang="ko-KR" altLang="en-US" sz="2200" b="1" dirty="0">
                <a:latin typeface="+mn-ea"/>
                <a:ea typeface="+mn-ea"/>
              </a:rPr>
              <a:t> </a:t>
            </a:r>
            <a:r>
              <a:rPr lang="ko-KR" altLang="en-US" sz="2200" b="1" dirty="0" err="1">
                <a:latin typeface="+mn-ea"/>
                <a:ea typeface="+mn-ea"/>
              </a:rPr>
              <a:t>재구축</a:t>
            </a:r>
            <a:r>
              <a:rPr lang="ko-KR" altLang="en-US" sz="2200" b="1" dirty="0">
                <a:latin typeface="+mn-ea"/>
                <a:ea typeface="+mn-ea"/>
              </a:rPr>
              <a:t> 및</a:t>
            </a:r>
          </a:p>
          <a:p>
            <a:pPr lvl="0" algn="r">
              <a:lnSpc>
                <a:spcPct val="120000"/>
              </a:lnSpc>
              <a:buSzPts val="3200"/>
            </a:pPr>
            <a:r>
              <a:rPr lang="ko-KR" altLang="en-US" sz="2200" b="1" dirty="0">
                <a:latin typeface="+mn-ea"/>
                <a:ea typeface="+mn-ea"/>
              </a:rPr>
              <a:t>패밀리사이트 클라우드 전환 개발 사업</a:t>
            </a:r>
          </a:p>
        </p:txBody>
      </p:sp>
      <p:sp>
        <p:nvSpPr>
          <p:cNvPr id="19" name="Text Box 228"/>
          <p:cNvSpPr txBox="1">
            <a:spLocks noChangeArrowheads="1"/>
          </p:cNvSpPr>
          <p:nvPr/>
        </p:nvSpPr>
        <p:spPr bwMode="auto">
          <a:xfrm>
            <a:off x="1018697" y="2832100"/>
            <a:ext cx="825644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0">
            <a:spAutoFit/>
          </a:bodyPr>
          <a:lstStyle/>
          <a:p>
            <a:pPr algn="r"/>
            <a:r>
              <a:rPr lang="ko-KR" altLang="en-US" sz="2800" b="1" dirty="0">
                <a:latin typeface="+mn-ea"/>
              </a:rPr>
              <a:t>개발표준정의서</a:t>
            </a:r>
            <a:r>
              <a:rPr lang="en-US" altLang="ko-KR" sz="2800" b="1" dirty="0">
                <a:latin typeface="+mn-ea"/>
              </a:rPr>
              <a:t>(</a:t>
            </a:r>
            <a:r>
              <a:rPr lang="ko-KR" altLang="en-US" sz="2800" b="1" dirty="0">
                <a:latin typeface="+mn-ea"/>
              </a:rPr>
              <a:t>별첨</a:t>
            </a:r>
            <a:r>
              <a:rPr lang="en-US" altLang="ko-KR" sz="2800" b="1" dirty="0">
                <a:latin typeface="+mn-ea"/>
              </a:rPr>
              <a:t>1.</a:t>
            </a:r>
            <a:r>
              <a:rPr lang="ko-KR" altLang="en-US" sz="2800" b="1" dirty="0" err="1">
                <a:latin typeface="+mn-ea"/>
              </a:rPr>
              <a:t>개발환경업그레이드</a:t>
            </a:r>
            <a:r>
              <a:rPr lang="en-US" altLang="ko-KR" sz="2800" b="1" dirty="0">
                <a:latin typeface="+mn-ea"/>
              </a:rPr>
              <a:t>)</a:t>
            </a:r>
            <a:endParaRPr lang="ko-KR" altLang="en-US" sz="2800" b="1" dirty="0">
              <a:latin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14"/>
          <p:cNvSpPr>
            <a:spLocks noChangeArrowheads="1"/>
          </p:cNvSpPr>
          <p:nvPr/>
        </p:nvSpPr>
        <p:spPr bwMode="auto">
          <a:xfrm>
            <a:off x="295369" y="1357907"/>
            <a:ext cx="9288000" cy="490487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 anchorCtr="0"/>
          <a:lstStyle/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60614" y="656027"/>
            <a:ext cx="812529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개발환경 </a:t>
            </a:r>
            <a:r>
              <a:rPr lang="en-US" altLang="ko-KR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&gt; Template Project &gt; </a:t>
            </a:r>
            <a:r>
              <a:rPr lang="en-US" altLang="ko-KR" sz="1300" b="1" dirty="0" err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ebs</a:t>
            </a:r>
            <a:r>
              <a:rPr lang="en-US" altLang="ko-KR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en-US" altLang="ko-KR" sz="1300" b="1" dirty="0" err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ngs</a:t>
            </a:r>
            <a:r>
              <a:rPr lang="en-US" altLang="ko-KR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-skeleton-</a:t>
            </a:r>
            <a:r>
              <a:rPr lang="en-US" altLang="ko-KR" sz="1300" b="1" dirty="0" err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api</a:t>
            </a:r>
            <a:r>
              <a:rPr lang="en-US" altLang="ko-KR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-root</a:t>
            </a:r>
            <a:endParaRPr lang="ko-KR" altLang="en-US" sz="13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9" name="TextBox 68"/>
          <p:cNvSpPr txBox="1">
            <a:spLocks noChangeArrowheads="1"/>
          </p:cNvSpPr>
          <p:nvPr/>
        </p:nvSpPr>
        <p:spPr bwMode="auto">
          <a:xfrm>
            <a:off x="321067" y="1068522"/>
            <a:ext cx="491522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ko-KR" sz="1100" b="1" dirty="0">
                <a:solidFill>
                  <a:srgbClr val="000000"/>
                </a:solidFill>
                <a:latin typeface="+mn-ea"/>
                <a:ea typeface="+mn-ea"/>
              </a:rPr>
              <a:t>2.2.3. </a:t>
            </a:r>
            <a:r>
              <a:rPr lang="en-US" altLang="ko-KR" sz="1100" b="1" dirty="0" err="1">
                <a:solidFill>
                  <a:srgbClr val="000000"/>
                </a:solidFill>
                <a:latin typeface="+mn-ea"/>
                <a:ea typeface="+mn-ea"/>
              </a:rPr>
              <a:t>ebs</a:t>
            </a:r>
            <a:r>
              <a:rPr lang="en-US" altLang="ko-KR" sz="1100" b="1" dirty="0">
                <a:solidFill>
                  <a:srgbClr val="000000"/>
                </a:solidFill>
                <a:latin typeface="+mn-ea"/>
                <a:ea typeface="+mn-ea"/>
              </a:rPr>
              <a:t>-</a:t>
            </a:r>
            <a:r>
              <a:rPr lang="en-US" altLang="ko-KR" sz="1100" b="1" dirty="0" err="1">
                <a:solidFill>
                  <a:srgbClr val="000000"/>
                </a:solidFill>
                <a:latin typeface="+mn-ea"/>
                <a:ea typeface="+mn-ea"/>
              </a:rPr>
              <a:t>ngs</a:t>
            </a:r>
            <a:r>
              <a:rPr lang="en-US" altLang="ko-KR" sz="1100" b="1" dirty="0">
                <a:solidFill>
                  <a:srgbClr val="000000"/>
                </a:solidFill>
                <a:latin typeface="+mn-ea"/>
                <a:ea typeface="+mn-ea"/>
              </a:rPr>
              <a:t>-skeleton-</a:t>
            </a:r>
            <a:r>
              <a:rPr lang="en-US" altLang="ko-KR" sz="1100" b="1" dirty="0" err="1">
                <a:solidFill>
                  <a:srgbClr val="000000"/>
                </a:solidFill>
                <a:latin typeface="+mn-ea"/>
                <a:ea typeface="+mn-ea"/>
              </a:rPr>
              <a:t>api</a:t>
            </a:r>
            <a:r>
              <a:rPr lang="en-US" altLang="ko-KR" sz="1100" b="1" dirty="0">
                <a:solidFill>
                  <a:srgbClr val="000000"/>
                </a:solidFill>
                <a:latin typeface="+mn-ea"/>
                <a:ea typeface="+mn-ea"/>
              </a:rPr>
              <a:t>-root</a:t>
            </a:r>
            <a:endParaRPr lang="ko-KR" altLang="en-US" sz="11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57D4631-3E13-4B87-8A8E-1FC0167A7C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558"/>
          <a:stretch/>
        </p:blipFill>
        <p:spPr>
          <a:xfrm>
            <a:off x="453928" y="1640337"/>
            <a:ext cx="2805087" cy="1413979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93688EC2-3BEB-4913-B0DF-DCC7FBAFD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2732" y="1648890"/>
            <a:ext cx="5435638" cy="449970"/>
          </a:xfrm>
          <a:prstGeom prst="rect">
            <a:avLst/>
          </a:prstGeom>
        </p:spPr>
      </p:pic>
      <p:sp>
        <p:nvSpPr>
          <p:cNvPr id="8" name="TextBox 68">
            <a:extLst>
              <a:ext uri="{FF2B5EF4-FFF2-40B4-BE49-F238E27FC236}">
                <a16:creationId xmlns:a16="http://schemas.microsoft.com/office/drawing/2014/main" id="{07C37987-5F69-4A20-9CC0-A0BE7AA71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581" y="1433652"/>
            <a:ext cx="280508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171450" indent="-171450" latinLnBrk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+mn-ea"/>
                <a:ea typeface="+mn-ea"/>
              </a:rPr>
              <a:t>Project Structure</a:t>
            </a:r>
            <a:endParaRPr lang="ko-KR" altLang="en-US" sz="9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3" name="TextBox 68">
            <a:extLst>
              <a:ext uri="{FF2B5EF4-FFF2-40B4-BE49-F238E27FC236}">
                <a16:creationId xmlns:a16="http://schemas.microsoft.com/office/drawing/2014/main" id="{4570B10F-B2E5-4AF8-90CC-C134005410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8946" y="1433652"/>
            <a:ext cx="280508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171450" indent="-171450" latinLnBrk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+mn-ea"/>
                <a:ea typeface="+mn-ea"/>
              </a:rPr>
              <a:t>Package Structure</a:t>
            </a:r>
            <a:endParaRPr lang="ko-KR" altLang="en-US" sz="9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1E1DE85-46A4-4BC0-9864-7BBAA75C28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474" y="3617910"/>
            <a:ext cx="2843194" cy="1047878"/>
          </a:xfrm>
          <a:prstGeom prst="rect">
            <a:avLst/>
          </a:prstGeom>
        </p:spPr>
      </p:pic>
      <p:sp>
        <p:nvSpPr>
          <p:cNvPr id="15" name="TextBox 68">
            <a:extLst>
              <a:ext uri="{FF2B5EF4-FFF2-40B4-BE49-F238E27FC236}">
                <a16:creationId xmlns:a16="http://schemas.microsoft.com/office/drawing/2014/main" id="{ECB70B73-6A91-4497-A276-42B7BDB45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474" y="3194087"/>
            <a:ext cx="280508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171450" indent="-171450" latinLnBrk="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n-US" altLang="ko-KR" sz="900" b="1" dirty="0" err="1">
                <a:solidFill>
                  <a:srgbClr val="000000"/>
                </a:solidFill>
                <a:latin typeface="+mn-ea"/>
                <a:ea typeface="+mn-ea"/>
              </a:rPr>
              <a:t>Api</a:t>
            </a:r>
            <a:r>
              <a:rPr lang="en-US" altLang="ko-KR" sz="900" b="1" dirty="0">
                <a:solidFill>
                  <a:srgbClr val="000000"/>
                </a:solidFill>
                <a:latin typeface="+mn-ea"/>
                <a:ea typeface="+mn-ea"/>
              </a:rPr>
              <a:t> Root Project</a:t>
            </a:r>
            <a:endParaRPr lang="ko-KR" altLang="en-US" sz="9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78C895C-4DF1-4D1C-A32E-3903327B85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4836" y="4695319"/>
            <a:ext cx="2502490" cy="1347495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3C8644A2-2C31-4F25-8E72-35A10B0ECF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1391" y="2254880"/>
            <a:ext cx="3272294" cy="2348240"/>
          </a:xfrm>
          <a:prstGeom prst="rect">
            <a:avLst/>
          </a:prstGeom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id="{DEBA5BAE-8AED-4600-A5F1-4C1051253A2B}"/>
              </a:ext>
            </a:extLst>
          </p:cNvPr>
          <p:cNvSpPr/>
          <p:nvPr/>
        </p:nvSpPr>
        <p:spPr>
          <a:xfrm>
            <a:off x="609553" y="3977366"/>
            <a:ext cx="2684116" cy="138499"/>
          </a:xfrm>
          <a:prstGeom prst="rect">
            <a:avLst/>
          </a:prstGeom>
          <a:noFill/>
          <a:ln w="31750">
            <a:solidFill>
              <a:srgbClr val="FF0000"/>
            </a:solidFill>
            <a:prstDash val="sysDot"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꺾인 연결선 121">
            <a:extLst>
              <a:ext uri="{FF2B5EF4-FFF2-40B4-BE49-F238E27FC236}">
                <a16:creationId xmlns:a16="http://schemas.microsoft.com/office/drawing/2014/main" id="{48417C02-3CDF-482D-B8B8-BFCF9E257DFF}"/>
              </a:ext>
            </a:extLst>
          </p:cNvPr>
          <p:cNvCxnSpPr>
            <a:cxnSpLocks/>
            <a:stCxn id="18" idx="3"/>
            <a:endCxn id="16" idx="1"/>
          </p:cNvCxnSpPr>
          <p:nvPr/>
        </p:nvCxnSpPr>
        <p:spPr>
          <a:xfrm flipV="1">
            <a:off x="3293669" y="3429000"/>
            <a:ext cx="337722" cy="617616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BB022AD2-F975-4C79-AE3F-A84915A09EAF}"/>
              </a:ext>
            </a:extLst>
          </p:cNvPr>
          <p:cNvSpPr/>
          <p:nvPr/>
        </p:nvSpPr>
        <p:spPr>
          <a:xfrm>
            <a:off x="609553" y="4527289"/>
            <a:ext cx="2684116" cy="138499"/>
          </a:xfrm>
          <a:prstGeom prst="rect">
            <a:avLst/>
          </a:prstGeom>
          <a:noFill/>
          <a:ln w="31750">
            <a:solidFill>
              <a:srgbClr val="FF0000"/>
            </a:solidFill>
            <a:prstDash val="sysDot"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6" name="꺾인 연결선 121">
            <a:extLst>
              <a:ext uri="{FF2B5EF4-FFF2-40B4-BE49-F238E27FC236}">
                <a16:creationId xmlns:a16="http://schemas.microsoft.com/office/drawing/2014/main" id="{E3AB4125-12C2-4D41-A0EF-EB7BE9886A21}"/>
              </a:ext>
            </a:extLst>
          </p:cNvPr>
          <p:cNvCxnSpPr>
            <a:cxnSpLocks/>
            <a:stCxn id="25" idx="3"/>
            <a:endCxn id="14" idx="1"/>
          </p:cNvCxnSpPr>
          <p:nvPr/>
        </p:nvCxnSpPr>
        <p:spPr>
          <a:xfrm>
            <a:off x="3293669" y="4596539"/>
            <a:ext cx="361167" cy="77252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4A80E62-37DB-4FF2-9BCD-88DF4B713028}"/>
              </a:ext>
            </a:extLst>
          </p:cNvPr>
          <p:cNvSpPr txBox="1"/>
          <p:nvPr/>
        </p:nvSpPr>
        <p:spPr>
          <a:xfrm>
            <a:off x="466108" y="3341311"/>
            <a:ext cx="25322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/>
              <a:t>- </a:t>
            </a:r>
            <a:r>
              <a:rPr lang="en-US" altLang="ko-KR" sz="900" dirty="0" err="1"/>
              <a:t>api</a:t>
            </a:r>
            <a:r>
              <a:rPr lang="ko-KR" altLang="en-US" sz="900" dirty="0"/>
              <a:t> </a:t>
            </a:r>
            <a:r>
              <a:rPr lang="en-US" altLang="ko-KR" sz="900" dirty="0"/>
              <a:t>&amp; entity project </a:t>
            </a:r>
            <a:r>
              <a:rPr lang="ko-KR" altLang="en-US" sz="900" dirty="0"/>
              <a:t>의 의존성 및 </a:t>
            </a:r>
            <a:r>
              <a:rPr lang="en-US" altLang="ko-KR" sz="900" dirty="0"/>
              <a:t>build </a:t>
            </a:r>
            <a:r>
              <a:rPr lang="ko-KR" altLang="en-US" sz="900" dirty="0"/>
              <a:t>관리</a:t>
            </a:r>
          </a:p>
        </p:txBody>
      </p:sp>
    </p:spTree>
    <p:extLst>
      <p:ext uri="{BB962C8B-B14F-4D97-AF65-F5344CB8AC3E}">
        <p14:creationId xmlns:p14="http://schemas.microsoft.com/office/powerpoint/2010/main" val="1109274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975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631871" y="782862"/>
            <a:ext cx="861663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" algn="l"/>
              </a:tabLs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1400" b="1" u="sng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개 정 이 </a:t>
            </a:r>
            <a:r>
              <a:rPr lang="ko-KR" altLang="en-US" sz="1400" b="1" u="sng" dirty="0" err="1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력</a:t>
            </a:r>
            <a:endParaRPr lang="ko-KR" altLang="ko-KR" sz="1000" dirty="0">
              <a:solidFill>
                <a:srgbClr val="000000"/>
              </a:solidFill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6" name="Group 1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446204"/>
              </p:ext>
            </p:extLst>
          </p:nvPr>
        </p:nvGraphicFramePr>
        <p:xfrm>
          <a:off x="631871" y="1266868"/>
          <a:ext cx="8616633" cy="4201318"/>
        </p:xfrm>
        <a:graphic>
          <a:graphicData uri="http://schemas.openxmlformats.org/drawingml/2006/table">
            <a:tbl>
              <a:tblPr/>
              <a:tblGrid>
                <a:gridCol w="4915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89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92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452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58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58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버전</a:t>
                      </a:r>
                      <a:endParaRPr kumimoji="1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작성일</a:t>
                      </a: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변경사유</a:t>
                      </a:r>
                      <a:r>
                        <a:rPr lang="en-US" altLang="ko-KR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변경내용</a:t>
                      </a:r>
                      <a:r>
                        <a:rPr lang="en-US" altLang="ko-KR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작성자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승인자</a:t>
                      </a: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0.91</a:t>
                      </a: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2020-10-16</a:t>
                      </a:r>
                      <a:endParaRPr kumimoji="0" lang="ko-KR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최초 작성</a:t>
                      </a: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최초작성</a:t>
                      </a: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최지석</a:t>
                      </a: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최태철</a:t>
                      </a: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0839"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ctr" defTabSz="1222375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5826" marR="55826" marT="34361" marB="34361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3" name="직사각형 2"/>
          <p:cNvSpPr/>
          <p:nvPr/>
        </p:nvSpPr>
        <p:spPr>
          <a:xfrm>
            <a:off x="614453" y="5947697"/>
            <a:ext cx="4953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800" dirty="0"/>
              <a:t>1. </a:t>
            </a:r>
            <a:r>
              <a:rPr lang="ko-KR" altLang="en-US" sz="800" dirty="0"/>
              <a:t>변경 사유</a:t>
            </a:r>
            <a:r>
              <a:rPr lang="en-US" altLang="ko-KR" sz="800" dirty="0"/>
              <a:t>: </a:t>
            </a:r>
            <a:r>
              <a:rPr lang="ko-KR" altLang="en-US" sz="800" dirty="0"/>
              <a:t>변경 내용이 이전 문서에 대해 </a:t>
            </a:r>
            <a:r>
              <a:rPr lang="ko-KR" altLang="en-US" sz="800" dirty="0" err="1"/>
              <a:t>최초작성</a:t>
            </a:r>
            <a:r>
              <a:rPr lang="en-US" altLang="ko-KR" sz="800" dirty="0"/>
              <a:t>/</a:t>
            </a:r>
            <a:r>
              <a:rPr lang="ko-KR" altLang="en-US" sz="800" dirty="0"/>
              <a:t>승인</a:t>
            </a:r>
            <a:r>
              <a:rPr lang="en-US" altLang="ko-KR" sz="800" dirty="0"/>
              <a:t>/</a:t>
            </a:r>
            <a:r>
              <a:rPr lang="ko-KR" altLang="en-US" sz="800" dirty="0"/>
              <a:t>추가</a:t>
            </a:r>
            <a:r>
              <a:rPr lang="en-US" altLang="ko-KR" sz="800" dirty="0"/>
              <a:t>/</a:t>
            </a:r>
            <a:r>
              <a:rPr lang="ko-KR" altLang="en-US" sz="800" dirty="0"/>
              <a:t>수정</a:t>
            </a:r>
            <a:r>
              <a:rPr lang="en-US" altLang="ko-KR" sz="800" dirty="0"/>
              <a:t>/</a:t>
            </a:r>
            <a:r>
              <a:rPr lang="ko-KR" altLang="en-US" sz="800" dirty="0"/>
              <a:t>삭제 중 선택 기입</a:t>
            </a:r>
          </a:p>
          <a:p>
            <a:r>
              <a:rPr lang="en-US" altLang="ko-KR" sz="800" dirty="0"/>
              <a:t>2. </a:t>
            </a:r>
            <a:r>
              <a:rPr lang="ko-KR" altLang="en-US" sz="800" dirty="0"/>
              <a:t>변경 내용</a:t>
            </a:r>
            <a:r>
              <a:rPr lang="en-US" altLang="ko-KR" sz="800" dirty="0"/>
              <a:t>: </a:t>
            </a:r>
            <a:r>
              <a:rPr lang="ko-KR" altLang="en-US" sz="800" dirty="0"/>
              <a:t>변경이 발생되는 위치와 변경 내용을 자세히 기록</a:t>
            </a:r>
            <a:r>
              <a:rPr lang="en-US" altLang="ko-KR" sz="800" dirty="0"/>
              <a:t>(</a:t>
            </a:r>
            <a:r>
              <a:rPr lang="ko-KR" altLang="en-US" sz="800" dirty="0"/>
              <a:t>장</a:t>
            </a:r>
            <a:r>
              <a:rPr lang="en-US" altLang="ko-KR" sz="800" dirty="0"/>
              <a:t>, </a:t>
            </a:r>
            <a:r>
              <a:rPr lang="ko-KR" altLang="en-US" sz="800" dirty="0"/>
              <a:t>절과 변경 내용을 기술한다</a:t>
            </a:r>
            <a:r>
              <a:rPr lang="en-US" altLang="ko-KR" sz="800" dirty="0"/>
              <a:t>.)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98"/>
          <p:cNvSpPr txBox="1"/>
          <p:nvPr/>
        </p:nvSpPr>
        <p:spPr>
          <a:xfrm>
            <a:off x="638517" y="2790357"/>
            <a:ext cx="4405197" cy="59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>
              <a:lnSpc>
                <a:spcPct val="120000"/>
              </a:lnSpc>
              <a:buSzPts val="3200"/>
            </a:pPr>
            <a:r>
              <a:rPr lang="ko-KR" altLang="en-US" sz="3200" b="1" dirty="0">
                <a:latin typeface="+mn-ea"/>
                <a:ea typeface="+mn-ea"/>
              </a:rPr>
              <a:t>목차</a:t>
            </a:r>
            <a:endParaRPr sz="3200" b="1" dirty="0">
              <a:solidFill>
                <a:srgbClr val="000000"/>
              </a:solidFill>
              <a:latin typeface="+mn-ea"/>
              <a:ea typeface="+mn-ea"/>
              <a:cs typeface="Arial"/>
              <a:sym typeface="Arial"/>
            </a:endParaRPr>
          </a:p>
        </p:txBody>
      </p:sp>
      <p:cxnSp>
        <p:nvCxnSpPr>
          <p:cNvPr id="3" name="Shape 200"/>
          <p:cNvCxnSpPr/>
          <p:nvPr/>
        </p:nvCxnSpPr>
        <p:spPr>
          <a:xfrm>
            <a:off x="628357" y="3432088"/>
            <a:ext cx="8640000" cy="0"/>
          </a:xfrm>
          <a:prstGeom prst="straightConnector1">
            <a:avLst/>
          </a:prstGeom>
          <a:noFill/>
          <a:ln w="38100" cap="flat" cmpd="sng">
            <a:solidFill>
              <a:schemeClr val="bg1">
                <a:lumMod val="6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" name="Shape 199"/>
          <p:cNvSpPr txBox="1"/>
          <p:nvPr/>
        </p:nvSpPr>
        <p:spPr>
          <a:xfrm>
            <a:off x="602236" y="3468452"/>
            <a:ext cx="6199435" cy="1556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20000"/>
              </a:lnSpc>
              <a:buClr>
                <a:srgbClr val="FF6600"/>
              </a:buClr>
              <a:buSzPts val="3200"/>
            </a:pPr>
            <a:r>
              <a:rPr lang="en-US" altLang="ko-KR" sz="2400" b="1" dirty="0">
                <a:solidFill>
                  <a:srgbClr val="0070C0"/>
                </a:solidFill>
                <a:latin typeface="+mn-ea"/>
                <a:ea typeface="+mn-ea"/>
              </a:rPr>
              <a:t>1. </a:t>
            </a:r>
            <a:r>
              <a:rPr lang="ko-KR" altLang="en-US" sz="2400" b="1" dirty="0">
                <a:solidFill>
                  <a:srgbClr val="0070C0"/>
                </a:solidFill>
                <a:latin typeface="+mn-ea"/>
                <a:ea typeface="+mn-ea"/>
              </a:rPr>
              <a:t>개요</a:t>
            </a:r>
            <a:endParaRPr lang="en-US" altLang="ko-KR" sz="2400" b="1" dirty="0">
              <a:solidFill>
                <a:srgbClr val="0070C0"/>
              </a:solidFill>
              <a:latin typeface="+mn-ea"/>
              <a:ea typeface="+mn-ea"/>
            </a:endParaRPr>
          </a:p>
          <a:p>
            <a:pPr lvl="0">
              <a:lnSpc>
                <a:spcPct val="120000"/>
              </a:lnSpc>
              <a:buClr>
                <a:srgbClr val="FF6600"/>
              </a:buClr>
              <a:buSzPts val="3200"/>
            </a:pPr>
            <a:r>
              <a:rPr lang="en-US" altLang="ko-KR" sz="2400" b="1" dirty="0">
                <a:solidFill>
                  <a:srgbClr val="0070C0"/>
                </a:solidFill>
                <a:latin typeface="+mn-ea"/>
              </a:rPr>
              <a:t>2. </a:t>
            </a:r>
            <a:r>
              <a:rPr lang="ko-KR" altLang="en-US" sz="2400" b="1" dirty="0">
                <a:solidFill>
                  <a:srgbClr val="0070C0"/>
                </a:solidFill>
                <a:latin typeface="+mn-ea"/>
              </a:rPr>
              <a:t>개발환경</a:t>
            </a:r>
            <a:endParaRPr lang="en-US" altLang="ko-KR" sz="2400" b="1" dirty="0">
              <a:solidFill>
                <a:srgbClr val="0070C0"/>
              </a:solidFill>
              <a:latin typeface="+mn-ea"/>
            </a:endParaRPr>
          </a:p>
          <a:p>
            <a:pPr lvl="0">
              <a:lnSpc>
                <a:spcPct val="120000"/>
              </a:lnSpc>
              <a:buClr>
                <a:srgbClr val="FF6600"/>
              </a:buClr>
              <a:buSzPts val="3200"/>
            </a:pPr>
            <a:r>
              <a:rPr lang="en-US" altLang="ko-KR" sz="2400" b="1" dirty="0">
                <a:solidFill>
                  <a:srgbClr val="0070C0"/>
                </a:solidFill>
                <a:latin typeface="+mn-ea"/>
              </a:rPr>
              <a:t>3. </a:t>
            </a:r>
            <a:r>
              <a:rPr lang="ko-KR" altLang="en-US" sz="2400" b="1" dirty="0">
                <a:solidFill>
                  <a:srgbClr val="0070C0"/>
                </a:solidFill>
                <a:latin typeface="+mn-ea"/>
              </a:rPr>
              <a:t>개발표준</a:t>
            </a:r>
            <a:endParaRPr lang="en-US" altLang="ko-KR" sz="2400" b="1" dirty="0">
              <a:solidFill>
                <a:srgbClr val="0070C0"/>
              </a:solidFill>
              <a:latin typeface="+mn-ea"/>
            </a:endParaRPr>
          </a:p>
          <a:p>
            <a:pPr lvl="0">
              <a:lnSpc>
                <a:spcPct val="120000"/>
              </a:lnSpc>
              <a:buClr>
                <a:srgbClr val="FF6600"/>
              </a:buClr>
              <a:buSzPts val="3200"/>
            </a:pPr>
            <a:r>
              <a:rPr lang="en-US" altLang="ko-KR" sz="2400" b="1" dirty="0">
                <a:solidFill>
                  <a:srgbClr val="0070C0"/>
                </a:solidFill>
                <a:latin typeface="+mn-ea"/>
              </a:rPr>
              <a:t>4. </a:t>
            </a:r>
            <a:r>
              <a:rPr lang="ko-KR" altLang="en-US" sz="2400" b="1" dirty="0">
                <a:solidFill>
                  <a:srgbClr val="0070C0"/>
                </a:solidFill>
                <a:latin typeface="+mn-ea"/>
              </a:rPr>
              <a:t>업무별 프로젝트 구성</a:t>
            </a:r>
            <a:endParaRPr lang="en-US" altLang="ko-KR" sz="2400" b="1" dirty="0">
              <a:solidFill>
                <a:srgbClr val="0070C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4013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98"/>
          <p:cNvSpPr txBox="1"/>
          <p:nvPr/>
        </p:nvSpPr>
        <p:spPr>
          <a:xfrm>
            <a:off x="638517" y="2790357"/>
            <a:ext cx="4405197" cy="59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>
              <a:lnSpc>
                <a:spcPct val="120000"/>
              </a:lnSpc>
              <a:buSzPts val="3200"/>
            </a:pPr>
            <a:r>
              <a:rPr lang="en-US" sz="3200" b="1" dirty="0">
                <a:latin typeface="+mn-ea"/>
                <a:ea typeface="+mn-ea"/>
              </a:rPr>
              <a:t>1. </a:t>
            </a:r>
            <a:r>
              <a:rPr lang="ko-KR" altLang="en-US" sz="3200" b="1" dirty="0">
                <a:latin typeface="+mn-ea"/>
                <a:ea typeface="+mn-ea"/>
              </a:rPr>
              <a:t>개요</a:t>
            </a:r>
            <a:endParaRPr sz="3200" b="1" dirty="0">
              <a:solidFill>
                <a:srgbClr val="000000"/>
              </a:solidFill>
              <a:latin typeface="+mn-ea"/>
              <a:ea typeface="+mn-ea"/>
              <a:cs typeface="Arial"/>
              <a:sym typeface="Arial"/>
            </a:endParaRPr>
          </a:p>
        </p:txBody>
      </p:sp>
      <p:cxnSp>
        <p:nvCxnSpPr>
          <p:cNvPr id="3" name="Shape 200"/>
          <p:cNvCxnSpPr/>
          <p:nvPr/>
        </p:nvCxnSpPr>
        <p:spPr>
          <a:xfrm>
            <a:off x="628357" y="3432088"/>
            <a:ext cx="8640000" cy="0"/>
          </a:xfrm>
          <a:prstGeom prst="straightConnector1">
            <a:avLst/>
          </a:prstGeom>
          <a:noFill/>
          <a:ln w="38100" cap="flat" cmpd="sng">
            <a:solidFill>
              <a:schemeClr val="bg1">
                <a:lumMod val="6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" name="Shape 199"/>
          <p:cNvSpPr txBox="1"/>
          <p:nvPr/>
        </p:nvSpPr>
        <p:spPr>
          <a:xfrm>
            <a:off x="602236" y="3468452"/>
            <a:ext cx="6199435" cy="1556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20000"/>
              </a:lnSpc>
              <a:buClr>
                <a:srgbClr val="FF6600"/>
              </a:buClr>
              <a:buSzPts val="3200"/>
            </a:pPr>
            <a:r>
              <a:rPr lang="en-US" altLang="ko-KR" sz="2400" b="1" dirty="0">
                <a:solidFill>
                  <a:srgbClr val="0070C0"/>
                </a:solidFill>
                <a:latin typeface="+mn-ea"/>
                <a:ea typeface="+mn-ea"/>
              </a:rPr>
              <a:t>1.1. </a:t>
            </a:r>
            <a:r>
              <a:rPr lang="ko-KR" altLang="en-US" sz="2400" b="1" dirty="0">
                <a:solidFill>
                  <a:srgbClr val="0070C0"/>
                </a:solidFill>
                <a:latin typeface="+mn-ea"/>
              </a:rPr>
              <a:t>목적</a:t>
            </a:r>
            <a:endParaRPr lang="en-US" altLang="ko-KR" sz="2400" b="1" dirty="0">
              <a:solidFill>
                <a:srgbClr val="0070C0"/>
              </a:solidFill>
              <a:latin typeface="+mn-ea"/>
            </a:endParaRPr>
          </a:p>
          <a:p>
            <a:pPr lvl="0">
              <a:lnSpc>
                <a:spcPct val="120000"/>
              </a:lnSpc>
              <a:buClr>
                <a:srgbClr val="FF6600"/>
              </a:buClr>
              <a:buSzPts val="3200"/>
            </a:pPr>
            <a:r>
              <a:rPr lang="en-US" altLang="ko-KR" sz="2400" b="1" dirty="0">
                <a:solidFill>
                  <a:srgbClr val="0070C0"/>
                </a:solidFill>
                <a:latin typeface="+mn-ea"/>
              </a:rPr>
              <a:t>1.2. </a:t>
            </a:r>
            <a:r>
              <a:rPr lang="ko-KR" altLang="en-US" sz="2400" b="1" dirty="0">
                <a:solidFill>
                  <a:srgbClr val="0070C0"/>
                </a:solidFill>
                <a:latin typeface="+mn-ea"/>
              </a:rPr>
              <a:t>범위</a:t>
            </a:r>
            <a:endParaRPr lang="en-US" altLang="ko-KR" sz="2400" b="1" dirty="0">
              <a:solidFill>
                <a:srgbClr val="0070C0"/>
              </a:solidFill>
              <a:latin typeface="+mn-ea"/>
            </a:endParaRPr>
          </a:p>
          <a:p>
            <a:pPr lvl="0">
              <a:lnSpc>
                <a:spcPct val="120000"/>
              </a:lnSpc>
              <a:buClr>
                <a:srgbClr val="FF6600"/>
              </a:buClr>
              <a:buSzPts val="3200"/>
            </a:pPr>
            <a:r>
              <a:rPr lang="en-US" altLang="ko-KR" sz="2400" b="1" dirty="0">
                <a:solidFill>
                  <a:srgbClr val="0070C0"/>
                </a:solidFill>
                <a:latin typeface="+mn-ea"/>
              </a:rPr>
              <a:t>1.3. Overall Process</a:t>
            </a:r>
          </a:p>
        </p:txBody>
      </p:sp>
    </p:spTree>
    <p:extLst>
      <p:ext uri="{BB962C8B-B14F-4D97-AF65-F5344CB8AC3E}">
        <p14:creationId xmlns:p14="http://schemas.microsoft.com/office/powerpoint/2010/main" val="1719797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60614" y="656027"/>
            <a:ext cx="503613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개요</a:t>
            </a:r>
            <a:endParaRPr lang="ko-KR" altLang="en-US" sz="13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TextBox 68"/>
          <p:cNvSpPr txBox="1">
            <a:spLocks noChangeArrowheads="1"/>
          </p:cNvSpPr>
          <p:nvPr/>
        </p:nvSpPr>
        <p:spPr bwMode="auto">
          <a:xfrm>
            <a:off x="329622" y="1066312"/>
            <a:ext cx="49152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ko-KR" sz="1200" b="1" dirty="0">
                <a:solidFill>
                  <a:srgbClr val="000000"/>
                </a:solidFill>
                <a:latin typeface="+mn-ea"/>
                <a:ea typeface="+mn-ea"/>
              </a:rPr>
              <a:t>1.1. </a:t>
            </a:r>
            <a:r>
              <a:rPr lang="ko-KR" altLang="en-US" sz="1200" b="1" dirty="0">
                <a:solidFill>
                  <a:srgbClr val="000000"/>
                </a:solidFill>
                <a:latin typeface="+mn-ea"/>
                <a:ea typeface="+mn-ea"/>
              </a:rPr>
              <a:t>목적</a:t>
            </a:r>
          </a:p>
        </p:txBody>
      </p:sp>
      <p:sp>
        <p:nvSpPr>
          <p:cNvPr id="7" name="TextBox 68"/>
          <p:cNvSpPr txBox="1">
            <a:spLocks noChangeArrowheads="1"/>
          </p:cNvSpPr>
          <p:nvPr/>
        </p:nvSpPr>
        <p:spPr bwMode="auto">
          <a:xfrm>
            <a:off x="329622" y="2631299"/>
            <a:ext cx="49152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ko-KR" sz="1200" b="1" dirty="0">
                <a:solidFill>
                  <a:srgbClr val="000000"/>
                </a:solidFill>
                <a:latin typeface="+mn-ea"/>
                <a:ea typeface="+mn-ea"/>
              </a:rPr>
              <a:t>1.2. </a:t>
            </a:r>
            <a:r>
              <a:rPr lang="ko-KR" altLang="en-US" sz="1200" b="1" dirty="0">
                <a:solidFill>
                  <a:srgbClr val="000000"/>
                </a:solidFill>
                <a:latin typeface="+mn-ea"/>
                <a:ea typeface="+mn-ea"/>
              </a:rPr>
              <a:t>범위</a:t>
            </a:r>
          </a:p>
        </p:txBody>
      </p:sp>
      <p:sp>
        <p:nvSpPr>
          <p:cNvPr id="9" name="TextBox 68"/>
          <p:cNvSpPr txBox="1">
            <a:spLocks noChangeArrowheads="1"/>
          </p:cNvSpPr>
          <p:nvPr/>
        </p:nvSpPr>
        <p:spPr bwMode="auto">
          <a:xfrm>
            <a:off x="321067" y="3565085"/>
            <a:ext cx="49152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ko-KR" sz="1200" b="1" dirty="0">
                <a:solidFill>
                  <a:srgbClr val="000000"/>
                </a:solidFill>
                <a:latin typeface="+mn-ea"/>
                <a:ea typeface="+mn-ea"/>
              </a:rPr>
              <a:t>1.3. Overall Process</a:t>
            </a:r>
            <a:endParaRPr lang="ko-KR" altLang="en-US" sz="12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85" name="Rectangle 214"/>
          <p:cNvSpPr>
            <a:spLocks noChangeArrowheads="1"/>
          </p:cNvSpPr>
          <p:nvPr/>
        </p:nvSpPr>
        <p:spPr bwMode="auto">
          <a:xfrm>
            <a:off x="338499" y="1304731"/>
            <a:ext cx="9288000" cy="117902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개발자 표준 환경을 제시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개발자들의 생산성을 향상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시스템 유지보수를 용이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시스템 사용자들의 편리성을 도모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시스템에 대한 일관성 유지로 사용자 요구사항에 신속 대응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6" name="Rectangle 214"/>
          <p:cNvSpPr>
            <a:spLocks noChangeArrowheads="1"/>
          </p:cNvSpPr>
          <p:nvPr/>
        </p:nvSpPr>
        <p:spPr bwMode="auto">
          <a:xfrm>
            <a:off x="338499" y="2876090"/>
            <a:ext cx="9288000" cy="537829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본 프로젝트 수행 시 신규 개발 진행되는 범위에 한정하여 수행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클라우드 환경으로 전환되는 시스템은 제외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80" name="그룹 79"/>
          <p:cNvGrpSpPr/>
          <p:nvPr/>
        </p:nvGrpSpPr>
        <p:grpSpPr>
          <a:xfrm>
            <a:off x="338499" y="3832134"/>
            <a:ext cx="9288000" cy="2595186"/>
            <a:chOff x="338499" y="3864074"/>
            <a:chExt cx="9288000" cy="2537368"/>
          </a:xfrm>
        </p:grpSpPr>
        <p:sp>
          <p:nvSpPr>
            <p:cNvPr id="87" name="Rectangle 214"/>
            <p:cNvSpPr>
              <a:spLocks noChangeArrowheads="1"/>
            </p:cNvSpPr>
            <p:nvPr/>
          </p:nvSpPr>
          <p:spPr bwMode="auto">
            <a:xfrm>
              <a:off x="338499" y="3864074"/>
              <a:ext cx="9288000" cy="25373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t" anchorCtr="0"/>
            <a:lstStyle/>
            <a:p>
              <a:pPr marL="171450" lvl="0" indent="-171450" algn="just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ko-KR" altLang="en-US" sz="1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본 문서는 </a:t>
              </a:r>
              <a:r>
                <a:rPr lang="en-US" altLang="ko-KR" sz="11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② Development</a:t>
              </a:r>
              <a:r>
                <a:rPr lang="ko-KR" altLang="en-US" sz="11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작업을 위한 환경구성에 그 목적이 있음 </a:t>
              </a:r>
              <a:endPara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pSp>
          <p:nvGrpSpPr>
            <p:cNvPr id="89" name="그룹 88"/>
            <p:cNvGrpSpPr/>
            <p:nvPr/>
          </p:nvGrpSpPr>
          <p:grpSpPr>
            <a:xfrm>
              <a:off x="438343" y="4146346"/>
              <a:ext cx="8999832" cy="2211322"/>
              <a:chOff x="353438" y="4201973"/>
              <a:chExt cx="8999832" cy="2211322"/>
            </a:xfrm>
          </p:grpSpPr>
          <p:pic>
            <p:nvPicPr>
              <p:cNvPr id="90" name="그래픽 5" descr="사용자">
                <a:extLst>
                  <a:ext uri="{FF2B5EF4-FFF2-40B4-BE49-F238E27FC236}">
                    <a16:creationId xmlns:a16="http://schemas.microsoft.com/office/drawing/2014/main" id="{E1D7F217-B219-4BAF-8CE1-CF17EBC883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82247" y="5180464"/>
                <a:ext cx="484556" cy="484556"/>
              </a:xfrm>
              <a:prstGeom prst="rect">
                <a:avLst/>
              </a:prstGeom>
            </p:spPr>
          </p:pic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32B71563-24CE-436D-8B0B-E003CC61D855}"/>
                  </a:ext>
                </a:extLst>
              </p:cNvPr>
              <p:cNvSpPr txBox="1"/>
              <p:nvPr/>
            </p:nvSpPr>
            <p:spPr>
              <a:xfrm>
                <a:off x="878366" y="5641256"/>
                <a:ext cx="57147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800" b="1" dirty="0">
                    <a:latin typeface="+mj-ea"/>
                    <a:ea typeface="+mj-ea"/>
                  </a:rPr>
                  <a:t>개발자</a:t>
                </a:r>
              </a:p>
            </p:txBody>
          </p:sp>
          <p:pic>
            <p:nvPicPr>
              <p:cNvPr id="92" name="그래픽 8" descr="문서">
                <a:extLst>
                  <a:ext uri="{FF2B5EF4-FFF2-40B4-BE49-F238E27FC236}">
                    <a16:creationId xmlns:a16="http://schemas.microsoft.com/office/drawing/2014/main" id="{12892261-64D5-4D02-B736-8633E8BF62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771058" y="5514338"/>
                <a:ext cx="395967" cy="395967"/>
              </a:xfrm>
              <a:prstGeom prst="rect">
                <a:avLst/>
              </a:prstGeom>
            </p:spPr>
          </p:pic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0C50BD97-C05A-4FDA-8BBA-96707DE745F6}"/>
                  </a:ext>
                </a:extLst>
              </p:cNvPr>
              <p:cNvSpPr txBox="1"/>
              <p:nvPr/>
            </p:nvSpPr>
            <p:spPr>
              <a:xfrm>
                <a:off x="1660603" y="5892026"/>
                <a:ext cx="64788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800" b="1" dirty="0">
                    <a:latin typeface="+mj-ea"/>
                    <a:ea typeface="+mj-ea"/>
                  </a:rPr>
                  <a:t>소스 코드</a:t>
                </a:r>
              </a:p>
            </p:txBody>
          </p:sp>
          <p:pic>
            <p:nvPicPr>
              <p:cNvPr id="94" name="그림 93"/>
              <p:cNvPicPr>
                <a:picLocks noChangeAspect="1"/>
              </p:cNvPicPr>
              <p:nvPr/>
            </p:nvPicPr>
            <p:blipFill rotWithShape="1">
              <a:blip r:embed="rId6"/>
              <a:srcRect l="23556" r="18700"/>
              <a:stretch/>
            </p:blipFill>
            <p:spPr>
              <a:xfrm>
                <a:off x="4312628" y="4934968"/>
                <a:ext cx="992038" cy="974308"/>
              </a:xfrm>
              <a:prstGeom prst="rect">
                <a:avLst/>
              </a:prstGeom>
            </p:spPr>
          </p:pic>
          <p:pic>
            <p:nvPicPr>
              <p:cNvPr id="95" name="그림 94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56122" y="4365795"/>
                <a:ext cx="897148" cy="762000"/>
              </a:xfrm>
              <a:prstGeom prst="rect">
                <a:avLst/>
              </a:prstGeom>
            </p:spPr>
          </p:pic>
          <p:cxnSp>
            <p:nvCxnSpPr>
              <p:cNvPr id="96" name="꺾인 연결선 95"/>
              <p:cNvCxnSpPr>
                <a:stCxn id="94" idx="3"/>
                <a:endCxn id="95" idx="1"/>
              </p:cNvCxnSpPr>
              <p:nvPr/>
            </p:nvCxnSpPr>
            <p:spPr>
              <a:xfrm flipV="1">
                <a:off x="5304666" y="4746795"/>
                <a:ext cx="3151456" cy="675327"/>
              </a:xfrm>
              <a:prstGeom prst="bentConnector3">
                <a:avLst/>
              </a:prstGeom>
              <a:ln w="12700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7" name="그룹 96"/>
              <p:cNvGrpSpPr/>
              <p:nvPr/>
            </p:nvGrpSpPr>
            <p:grpSpPr>
              <a:xfrm>
                <a:off x="2560780" y="4722711"/>
                <a:ext cx="978896" cy="1401175"/>
                <a:chOff x="2699879" y="4049846"/>
                <a:chExt cx="978896" cy="1401175"/>
              </a:xfrm>
            </p:grpSpPr>
            <p:sp>
              <p:nvSpPr>
                <p:cNvPr id="116" name="직사각형 115">
                  <a:extLst>
                    <a:ext uri="{FF2B5EF4-FFF2-40B4-BE49-F238E27FC236}">
                      <a16:creationId xmlns:a16="http://schemas.microsoft.com/office/drawing/2014/main" id="{CC4E69A6-157B-4C50-8AA5-C72BDCB8DC9F}"/>
                    </a:ext>
                  </a:extLst>
                </p:cNvPr>
                <p:cNvSpPr/>
                <p:nvPr/>
              </p:nvSpPr>
              <p:spPr>
                <a:xfrm>
                  <a:off x="2750013" y="4049846"/>
                  <a:ext cx="889448" cy="140117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atin typeface="+mj-ea"/>
                    <a:ea typeface="+mj-ea"/>
                  </a:endParaRPr>
                </a:p>
              </p:txBody>
            </p:sp>
            <p:grpSp>
              <p:nvGrpSpPr>
                <p:cNvPr id="117" name="그룹 116">
                  <a:extLst>
                    <a:ext uri="{FF2B5EF4-FFF2-40B4-BE49-F238E27FC236}">
                      <a16:creationId xmlns:a16="http://schemas.microsoft.com/office/drawing/2014/main" id="{4C0772E6-6A22-4F7D-A97A-CEDB0301995D}"/>
                    </a:ext>
                  </a:extLst>
                </p:cNvPr>
                <p:cNvGrpSpPr/>
                <p:nvPr/>
              </p:nvGrpSpPr>
              <p:grpSpPr>
                <a:xfrm>
                  <a:off x="2699879" y="4697656"/>
                  <a:ext cx="978896" cy="727365"/>
                  <a:chOff x="2309931" y="4250278"/>
                  <a:chExt cx="645050" cy="437332"/>
                </a:xfrm>
              </p:grpSpPr>
              <p:sp>
                <p:nvSpPr>
                  <p:cNvPr id="119" name="TextBox 118">
                    <a:extLst>
                      <a:ext uri="{FF2B5EF4-FFF2-40B4-BE49-F238E27FC236}">
                        <a16:creationId xmlns:a16="http://schemas.microsoft.com/office/drawing/2014/main" id="{189FB45B-A0DB-4586-871B-D2DAA582B647}"/>
                      </a:ext>
                    </a:extLst>
                  </p:cNvPr>
                  <p:cNvSpPr txBox="1"/>
                  <p:nvPr/>
                </p:nvSpPr>
                <p:spPr>
                  <a:xfrm>
                    <a:off x="2309931" y="4484053"/>
                    <a:ext cx="645050" cy="20355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 dirty="0">
                        <a:latin typeface="+mj-ea"/>
                        <a:ea typeface="+mj-ea"/>
                      </a:rPr>
                      <a:t>SVN</a:t>
                    </a:r>
                  </a:p>
                  <a:p>
                    <a:pPr algn="ctr"/>
                    <a:r>
                      <a:rPr lang="en-US" altLang="ko-KR" sz="800" b="1" dirty="0">
                        <a:latin typeface="+mj-ea"/>
                      </a:rPr>
                      <a:t>(Dev, Stage)</a:t>
                    </a:r>
                    <a:endParaRPr lang="ko-KR" altLang="en-US" sz="800" b="1" dirty="0">
                      <a:latin typeface="+mj-ea"/>
                      <a:ea typeface="+mj-ea"/>
                    </a:endParaRPr>
                  </a:p>
                </p:txBody>
              </p:sp>
              <p:pic>
                <p:nvPicPr>
                  <p:cNvPr id="120" name="그림 119">
                    <a:extLst>
                      <a:ext uri="{FF2B5EF4-FFF2-40B4-BE49-F238E27FC236}">
                        <a16:creationId xmlns:a16="http://schemas.microsoft.com/office/drawing/2014/main" id="{BA29B676-715E-4941-9629-D8941203D95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499708" y="4250278"/>
                    <a:ext cx="278139" cy="239314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18" name="그림 117"/>
                <p:cNvPicPr>
                  <a:picLocks noChangeAspect="1"/>
                </p:cNvPicPr>
                <p:nvPr/>
              </p:nvPicPr>
              <p:blipFill rotWithShape="1">
                <a:blip r:embed="rId9"/>
                <a:srcRect t="30409" b="31077"/>
                <a:stretch/>
              </p:blipFill>
              <p:spPr>
                <a:xfrm>
                  <a:off x="2858865" y="4195235"/>
                  <a:ext cx="688995" cy="265357"/>
                </a:xfrm>
                <a:prstGeom prst="rect">
                  <a:avLst/>
                </a:prstGeom>
              </p:spPr>
            </p:pic>
          </p:grpSp>
          <p:cxnSp>
            <p:nvCxnSpPr>
              <p:cNvPr id="98" name="꺾인 연결선 97"/>
              <p:cNvCxnSpPr>
                <a:stCxn id="116" idx="0"/>
                <a:endCxn id="90" idx="0"/>
              </p:cNvCxnSpPr>
              <p:nvPr/>
            </p:nvCxnSpPr>
            <p:spPr>
              <a:xfrm rot="16200000" flipH="1" flipV="1">
                <a:off x="1861205" y="3986030"/>
                <a:ext cx="457753" cy="1931113"/>
              </a:xfrm>
              <a:prstGeom prst="bentConnector3">
                <a:avLst>
                  <a:gd name="adj1" fmla="val -49940"/>
                </a:avLst>
              </a:prstGeom>
              <a:ln w="12700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TextBox 98"/>
              <p:cNvSpPr txBox="1"/>
              <p:nvPr/>
            </p:nvSpPr>
            <p:spPr>
              <a:xfrm>
                <a:off x="1124524" y="4201973"/>
                <a:ext cx="185706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05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① </a:t>
                </a:r>
                <a:r>
                  <a:rPr lang="en-US" altLang="ko-KR" sz="1050" b="1" dirty="0">
                    <a:ea typeface="맑은 고딕" panose="020B0503020000020004" pitchFamily="50" charset="-127"/>
                  </a:rPr>
                  <a:t>C</a:t>
                </a:r>
                <a:r>
                  <a:rPr lang="en-US" altLang="ko-KR" sz="1050" b="1" dirty="0"/>
                  <a:t>heckout | Refresh</a:t>
                </a:r>
                <a:endParaRPr lang="ko-KR" altLang="en-US" sz="1050" b="1" dirty="0"/>
              </a:p>
            </p:txBody>
          </p:sp>
          <p:cxnSp>
            <p:nvCxnSpPr>
              <p:cNvPr id="100" name="꺾인 연결선 99"/>
              <p:cNvCxnSpPr>
                <a:stCxn id="90" idx="3"/>
                <a:endCxn id="116" idx="1"/>
              </p:cNvCxnSpPr>
              <p:nvPr/>
            </p:nvCxnSpPr>
            <p:spPr>
              <a:xfrm>
                <a:off x="1366803" y="5422742"/>
                <a:ext cx="1244111" cy="557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구부러진 연결선 100"/>
              <p:cNvCxnSpPr>
                <a:stCxn id="90" idx="1"/>
                <a:endCxn id="91" idx="1"/>
              </p:cNvCxnSpPr>
              <p:nvPr/>
            </p:nvCxnSpPr>
            <p:spPr>
              <a:xfrm rot="10800000" flipV="1">
                <a:off x="878367" y="5422742"/>
                <a:ext cx="3881" cy="326236"/>
              </a:xfrm>
              <a:prstGeom prst="curvedConnector3">
                <a:avLst>
                  <a:gd name="adj1" fmla="val 5990234"/>
                </a:avLst>
              </a:prstGeom>
              <a:ln w="12700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" name="TextBox 101"/>
              <p:cNvSpPr txBox="1"/>
              <p:nvPr/>
            </p:nvSpPr>
            <p:spPr>
              <a:xfrm>
                <a:off x="353438" y="5847070"/>
                <a:ext cx="131333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05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② Development</a:t>
                </a:r>
                <a:endParaRPr lang="ko-KR" altLang="en-US" sz="1050" b="1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1618876" y="5158599"/>
                <a:ext cx="9271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05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③ Commit</a:t>
                </a:r>
                <a:endParaRPr lang="ko-KR" altLang="en-US" sz="1050" b="1" dirty="0"/>
              </a:p>
            </p:txBody>
          </p:sp>
          <p:cxnSp>
            <p:nvCxnSpPr>
              <p:cNvPr id="104" name="꺾인 연결선 103"/>
              <p:cNvCxnSpPr>
                <a:stCxn id="116" idx="3"/>
                <a:endCxn id="94" idx="1"/>
              </p:cNvCxnSpPr>
              <p:nvPr/>
            </p:nvCxnSpPr>
            <p:spPr>
              <a:xfrm flipV="1">
                <a:off x="3500362" y="5422122"/>
                <a:ext cx="812266" cy="1177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extBox 104"/>
              <p:cNvSpPr txBox="1"/>
              <p:nvPr/>
            </p:nvSpPr>
            <p:spPr>
              <a:xfrm>
                <a:off x="3786493" y="5962606"/>
                <a:ext cx="178355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05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④ CI </a:t>
                </a:r>
              </a:p>
              <a:p>
                <a:pPr algn="ctr"/>
                <a:r>
                  <a:rPr lang="en-US" altLang="ko-KR" sz="105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(Continuous Integration)</a:t>
                </a:r>
                <a:endParaRPr lang="ko-KR" altLang="en-US" sz="1050" b="1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5251334" y="5487409"/>
                <a:ext cx="156353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05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⑤ CD </a:t>
                </a:r>
              </a:p>
              <a:p>
                <a:pPr algn="ctr"/>
                <a:r>
                  <a:rPr lang="en-US" altLang="ko-KR" sz="105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(Continuous Delivery)</a:t>
                </a:r>
                <a:endParaRPr lang="ko-KR" altLang="en-US" sz="1050" b="1" dirty="0"/>
              </a:p>
            </p:txBody>
          </p:sp>
          <p:cxnSp>
            <p:nvCxnSpPr>
              <p:cNvPr id="107" name="직선 연결선 106"/>
              <p:cNvCxnSpPr/>
              <p:nvPr/>
            </p:nvCxnSpPr>
            <p:spPr>
              <a:xfrm>
                <a:off x="2668010" y="5180463"/>
                <a:ext cx="789222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TextBox 107"/>
              <p:cNvSpPr txBox="1"/>
              <p:nvPr/>
            </p:nvSpPr>
            <p:spPr>
              <a:xfrm>
                <a:off x="6814871" y="4460236"/>
                <a:ext cx="113358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05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Dev Server</a:t>
                </a:r>
                <a:endParaRPr lang="ko-KR" altLang="en-US" sz="1050" b="1" dirty="0"/>
              </a:p>
            </p:txBody>
          </p:sp>
          <p:pic>
            <p:nvPicPr>
              <p:cNvPr id="109" name="그림 10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56122" y="5039209"/>
                <a:ext cx="897148" cy="762000"/>
              </a:xfrm>
              <a:prstGeom prst="rect">
                <a:avLst/>
              </a:prstGeom>
            </p:spPr>
          </p:pic>
          <p:cxnSp>
            <p:nvCxnSpPr>
              <p:cNvPr id="110" name="꺾인 연결선 109"/>
              <p:cNvCxnSpPr>
                <a:stCxn id="94" idx="3"/>
                <a:endCxn id="109" idx="1"/>
              </p:cNvCxnSpPr>
              <p:nvPr/>
            </p:nvCxnSpPr>
            <p:spPr>
              <a:xfrm flipV="1">
                <a:off x="5304666" y="5420209"/>
                <a:ext cx="3151456" cy="1913"/>
              </a:xfrm>
              <a:prstGeom prst="bentConnector3">
                <a:avLst/>
              </a:prstGeom>
              <a:ln w="12700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" name="TextBox 110"/>
              <p:cNvSpPr txBox="1"/>
              <p:nvPr/>
            </p:nvSpPr>
            <p:spPr>
              <a:xfrm>
                <a:off x="6849772" y="5147044"/>
                <a:ext cx="113358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05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Stg Server</a:t>
                </a:r>
                <a:endParaRPr lang="ko-KR" altLang="en-US" sz="1050" b="1" dirty="0"/>
              </a:p>
            </p:txBody>
          </p:sp>
          <p:pic>
            <p:nvPicPr>
              <p:cNvPr id="112" name="그림 111"/>
              <p:cNvPicPr>
                <a:picLocks noChangeAspect="1"/>
              </p:cNvPicPr>
              <p:nvPr/>
            </p:nvPicPr>
            <p:blipFill rotWithShape="1">
              <a:blip r:embed="rId7"/>
              <a:srcRect b="8009"/>
              <a:stretch/>
            </p:blipFill>
            <p:spPr>
              <a:xfrm>
                <a:off x="8456122" y="5712321"/>
                <a:ext cx="897148" cy="700974"/>
              </a:xfrm>
              <a:prstGeom prst="rect">
                <a:avLst/>
              </a:prstGeom>
            </p:spPr>
          </p:pic>
          <p:cxnSp>
            <p:nvCxnSpPr>
              <p:cNvPr id="113" name="꺾인 연결선 112"/>
              <p:cNvCxnSpPr>
                <a:stCxn id="94" idx="3"/>
                <a:endCxn id="112" idx="1"/>
              </p:cNvCxnSpPr>
              <p:nvPr/>
            </p:nvCxnSpPr>
            <p:spPr>
              <a:xfrm>
                <a:off x="5304666" y="5422122"/>
                <a:ext cx="3151456" cy="640686"/>
              </a:xfrm>
              <a:prstGeom prst="bentConnector3">
                <a:avLst/>
              </a:prstGeom>
              <a:ln w="12700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xtBox 113"/>
              <p:cNvSpPr txBox="1"/>
              <p:nvPr/>
            </p:nvSpPr>
            <p:spPr>
              <a:xfrm>
                <a:off x="6873130" y="5861346"/>
                <a:ext cx="113358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050" b="1" dirty="0" err="1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Prd</a:t>
                </a:r>
                <a:r>
                  <a:rPr lang="en-US" altLang="ko-KR" sz="105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Server</a:t>
                </a:r>
                <a:endParaRPr lang="ko-KR" altLang="en-US" sz="1050" b="1" dirty="0"/>
              </a:p>
            </p:txBody>
          </p:sp>
          <p:sp>
            <p:nvSpPr>
              <p:cNvPr id="115" name="직사각형 114"/>
              <p:cNvSpPr/>
              <p:nvPr/>
            </p:nvSpPr>
            <p:spPr>
              <a:xfrm>
                <a:off x="433136" y="4595141"/>
                <a:ext cx="1210881" cy="1659013"/>
              </a:xfrm>
              <a:prstGeom prst="rect">
                <a:avLst/>
              </a:prstGeom>
              <a:noFill/>
              <a:ln w="31750">
                <a:solidFill>
                  <a:srgbClr val="FF0000"/>
                </a:solidFill>
                <a:prstDash val="sysDot"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47893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98"/>
          <p:cNvSpPr txBox="1"/>
          <p:nvPr/>
        </p:nvSpPr>
        <p:spPr>
          <a:xfrm>
            <a:off x="638517" y="2790357"/>
            <a:ext cx="4405197" cy="59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2. </a:t>
            </a:r>
            <a:r>
              <a:rPr lang="ko-KR" altLang="en-US" sz="3200" b="1" dirty="0">
                <a:ea typeface="+mn-ea"/>
              </a:rPr>
              <a:t>개발환경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cxnSp>
        <p:nvCxnSpPr>
          <p:cNvPr id="3" name="Shape 200"/>
          <p:cNvCxnSpPr/>
          <p:nvPr/>
        </p:nvCxnSpPr>
        <p:spPr>
          <a:xfrm>
            <a:off x="628357" y="3432088"/>
            <a:ext cx="8640000" cy="0"/>
          </a:xfrm>
          <a:prstGeom prst="straightConnector1">
            <a:avLst/>
          </a:prstGeom>
          <a:noFill/>
          <a:ln w="38100" cap="flat" cmpd="sng">
            <a:solidFill>
              <a:schemeClr val="bg1">
                <a:lumMod val="6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" name="Shape 199"/>
          <p:cNvSpPr txBox="1"/>
          <p:nvPr/>
        </p:nvSpPr>
        <p:spPr>
          <a:xfrm>
            <a:off x="602236" y="3468452"/>
            <a:ext cx="6199435" cy="1556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3200"/>
              <a:buFont typeface="Arial"/>
              <a:buNone/>
              <a:tabLst/>
              <a:defRPr/>
            </a:pPr>
            <a:r>
              <a:rPr kumimoji="0" lang="en-US" altLang="ko-KR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Arial"/>
                <a:sym typeface="Arial"/>
              </a:rPr>
              <a:t>2.1. Overview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3200"/>
              <a:buFont typeface="Arial"/>
              <a:buNone/>
              <a:tabLst/>
              <a:defRPr/>
            </a:pPr>
            <a:r>
              <a:rPr lang="en-US" altLang="ko-KR" sz="24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2.2. Template Project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3200"/>
              <a:buFont typeface="Arial"/>
              <a:buNone/>
              <a:tabLst/>
              <a:defRPr/>
            </a:pPr>
            <a:r>
              <a:rPr lang="en-US" altLang="ko-KR" sz="24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2.3. Configuration</a:t>
            </a:r>
          </a:p>
        </p:txBody>
      </p:sp>
    </p:spTree>
    <p:extLst>
      <p:ext uri="{BB962C8B-B14F-4D97-AF65-F5344CB8AC3E}">
        <p14:creationId xmlns:p14="http://schemas.microsoft.com/office/powerpoint/2010/main" val="2388382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60614" y="656027"/>
            <a:ext cx="503613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개발환경 </a:t>
            </a:r>
            <a:r>
              <a:rPr lang="en-US" altLang="ko-KR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&gt; Overview</a:t>
            </a:r>
            <a:endParaRPr lang="ko-KR" altLang="en-US" sz="13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TextBox 68"/>
          <p:cNvSpPr txBox="1">
            <a:spLocks noChangeArrowheads="1"/>
          </p:cNvSpPr>
          <p:nvPr/>
        </p:nvSpPr>
        <p:spPr bwMode="auto">
          <a:xfrm>
            <a:off x="329622" y="1066312"/>
            <a:ext cx="49152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ko-KR" sz="1200" b="1" dirty="0">
                <a:solidFill>
                  <a:srgbClr val="000000"/>
                </a:solidFill>
                <a:latin typeface="+mn-ea"/>
                <a:ea typeface="+mn-ea"/>
              </a:rPr>
              <a:t>2.1. Overview</a:t>
            </a:r>
            <a:endParaRPr lang="ko-KR" altLang="en-US" sz="12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8" name="Rectangle 214"/>
          <p:cNvSpPr>
            <a:spLocks noChangeArrowheads="1"/>
          </p:cNvSpPr>
          <p:nvPr/>
        </p:nvSpPr>
        <p:spPr bwMode="auto">
          <a:xfrm>
            <a:off x="338499" y="1304730"/>
            <a:ext cx="9288000" cy="455094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OS : Windows 10 </a:t>
            </a:r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기반</a:t>
            </a:r>
            <a:endParaRPr lang="en-US" altLang="ko-KR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JDK : java-1.8.0-</a:t>
            </a:r>
            <a:r>
              <a:rPr lang="en-US" altLang="ko-KR" sz="11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openjdk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-1.8.0.252-</a:t>
            </a:r>
            <a:r>
              <a:rPr lang="en-US" altLang="ko-KR" sz="11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2.b09.ojdkbuild.windows.x86_64</a:t>
            </a:r>
            <a:endParaRPr lang="en-US" altLang="ko-KR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Url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: 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  <a:hlinkClick r:id="rId2"/>
              </a:rPr>
              <a:t>https://github.com/ojdkbuild/ojdkbuild</a:t>
            </a:r>
            <a:endParaRPr lang="en-US" altLang="ko-KR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IDE : eclipse </a:t>
            </a:r>
            <a:r>
              <a:rPr lang="en-US" altLang="ko-KR" sz="11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sts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4.7.0</a:t>
            </a:r>
          </a:p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Development Framework </a:t>
            </a: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SpringBoot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: 2.3.2.RELEASE</a:t>
            </a: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Spring Framework : 5.2.8.RELEASE</a:t>
            </a:r>
          </a:p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1100">
                <a:latin typeface="맑은 고딕" panose="020B0503020000020004" pitchFamily="50" charset="-127"/>
                <a:ea typeface="맑은 고딕" panose="020B0503020000020004" pitchFamily="50" charset="-127"/>
              </a:rPr>
              <a:t>ORM : </a:t>
            </a:r>
            <a:r>
              <a:rPr lang="ko-KR" altLang="en-US" sz="1100">
                <a:latin typeface="맑은 고딕" panose="020B0503020000020004" pitchFamily="50" charset="-127"/>
                <a:ea typeface="맑은 고딕" panose="020B0503020000020004" pitchFamily="50" charset="-127"/>
              </a:rPr>
              <a:t>혼용해서 사용</a:t>
            </a:r>
            <a:endParaRPr lang="en-US" altLang="ko-KR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Spring </a:t>
            </a:r>
            <a:r>
              <a:rPr lang="en-US" altLang="ko-KR" sz="11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Jpa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: 2.3.2.RELEASE</a:t>
            </a: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Mybatis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: 3.5.5</a:t>
            </a:r>
          </a:p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Was : </a:t>
            </a:r>
            <a:r>
              <a:rPr lang="en-US" altLang="ko-KR" sz="11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Wildfly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14.0.0</a:t>
            </a:r>
          </a:p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Build Tool : </a:t>
            </a:r>
            <a:r>
              <a:rPr lang="en-US" altLang="ko-KR" sz="11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gradle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6.4.1</a:t>
            </a:r>
          </a:p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11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Api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Test &amp; Document Plugin : Swagger 2.9.2</a:t>
            </a:r>
          </a:p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110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시큐어코딩</a:t>
            </a:r>
            <a:r>
              <a:rPr lang="ko-KR" altLang="en-US" sz="1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점검 도구 </a:t>
            </a:r>
            <a:r>
              <a:rPr lang="en-US" altLang="ko-KR" sz="1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Find Security Bugs 1.10.1</a:t>
            </a:r>
          </a:p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SCM : SVN</a:t>
            </a:r>
          </a:p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Managed Dependency Coordinates For Spring Boot 2.3.2.RELEASE</a:t>
            </a: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  <a:hlinkClick r:id="rId3"/>
              </a:rPr>
              <a:t>https://docs.spring.io/spring-boot/docs/current/reference/html/appendix-dependency-versions.html</a:t>
            </a:r>
            <a:endParaRPr lang="en-US" altLang="ko-KR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76238" lvl="1" algn="just">
              <a:lnSpc>
                <a:spcPct val="130000"/>
              </a:lnSpc>
            </a:pPr>
            <a:endParaRPr lang="en-US" altLang="ko-KR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개발환경파일 위치</a:t>
            </a:r>
            <a:endParaRPr lang="en-US" altLang="ko-KR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\\Nas\00.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공통게시판</a:t>
            </a:r>
            <a:r>
              <a:rPr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\00. 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표준</a:t>
            </a:r>
            <a:r>
              <a:rPr lang="en-US" altLang="ko-KR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\00. 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개발표준가이드</a:t>
            </a:r>
            <a:endParaRPr lang="en-US" altLang="ko-KR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20223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60614" y="656027"/>
            <a:ext cx="503613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개발환경 </a:t>
            </a:r>
            <a:r>
              <a:rPr lang="en-US" altLang="ko-KR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&gt; Template Project &gt; Structure</a:t>
            </a:r>
            <a:endParaRPr lang="ko-KR" altLang="en-US" sz="13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9" name="TextBox 68"/>
          <p:cNvSpPr txBox="1">
            <a:spLocks noChangeArrowheads="1"/>
          </p:cNvSpPr>
          <p:nvPr/>
        </p:nvSpPr>
        <p:spPr bwMode="auto">
          <a:xfrm>
            <a:off x="321067" y="1068522"/>
            <a:ext cx="491522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ko-KR" sz="1100" b="1" dirty="0">
                <a:solidFill>
                  <a:srgbClr val="000000"/>
                </a:solidFill>
                <a:latin typeface="+mn-ea"/>
                <a:ea typeface="+mn-ea"/>
              </a:rPr>
              <a:t>2.2.1. Structure</a:t>
            </a:r>
            <a:endParaRPr lang="ko-KR" altLang="en-US" sz="11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9" name="Rectangle 214"/>
          <p:cNvSpPr>
            <a:spLocks noChangeArrowheads="1"/>
          </p:cNvSpPr>
          <p:nvPr/>
        </p:nvSpPr>
        <p:spPr bwMode="auto">
          <a:xfrm>
            <a:off x="295369" y="1304731"/>
            <a:ext cx="9288000" cy="4416131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 anchorCtr="0"/>
          <a:lstStyle/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종의 프로젝트로 구성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Core Project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(1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종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ebs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ngs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-core &lt;java-library&gt;</a:t>
            </a:r>
          </a:p>
          <a:p>
            <a:pPr marL="547688" lvl="2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Api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 Project Template (3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종 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Project 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로 구성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547688" lvl="2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----- </a:t>
            </a: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ebs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ngs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-skeleton-</a:t>
            </a: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api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-root &lt;root project : </a:t>
            </a: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gradle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 project&gt;</a:t>
            </a:r>
          </a:p>
          <a:p>
            <a:pPr marL="547688" lvl="2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-------------- </a:t>
            </a: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ebs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ngs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-skeleton-</a:t>
            </a: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api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 &lt;main project : java&gt;</a:t>
            </a:r>
          </a:p>
          <a:p>
            <a:pPr marL="547688" lvl="2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-------------- </a:t>
            </a: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ebs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ngs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-skeleton-</a:t>
            </a: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api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-entity &lt;entity project : java-library&gt;</a:t>
            </a:r>
          </a:p>
          <a:p>
            <a:pPr marL="547688" lvl="2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Web Project Template (1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종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) : </a:t>
            </a: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ebs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ngs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-skeleton-web &lt;web project : java&gt;</a:t>
            </a:r>
          </a:p>
          <a:p>
            <a:pPr marL="547688" lvl="2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Static Template (1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종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) : </a:t>
            </a: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ebs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ngs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-static-template</a:t>
            </a:r>
          </a:p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Core Project</a:t>
            </a: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공통 처리기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업무별 프로젝트에서 각 기능의 활성화 및 확장 </a:t>
            </a:r>
            <a:r>
              <a:rPr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토록</a:t>
            </a:r>
            <a:r>
              <a:rPr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구성됨</a:t>
            </a:r>
            <a:endParaRPr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Api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 Project Template</a:t>
            </a: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 err="1">
                <a:latin typeface="맑은 고딕" pitchFamily="50" charset="-127"/>
                <a:ea typeface="맑은 고딕" pitchFamily="50" charset="-127"/>
              </a:rPr>
              <a:t>Api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 표준 템플릿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Core Project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를 참조 및 상속받아 확장하여 기능을 수행함</a:t>
            </a:r>
            <a:endParaRPr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Web Project Template</a:t>
            </a: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Web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 표준 템플릿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Core Project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를 참조 및 상속받아 확장하여 기능을 수행함</a:t>
            </a:r>
            <a:endParaRPr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lvl="0" indent="-1714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Static Template</a:t>
            </a: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Web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Static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Contents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Template</a:t>
            </a:r>
          </a:p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547688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8781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14"/>
          <p:cNvSpPr>
            <a:spLocks noChangeArrowheads="1"/>
          </p:cNvSpPr>
          <p:nvPr/>
        </p:nvSpPr>
        <p:spPr bwMode="auto">
          <a:xfrm>
            <a:off x="295369" y="1304731"/>
            <a:ext cx="9288000" cy="495804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 anchorCtr="0"/>
          <a:lstStyle/>
          <a:p>
            <a:pPr marL="547688" lvl="1" indent="-171450" algn="just">
              <a:lnSpc>
                <a:spcPct val="130000"/>
              </a:lnSpc>
              <a:buFont typeface="맑은 고딕" panose="020B0503020000020004" pitchFamily="50" charset="-127"/>
              <a:buChar char="–"/>
            </a:pP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60614" y="656027"/>
            <a:ext cx="928800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개발환경 </a:t>
            </a:r>
            <a:r>
              <a:rPr lang="en-US" altLang="ko-KR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&gt; Template Project &gt; </a:t>
            </a:r>
            <a:r>
              <a:rPr lang="en-US" altLang="ko-KR" sz="1300" b="1" dirty="0" err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ebs</a:t>
            </a:r>
            <a:r>
              <a:rPr lang="en-US" altLang="ko-KR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en-US" altLang="ko-KR" sz="1300" b="1" dirty="0" err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ngs</a:t>
            </a:r>
            <a:r>
              <a:rPr lang="en-US" altLang="ko-KR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-core : </a:t>
            </a:r>
            <a:r>
              <a:rPr lang="en-US" altLang="ko-KR" sz="1300" b="1" dirty="0" err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com.ebs.ngs.core</a:t>
            </a:r>
            <a:endParaRPr lang="ko-KR" altLang="en-US" sz="13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9" name="TextBox 68"/>
          <p:cNvSpPr txBox="1">
            <a:spLocks noChangeArrowheads="1"/>
          </p:cNvSpPr>
          <p:nvPr/>
        </p:nvSpPr>
        <p:spPr bwMode="auto">
          <a:xfrm>
            <a:off x="321067" y="1068522"/>
            <a:ext cx="491522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ko-KR" sz="1100" b="1" dirty="0">
                <a:solidFill>
                  <a:srgbClr val="000000"/>
                </a:solidFill>
                <a:latin typeface="+mn-ea"/>
                <a:ea typeface="+mn-ea"/>
              </a:rPr>
              <a:t>2.2.2. </a:t>
            </a:r>
            <a:r>
              <a:rPr lang="en-US" altLang="ko-KR" sz="1100" b="1" dirty="0" err="1">
                <a:solidFill>
                  <a:srgbClr val="000000"/>
                </a:solidFill>
                <a:latin typeface="+mn-ea"/>
                <a:ea typeface="+mn-ea"/>
              </a:rPr>
              <a:t>ebs</a:t>
            </a:r>
            <a:r>
              <a:rPr lang="en-US" altLang="ko-KR" sz="1100" b="1" dirty="0">
                <a:solidFill>
                  <a:srgbClr val="000000"/>
                </a:solidFill>
                <a:latin typeface="+mn-ea"/>
                <a:ea typeface="+mn-ea"/>
              </a:rPr>
              <a:t>-</a:t>
            </a:r>
            <a:r>
              <a:rPr lang="en-US" altLang="ko-KR" sz="1100" b="1" dirty="0" err="1">
                <a:solidFill>
                  <a:srgbClr val="000000"/>
                </a:solidFill>
                <a:latin typeface="+mn-ea"/>
                <a:ea typeface="+mn-ea"/>
              </a:rPr>
              <a:t>ngs</a:t>
            </a:r>
            <a:r>
              <a:rPr lang="en-US" altLang="ko-KR" sz="1100" b="1" dirty="0">
                <a:solidFill>
                  <a:srgbClr val="000000"/>
                </a:solidFill>
                <a:latin typeface="+mn-ea"/>
                <a:ea typeface="+mn-ea"/>
              </a:rPr>
              <a:t>-core: </a:t>
            </a:r>
            <a:r>
              <a:rPr lang="en-US" altLang="ko-KR" sz="1100" b="1" dirty="0" err="1">
                <a:solidFill>
                  <a:srgbClr val="000000"/>
                </a:solidFill>
                <a:latin typeface="+mn-ea"/>
                <a:ea typeface="+mn-ea"/>
              </a:rPr>
              <a:t>com.ebs.ngs.core</a:t>
            </a:r>
            <a:endParaRPr lang="ko-KR" altLang="en-US" sz="11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608026"/>
              </p:ext>
            </p:extLst>
          </p:nvPr>
        </p:nvGraphicFramePr>
        <p:xfrm>
          <a:off x="3459910" y="1422393"/>
          <a:ext cx="5856620" cy="2222974"/>
        </p:xfrm>
        <a:graphic>
          <a:graphicData uri="http://schemas.openxmlformats.org/drawingml/2006/table">
            <a:tbl>
              <a:tblPr/>
              <a:tblGrid>
                <a:gridCol w="1338736">
                  <a:extLst>
                    <a:ext uri="{9D8B030D-6E8A-4147-A177-3AD203B41FA5}">
                      <a16:colId xmlns:a16="http://schemas.microsoft.com/office/drawing/2014/main" val="555195856"/>
                    </a:ext>
                  </a:extLst>
                </a:gridCol>
                <a:gridCol w="1633416">
                  <a:extLst>
                    <a:ext uri="{9D8B030D-6E8A-4147-A177-3AD203B41FA5}">
                      <a16:colId xmlns:a16="http://schemas.microsoft.com/office/drawing/2014/main" val="1545317938"/>
                    </a:ext>
                  </a:extLst>
                </a:gridCol>
                <a:gridCol w="2884468">
                  <a:extLst>
                    <a:ext uri="{9D8B030D-6E8A-4147-A177-3AD203B41FA5}">
                      <a16:colId xmlns:a16="http://schemas.microsoft.com/office/drawing/2014/main" val="1507507028"/>
                    </a:ext>
                  </a:extLst>
                </a:gridCol>
              </a:tblGrid>
              <a:tr h="17099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Package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148127"/>
                  </a:ext>
                </a:extLst>
              </a:tr>
              <a:tr h="1709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com.ebs.ngs.core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api.response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4287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restful api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응답 공통 전문</a:t>
                      </a:r>
                    </a:p>
                  </a:txBody>
                  <a:tcPr marL="14287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272355"/>
                  </a:ext>
                </a:extLst>
              </a:tr>
              <a:tr h="170998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api.service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4287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restful api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응답처리 서비스</a:t>
                      </a:r>
                    </a:p>
                  </a:txBody>
                  <a:tcPr marL="14287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590170"/>
                  </a:ext>
                </a:extLst>
              </a:tr>
              <a:tr h="170998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config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환경설정</a:t>
                      </a:r>
                    </a:p>
                  </a:txBody>
                  <a:tcPr marL="14287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3916284"/>
                  </a:ext>
                </a:extLst>
              </a:tr>
              <a:tr h="170998"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config.database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4287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database config - </a:t>
                      </a:r>
                      <a:r>
                        <a:rPr lang="en-US" altLang="ko-K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mybatis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4287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392072"/>
                  </a:ext>
                </a:extLst>
              </a:tr>
              <a:tr h="170998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config.security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4287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환경설정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보안</a:t>
                      </a:r>
                    </a:p>
                  </a:txBody>
                  <a:tcPr marL="14287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058968"/>
                  </a:ext>
                </a:extLst>
              </a:tr>
              <a:tr h="170998"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domain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Domain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부모 클래스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4287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321380"/>
                  </a:ext>
                </a:extLst>
              </a:tr>
              <a:tr h="170998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converter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converter</a:t>
                      </a:r>
                    </a:p>
                  </a:txBody>
                  <a:tcPr marL="14287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975916"/>
                  </a:ext>
                </a:extLst>
              </a:tr>
              <a:tr h="170998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exception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base exception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처리기</a:t>
                      </a:r>
                    </a:p>
                  </a:txBody>
                  <a:tcPr marL="14287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8176722"/>
                  </a:ext>
                </a:extLst>
              </a:tr>
              <a:tr h="170998"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exception.controller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4287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exception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uri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처리기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4287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010339"/>
                  </a:ext>
                </a:extLst>
              </a:tr>
              <a:tr h="170998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helper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helper</a:t>
                      </a:r>
                    </a:p>
                  </a:txBody>
                  <a:tcPr marL="14287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671346"/>
                  </a:ext>
                </a:extLst>
              </a:tr>
              <a:tr h="170998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property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property</a:t>
                      </a:r>
                    </a:p>
                  </a:txBody>
                  <a:tcPr marL="14287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8743024"/>
                  </a:ext>
                </a:extLst>
              </a:tr>
              <a:tr h="170998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util</a:t>
                      </a:r>
                    </a:p>
                  </a:txBody>
                  <a:tcPr marL="14287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util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4287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785837"/>
                  </a:ext>
                </a:extLst>
              </a:tr>
            </a:tbl>
          </a:graphicData>
        </a:graphic>
      </p:graphicFrame>
      <p:pic>
        <p:nvPicPr>
          <p:cNvPr id="2" name="그림 1">
            <a:extLst>
              <a:ext uri="{FF2B5EF4-FFF2-40B4-BE49-F238E27FC236}">
                <a16:creationId xmlns:a16="http://schemas.microsoft.com/office/drawing/2014/main" id="{32EAD632-70B9-4AD4-BF68-2138EF127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703" y="1357907"/>
            <a:ext cx="2914390" cy="228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807972"/>
      </p:ext>
    </p:extLst>
  </p:cSld>
  <p:clrMapOvr>
    <a:masterClrMapping/>
  </p:clrMapOvr>
</p:sld>
</file>

<file path=ppt/theme/theme1.xml><?xml version="1.0" encoding="utf-8"?>
<a:theme xmlns:a="http://schemas.openxmlformats.org/drawingml/2006/main" name="3_디자인 사용자 지정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6350">
          <a:solidFill>
            <a:schemeClr val="tx1"/>
          </a:solidFill>
          <a:miter lim="800000"/>
          <a:headEnd/>
          <a:tailEnd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anchor="t" anchorCtr="0"/>
      <a:lstStyle>
        <a:defPPr marL="171450" indent="-171450" algn="just">
          <a:lnSpc>
            <a:spcPct val="130000"/>
          </a:lnSpc>
          <a:buFont typeface="Arial" panose="020B0604020202020204" pitchFamily="34" charset="0"/>
          <a:buChar char="•"/>
          <a:defRPr sz="1100" dirty="0">
            <a:latin typeface="맑은 고딕" pitchFamily="50" charset="-127"/>
            <a:ea typeface="맑은 고딕" pitchFamily="50" charset="-127"/>
          </a:defRPr>
        </a:defPPr>
      </a:lstStyle>
    </a:spDef>
    <a:lnDef>
      <a:spPr>
        <a:ln w="25400">
          <a:solidFill>
            <a:schemeClr val="tx1"/>
          </a:solidFill>
          <a:tailEnd type="stealt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just" eaLnBrk="1" hangingPunct="1">
          <a:lnSpc>
            <a:spcPct val="130000"/>
          </a:lnSpc>
          <a:defRPr sz="1100" dirty="0">
            <a:latin typeface="맑은 고딕" pitchFamily="50" charset="-127"/>
            <a:ea typeface="맑은 고딕" pitchFamily="50" charset="-127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화면설계서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10348</TotalTime>
  <Words>641</Words>
  <Application>Microsoft Office PowerPoint</Application>
  <PresentationFormat>A4 용지(210x297mm)</PresentationFormat>
  <Paragraphs>150</Paragraphs>
  <Slides>11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11</vt:i4>
      </vt:variant>
    </vt:vector>
  </HeadingPairs>
  <TitlesOfParts>
    <vt:vector size="18" baseType="lpstr">
      <vt:lpstr>맑은 고딕</vt:lpstr>
      <vt:lpstr>Arial</vt:lpstr>
      <vt:lpstr>Wingdings</vt:lpstr>
      <vt:lpstr>3_디자인 사용자 지정</vt:lpstr>
      <vt:lpstr>디자인 사용자 지정</vt:lpstr>
      <vt:lpstr>1_디자인 사용자 지정</vt:lpstr>
      <vt:lpstr>화면설계서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개발자환경구성매뉴얼</dc:title>
  <dc:creator>쌍용정보통신</dc:creator>
  <cp:lastModifiedBy>Choi Man-Woong</cp:lastModifiedBy>
  <cp:revision>1204</cp:revision>
  <cp:lastPrinted>2018-06-26T06:49:18Z</cp:lastPrinted>
  <dcterms:modified xsi:type="dcterms:W3CDTF">2020-10-16T01:08:03Z</dcterms:modified>
</cp:coreProperties>
</file>