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56" r:id="rId2"/>
    <p:sldId id="257" r:id="rId3"/>
    <p:sldId id="259" r:id="rId4"/>
    <p:sldId id="260" r:id="rId5"/>
    <p:sldId id="351" r:id="rId6"/>
    <p:sldId id="354" r:id="rId7"/>
    <p:sldId id="346" r:id="rId8"/>
    <p:sldId id="355" r:id="rId9"/>
    <p:sldId id="400" r:id="rId10"/>
    <p:sldId id="357" r:id="rId11"/>
    <p:sldId id="356" r:id="rId12"/>
    <p:sldId id="317" r:id="rId13"/>
    <p:sldId id="369" r:id="rId14"/>
    <p:sldId id="368" r:id="rId15"/>
    <p:sldId id="263" r:id="rId16"/>
    <p:sldId id="269" r:id="rId17"/>
    <p:sldId id="270" r:id="rId18"/>
    <p:sldId id="272" r:id="rId19"/>
    <p:sldId id="274" r:id="rId20"/>
    <p:sldId id="276" r:id="rId21"/>
    <p:sldId id="367" r:id="rId22"/>
    <p:sldId id="370" r:id="rId23"/>
    <p:sldId id="292" r:id="rId24"/>
    <p:sldId id="278" r:id="rId25"/>
    <p:sldId id="277" r:id="rId26"/>
    <p:sldId id="373" r:id="rId27"/>
    <p:sldId id="372" r:id="rId28"/>
    <p:sldId id="382" r:id="rId29"/>
    <p:sldId id="327" r:id="rId30"/>
    <p:sldId id="281" r:id="rId31"/>
    <p:sldId id="283" r:id="rId32"/>
    <p:sldId id="280" r:id="rId33"/>
    <p:sldId id="398" r:id="rId34"/>
    <p:sldId id="334" r:id="rId35"/>
    <p:sldId id="341" r:id="rId36"/>
    <p:sldId id="399" r:id="rId37"/>
    <p:sldId id="316" r:id="rId38"/>
    <p:sldId id="342" r:id="rId39"/>
    <p:sldId id="345" r:id="rId40"/>
    <p:sldId id="322" r:id="rId41"/>
    <p:sldId id="325" r:id="rId42"/>
    <p:sldId id="343" r:id="rId43"/>
    <p:sldId id="336" r:id="rId44"/>
    <p:sldId id="344" r:id="rId45"/>
    <p:sldId id="337" r:id="rId46"/>
    <p:sldId id="339" r:id="rId47"/>
    <p:sldId id="361" r:id="rId48"/>
    <p:sldId id="359" r:id="rId49"/>
    <p:sldId id="362" r:id="rId50"/>
    <p:sldId id="349" r:id="rId51"/>
    <p:sldId id="350" r:id="rId52"/>
    <p:sldId id="347" r:id="rId53"/>
    <p:sldId id="363" r:id="rId54"/>
    <p:sldId id="358" r:id="rId55"/>
    <p:sldId id="338" r:id="rId56"/>
    <p:sldId id="365" r:id="rId57"/>
    <p:sldId id="366" r:id="rId58"/>
    <p:sldId id="374" r:id="rId59"/>
    <p:sldId id="364" r:id="rId60"/>
    <p:sldId id="348" r:id="rId61"/>
    <p:sldId id="371" r:id="rId62"/>
    <p:sldId id="376" r:id="rId63"/>
    <p:sldId id="377" r:id="rId64"/>
    <p:sldId id="378" r:id="rId65"/>
    <p:sldId id="380" r:id="rId66"/>
    <p:sldId id="383" r:id="rId67"/>
    <p:sldId id="379" r:id="rId68"/>
    <p:sldId id="381" r:id="rId69"/>
    <p:sldId id="384" r:id="rId70"/>
    <p:sldId id="385" r:id="rId71"/>
    <p:sldId id="386" r:id="rId72"/>
    <p:sldId id="387" r:id="rId73"/>
    <p:sldId id="388" r:id="rId74"/>
    <p:sldId id="391" r:id="rId75"/>
    <p:sldId id="392" r:id="rId76"/>
    <p:sldId id="390" r:id="rId77"/>
    <p:sldId id="389" r:id="rId78"/>
    <p:sldId id="393" r:id="rId79"/>
    <p:sldId id="394" r:id="rId80"/>
    <p:sldId id="395" r:id="rId81"/>
    <p:sldId id="397" r:id="rId82"/>
    <p:sldId id="396" r:id="rId83"/>
    <p:sldId id="267" r:id="rId8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57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3" autoAdjust="0"/>
    <p:restoredTop sz="80023" autoAdjust="0"/>
  </p:normalViewPr>
  <p:slideViewPr>
    <p:cSldViewPr snapToGrid="0">
      <p:cViewPr>
        <p:scale>
          <a:sx n="66" d="100"/>
          <a:sy n="66" d="100"/>
        </p:scale>
        <p:origin x="-2718" y="-690"/>
      </p:cViewPr>
      <p:guideLst>
        <p:guide orient="horz" pos="2183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216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2DC9-52E2-4DE7-AC8C-77FF67869EB3}" type="datetimeFigureOut">
              <a:rPr lang="ko-KR" altLang="en-US" smtClean="0"/>
              <a:t>2021-02-23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92A65-6382-419B-9FF7-680B67EDC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87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2dubbing.tistory.com/12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2dubbing.tistory.com/12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2dubbing.tistory.com/12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892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761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620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99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Alpha: Spec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버그에서 요구되는 많은 양의 테스트되지 않았거나 누락된 기능이 포함될 수 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안정적으로 실행되지 않을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Beta: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테스트되지 않은 기능 및 여러가지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minor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버그가 포함될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Stable: minor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버그를 해소하였지만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상대적으로 추가적인 버그가 포함될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Stable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릴리즈는 운영환경 용도로 사용이 가능하며 안정적으로 운영이 가능합니다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00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출처</a:t>
            </a:r>
            <a:r>
              <a:rPr lang="en-US" altLang="ko-KR" dirty="0"/>
              <a:t>: https://plumbr.io/blog/java/most-popular-java-application-servers-2017-edition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54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https://www.wappalyzer.com/technologies/apache-tomcat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771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90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214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134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85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243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795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서버의 개념으로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Tomcat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컨테이너 자체를 나타냄</a:t>
            </a:r>
          </a:p>
          <a:p>
            <a:pPr lvl="0"/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 내에 존재하는 컴포넌트에 대한 중재자 역할을 수행하며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엔진에 하나 혹은 그 이상의 커넥터 사용 </a:t>
            </a:r>
          </a:p>
          <a:p>
            <a:pPr lvl="0"/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특정 서비스를 위한 요청 처리 파이프라인을 나타냄</a:t>
            </a:r>
          </a:p>
          <a:p>
            <a:pPr lvl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하나의 서비스는 여러 개의 커넥터를 가질 수 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엔진은 이러한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커넥터들로부터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모든 요청을 수신하고 처리함</a:t>
            </a:r>
          </a:p>
          <a:p>
            <a:pPr lvl="0"/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특정 네트워크의 이름을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Tomcat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서버에 할당</a:t>
            </a:r>
          </a:p>
          <a:p>
            <a:pPr lvl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하나의 엔진의 여러 개의 호스트를 가질 수 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호스트의 요소는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도메인등과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같이 네트워크 별칭을 지원</a:t>
            </a:r>
          </a:p>
          <a:p>
            <a:pPr lvl="0"/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Connector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클라이언트와의 프로토콜 통신을 처리하며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HTTP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AJP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커넥터를 가짐</a:t>
            </a:r>
          </a:p>
          <a:p>
            <a:pPr lvl="0"/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웹 애플리케이션을 나타내며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여러 개의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가질 수 있음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766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768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835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01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242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577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Tomcat Engine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CATALINA_HOME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기준으로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“lib”, “bin”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디렉토리만 사용합니다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서비스를 담당하는 인스턴스들은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“conf”, “logs”, “temp”, “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webapps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“work”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디렉토리를 사용합니다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731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43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4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500" b="1" dirty="0" err="1" smtClean="0">
                <a:effectLst/>
              </a:rPr>
              <a:t>메인프레임</a:t>
            </a:r>
            <a:endParaRPr lang="ko-KR" altLang="en-US" sz="500" b="1" dirty="0" smtClean="0">
              <a:effectLst/>
            </a:endParaRPr>
          </a:p>
          <a:p>
            <a:r>
              <a:rPr lang="ko-KR" altLang="en-US" sz="500" dirty="0" err="1" smtClean="0"/>
              <a:t>메인프레임은</a:t>
            </a:r>
            <a:r>
              <a:rPr lang="ko-KR" altLang="en-US" sz="500" dirty="0" smtClean="0"/>
              <a:t> 금융기관이나 정부기관에서 막대한 처리량이 필요한 경우 사용하는 고가의 </a:t>
            </a:r>
            <a:r>
              <a:rPr lang="ko-KR" altLang="en-US" sz="500" dirty="0" err="1" smtClean="0"/>
              <a:t>중앙집권식</a:t>
            </a:r>
            <a:r>
              <a:rPr lang="ko-KR" altLang="en-US" sz="500" dirty="0" smtClean="0"/>
              <a:t> 서버 입니다</a:t>
            </a:r>
            <a:r>
              <a:rPr lang="en-US" altLang="ko-KR" sz="500" dirty="0" smtClean="0"/>
              <a:t>. </a:t>
            </a:r>
            <a:r>
              <a:rPr lang="ko-KR" altLang="en-US" sz="500" dirty="0" smtClean="0"/>
              <a:t>높은 성능과 견고성 때문에 높은 가격임에도 기업의 업무 </a:t>
            </a:r>
            <a:r>
              <a:rPr lang="ko-KR" altLang="en-US" sz="500" dirty="0" err="1" smtClean="0"/>
              <a:t>주요도에</a:t>
            </a:r>
            <a:r>
              <a:rPr lang="ko-KR" altLang="en-US" sz="500" dirty="0" smtClean="0"/>
              <a:t> 따라서 도입되었습니다</a:t>
            </a:r>
            <a:r>
              <a:rPr lang="en-US" altLang="ko-KR" sz="500" dirty="0" smtClean="0"/>
              <a:t>.</a:t>
            </a:r>
          </a:p>
          <a:p>
            <a:r>
              <a:rPr lang="ko-KR" altLang="en-US" sz="500" b="1" dirty="0" smtClean="0">
                <a:effectLst/>
              </a:rPr>
              <a:t>클라이언트</a:t>
            </a:r>
            <a:r>
              <a:rPr lang="en-US" altLang="ko-KR" sz="500" b="1" dirty="0" smtClean="0">
                <a:effectLst/>
              </a:rPr>
              <a:t>/</a:t>
            </a:r>
            <a:r>
              <a:rPr lang="ko-KR" altLang="en-US" sz="500" b="1" dirty="0" smtClean="0">
                <a:effectLst/>
              </a:rPr>
              <a:t>서버</a:t>
            </a:r>
          </a:p>
          <a:p>
            <a:r>
              <a:rPr lang="ko-KR" altLang="en-US" sz="500" dirty="0" smtClean="0"/>
              <a:t>인터넷이 보급되면서 기업이나 공공기관은 업무용뿐만 아니라 인터넷을 </a:t>
            </a:r>
            <a:r>
              <a:rPr lang="ko-KR" altLang="en-US" sz="500" dirty="0" err="1" smtClean="0"/>
              <a:t>기반으로하는</a:t>
            </a:r>
            <a:r>
              <a:rPr lang="ko-KR" altLang="en-US" sz="500" dirty="0" smtClean="0"/>
              <a:t> 온라인 서비스 영역에서도 컴퓨팅이 필요하였습니다</a:t>
            </a:r>
            <a:r>
              <a:rPr lang="en-US" altLang="ko-KR" sz="500" dirty="0" smtClean="0"/>
              <a:t>. </a:t>
            </a:r>
            <a:r>
              <a:rPr lang="ko-KR" altLang="en-US" sz="500" dirty="0" smtClean="0"/>
              <a:t>고가의 메인 프레임보다는 저렴하면서도 개방형 표준을 준수하는 컴퓨터가 요구되었습니다</a:t>
            </a:r>
            <a:r>
              <a:rPr lang="en-US" altLang="ko-KR" sz="500" dirty="0" smtClean="0"/>
              <a:t>.</a:t>
            </a:r>
          </a:p>
          <a:p>
            <a:r>
              <a:rPr lang="ko-KR" altLang="en-US" sz="500" dirty="0" smtClean="0"/>
              <a:t>클라이언트</a:t>
            </a:r>
            <a:r>
              <a:rPr lang="en-US" altLang="ko-KR" sz="500" dirty="0" smtClean="0"/>
              <a:t>/</a:t>
            </a:r>
            <a:r>
              <a:rPr lang="ko-KR" altLang="en-US" sz="500" dirty="0" smtClean="0"/>
              <a:t>서버 개념으로 오픈 시스템인 </a:t>
            </a:r>
            <a:r>
              <a:rPr lang="en-US" altLang="ko-KR" sz="500" dirty="0" smtClean="0"/>
              <a:t>Linux</a:t>
            </a:r>
            <a:r>
              <a:rPr lang="ko-KR" altLang="en-US" sz="500" dirty="0" smtClean="0"/>
              <a:t>와 </a:t>
            </a:r>
            <a:r>
              <a:rPr lang="en-US" altLang="ko-KR" sz="500" dirty="0" smtClean="0"/>
              <a:t>Unix, Windows </a:t>
            </a:r>
            <a:r>
              <a:rPr lang="ko-KR" altLang="en-US" sz="500" dirty="0" smtClean="0"/>
              <a:t>등 </a:t>
            </a:r>
            <a:r>
              <a:rPr lang="en-US" altLang="ko-KR" sz="500" dirty="0" smtClean="0"/>
              <a:t>OS (</a:t>
            </a:r>
            <a:r>
              <a:rPr lang="ko-KR" altLang="en-US" sz="500" dirty="0" smtClean="0"/>
              <a:t>운영 체제</a:t>
            </a:r>
            <a:r>
              <a:rPr lang="en-US" altLang="ko-KR" sz="500" dirty="0" smtClean="0"/>
              <a:t>)</a:t>
            </a:r>
            <a:r>
              <a:rPr lang="ko-KR" altLang="en-US" sz="500" dirty="0" smtClean="0"/>
              <a:t>로 채택하고 </a:t>
            </a:r>
            <a:r>
              <a:rPr lang="en-US" altLang="ko-KR" sz="500" dirty="0" smtClean="0"/>
              <a:t>x86 </a:t>
            </a:r>
            <a:r>
              <a:rPr lang="ko-KR" altLang="en-US" sz="500" dirty="0" smtClean="0"/>
              <a:t>등의 </a:t>
            </a:r>
            <a:r>
              <a:rPr lang="en-US" altLang="ko-KR" sz="500" dirty="0" smtClean="0"/>
              <a:t>CPU </a:t>
            </a:r>
            <a:r>
              <a:rPr lang="ko-KR" altLang="en-US" sz="500" dirty="0" smtClean="0"/>
              <a:t>아키텍처를 기반으로 하였습니다</a:t>
            </a:r>
            <a:r>
              <a:rPr lang="en-US" altLang="ko-KR" sz="500" dirty="0" smtClean="0"/>
              <a:t>.</a:t>
            </a:r>
          </a:p>
          <a:p>
            <a:r>
              <a:rPr lang="ko-KR" altLang="en-US" sz="500" b="1" dirty="0" smtClean="0">
                <a:effectLst/>
              </a:rPr>
              <a:t>가상화</a:t>
            </a:r>
          </a:p>
          <a:p>
            <a:r>
              <a:rPr lang="en-US" altLang="ko-KR" sz="500" dirty="0" smtClean="0"/>
              <a:t>IT </a:t>
            </a:r>
            <a:r>
              <a:rPr lang="ko-KR" altLang="en-US" sz="500" dirty="0" smtClean="0"/>
              <a:t>기술이 </a:t>
            </a:r>
            <a:r>
              <a:rPr lang="ko-KR" altLang="en-US" sz="500" dirty="0" err="1" smtClean="0"/>
              <a:t>발전함에따라</a:t>
            </a:r>
            <a:r>
              <a:rPr lang="ko-KR" altLang="en-US" sz="500" dirty="0" smtClean="0"/>
              <a:t> </a:t>
            </a:r>
            <a:r>
              <a:rPr lang="en-US" altLang="ko-KR" sz="500" dirty="0" smtClean="0"/>
              <a:t>CPU</a:t>
            </a:r>
            <a:r>
              <a:rPr lang="ko-KR" altLang="en-US" sz="500" dirty="0" smtClean="0"/>
              <a:t>의 가격하락으로 범용 소규모 서버들이 확대되었습니다</a:t>
            </a:r>
            <a:r>
              <a:rPr lang="en-US" altLang="ko-KR" sz="500" dirty="0" smtClean="0"/>
              <a:t>. </a:t>
            </a:r>
            <a:r>
              <a:rPr lang="ko-KR" altLang="en-US" sz="500" dirty="0" smtClean="0"/>
              <a:t>하지만 서버가 증가함에 따라 관리비용과 자원의 효율적인 활용 이슈가 발생하였습니다</a:t>
            </a:r>
            <a:r>
              <a:rPr lang="en-US" altLang="ko-KR" sz="500" dirty="0" smtClean="0"/>
              <a:t>.</a:t>
            </a:r>
          </a:p>
          <a:p>
            <a:r>
              <a:rPr lang="ko-KR" altLang="en-US" sz="500" dirty="0" smtClean="0"/>
              <a:t>이러한 문제를 해결하기 위해서 하나의 서버에서 여러 시스템을 운영할 수 있는 가상화 기술의 시대가 시작됩니다</a:t>
            </a:r>
            <a:r>
              <a:rPr lang="en-US" altLang="ko-KR" sz="500" dirty="0" smtClean="0"/>
              <a:t>.</a:t>
            </a:r>
          </a:p>
          <a:p>
            <a:r>
              <a:rPr lang="ko-KR" altLang="en-US" sz="500" dirty="0" smtClean="0"/>
              <a:t>하나의 물리적 서버에서 여러 개의 가상 서버를 시작하고 자원을 </a:t>
            </a:r>
            <a:r>
              <a:rPr lang="ko-KR" altLang="en-US" sz="500" dirty="0" err="1" smtClean="0"/>
              <a:t>낭비없이</a:t>
            </a:r>
            <a:r>
              <a:rPr lang="ko-KR" altLang="en-US" sz="500" dirty="0" smtClean="0"/>
              <a:t> 활용할 </a:t>
            </a:r>
            <a:r>
              <a:rPr lang="ko-KR" altLang="en-US" sz="500" dirty="0" err="1" smtClean="0"/>
              <a:t>수있는</a:t>
            </a:r>
            <a:r>
              <a:rPr lang="ko-KR" altLang="en-US" sz="500" dirty="0" smtClean="0"/>
              <a:t> 가상화 기술은 스스로 </a:t>
            </a:r>
            <a:r>
              <a:rPr lang="ko-KR" altLang="en-US" sz="500" dirty="0" err="1" smtClean="0"/>
              <a:t>원하는대로</a:t>
            </a:r>
            <a:r>
              <a:rPr lang="ko-KR" altLang="en-US" sz="500" dirty="0" smtClean="0"/>
              <a:t> 시스템 구성을 변경할 </a:t>
            </a:r>
            <a:r>
              <a:rPr lang="ko-KR" altLang="en-US" sz="500" dirty="0" err="1" smtClean="0"/>
              <a:t>수있는</a:t>
            </a:r>
            <a:r>
              <a:rPr lang="ko-KR" altLang="en-US" sz="500" dirty="0" smtClean="0"/>
              <a:t> 장점이 있습니다</a:t>
            </a:r>
            <a:r>
              <a:rPr lang="en-US" altLang="ko-KR" sz="500" dirty="0" smtClean="0"/>
              <a:t>.</a:t>
            </a:r>
          </a:p>
          <a:p>
            <a:r>
              <a:rPr lang="ko-KR" altLang="en-US" sz="500" dirty="0" smtClean="0"/>
              <a:t>물리적 서버에서 </a:t>
            </a:r>
            <a:r>
              <a:rPr lang="en-US" altLang="ko-KR" sz="500" dirty="0" smtClean="0"/>
              <a:t>IT </a:t>
            </a:r>
            <a:r>
              <a:rPr lang="ko-KR" altLang="en-US" sz="500" dirty="0" smtClean="0"/>
              <a:t>시스템을 모두 구성 할 수도 있지만</a:t>
            </a:r>
            <a:r>
              <a:rPr lang="en-US" altLang="ko-KR" sz="500" dirty="0" smtClean="0"/>
              <a:t>,  </a:t>
            </a:r>
            <a:r>
              <a:rPr lang="ko-KR" altLang="en-US" sz="500" dirty="0" smtClean="0"/>
              <a:t>하드웨어의 성능이 높아지면서 하드웨어를 소프트웨어로 가상화하여 하나의 물리적 서버에서 여러 서버를 가상으로 실행하는 기술을 사용합니다</a:t>
            </a:r>
            <a:r>
              <a:rPr lang="en-US" altLang="ko-KR" sz="500" dirty="0" smtClean="0"/>
              <a:t>.  </a:t>
            </a:r>
            <a:r>
              <a:rPr lang="ko-KR" altLang="en-US" sz="500" dirty="0" smtClean="0"/>
              <a:t>가상으로 서버를 운영하기 때문에 “가상 서버”라고 하며</a:t>
            </a:r>
            <a:r>
              <a:rPr lang="en-US" altLang="ko-KR" sz="500" dirty="0" smtClean="0"/>
              <a:t>, IT </a:t>
            </a:r>
            <a:r>
              <a:rPr lang="ko-KR" altLang="en-US" sz="500" dirty="0" smtClean="0"/>
              <a:t>시스템을 구성하는 단위로 폭넓게 사용하고 있습니다</a:t>
            </a:r>
            <a:r>
              <a:rPr lang="en-US" altLang="ko-KR" sz="500" dirty="0" smtClean="0"/>
              <a:t>.</a:t>
            </a:r>
          </a:p>
          <a:p>
            <a:r>
              <a:rPr lang="ko-KR" altLang="en-US" sz="500" dirty="0" smtClean="0"/>
              <a:t>가상화는 소프트웨어를 통해 </a:t>
            </a:r>
            <a:r>
              <a:rPr lang="ko-KR" altLang="en-US" sz="500" dirty="0" err="1" smtClean="0"/>
              <a:t>하드웨어로를</a:t>
            </a:r>
            <a:r>
              <a:rPr lang="ko-KR" altLang="en-US" sz="500" dirty="0" smtClean="0"/>
              <a:t> 추상화하는 것입니다</a:t>
            </a:r>
            <a:r>
              <a:rPr lang="en-US" altLang="ko-KR" sz="500" dirty="0" smtClean="0"/>
              <a:t>. </a:t>
            </a:r>
            <a:r>
              <a:rPr lang="ko-KR" altLang="en-US" sz="500" dirty="0" smtClean="0"/>
              <a:t>초창기에는 서버 </a:t>
            </a:r>
            <a:r>
              <a:rPr lang="en-US" altLang="ko-KR" sz="500" dirty="0" smtClean="0"/>
              <a:t>(CPU / </a:t>
            </a:r>
            <a:r>
              <a:rPr lang="ko-KR" altLang="en-US" sz="500" dirty="0" smtClean="0"/>
              <a:t>메모리</a:t>
            </a:r>
            <a:r>
              <a:rPr lang="en-US" altLang="ko-KR" sz="500" dirty="0" smtClean="0"/>
              <a:t>)</a:t>
            </a:r>
            <a:r>
              <a:rPr lang="ko-KR" altLang="en-US" sz="500" dirty="0" smtClean="0"/>
              <a:t>를 가상화하는 </a:t>
            </a:r>
            <a:r>
              <a:rPr lang="ko-KR" altLang="en-US" sz="500" dirty="0" err="1" smtClean="0"/>
              <a:t>것이였지만</a:t>
            </a:r>
            <a:r>
              <a:rPr lang="en-US" altLang="ko-KR" sz="500" dirty="0" smtClean="0"/>
              <a:t>, </a:t>
            </a:r>
            <a:r>
              <a:rPr lang="ko-KR" altLang="en-US" sz="500" dirty="0" smtClean="0"/>
              <a:t>최근에는 네트워크 </a:t>
            </a:r>
            <a:r>
              <a:rPr lang="en-US" altLang="ko-KR" sz="500" dirty="0" smtClean="0"/>
              <a:t>,</a:t>
            </a:r>
            <a:r>
              <a:rPr lang="ko-KR" altLang="en-US" sz="500" dirty="0" smtClean="0"/>
              <a:t>스토리지 심지어 데이터 센터 까지도 가상화는 기술로 발전하였습니다</a:t>
            </a:r>
            <a:r>
              <a:rPr lang="en-US" altLang="ko-KR" sz="500" dirty="0" smtClean="0"/>
              <a:t>.</a:t>
            </a:r>
          </a:p>
          <a:p>
            <a:r>
              <a:rPr lang="ko-KR" altLang="en-US" sz="500" dirty="0" smtClean="0"/>
              <a:t>그러나 가상화 기술에서 </a:t>
            </a:r>
            <a:r>
              <a:rPr lang="ko-KR" altLang="en-US" sz="500" dirty="0" err="1" smtClean="0"/>
              <a:t>클라우드로</a:t>
            </a:r>
            <a:r>
              <a:rPr lang="ko-KR" altLang="en-US" sz="500" dirty="0" smtClean="0"/>
              <a:t> 진화하고  물리적 서버 또는 가상 서버에 있는 </a:t>
            </a:r>
            <a:r>
              <a:rPr lang="en-US" altLang="ko-KR" sz="500" dirty="0" smtClean="0"/>
              <a:t>OS</a:t>
            </a:r>
            <a:r>
              <a:rPr lang="ko-KR" altLang="en-US" sz="500" dirty="0" smtClean="0"/>
              <a:t>에 맞게 소프트웨어와 애플리케이션을  개발</a:t>
            </a:r>
            <a:r>
              <a:rPr lang="en-US" altLang="ko-KR" sz="500" dirty="0" smtClean="0"/>
              <a:t>, </a:t>
            </a:r>
            <a:r>
              <a:rPr lang="ko-KR" altLang="en-US" sz="500" dirty="0" err="1" smtClean="0"/>
              <a:t>운영해야하는</a:t>
            </a:r>
            <a:r>
              <a:rPr lang="ko-KR" altLang="en-US" sz="500" dirty="0" smtClean="0"/>
              <a:t> 상황은 바뀌지 않았습니다</a:t>
            </a:r>
            <a:r>
              <a:rPr lang="en-US" altLang="ko-KR" sz="500" dirty="0" smtClean="0"/>
              <a:t>.</a:t>
            </a:r>
          </a:p>
          <a:p>
            <a:r>
              <a:rPr lang="ko-KR" altLang="en-US" sz="500" b="1" dirty="0" err="1" smtClean="0">
                <a:effectLst/>
              </a:rPr>
              <a:t>클라우드</a:t>
            </a:r>
            <a:r>
              <a:rPr lang="ko-KR" altLang="en-US" sz="500" b="1" dirty="0" smtClean="0">
                <a:effectLst/>
              </a:rPr>
              <a:t> </a:t>
            </a:r>
          </a:p>
          <a:p>
            <a:r>
              <a:rPr lang="ko-KR" altLang="en-US" sz="500" dirty="0" err="1" smtClean="0"/>
              <a:t>클라우드는</a:t>
            </a:r>
            <a:r>
              <a:rPr lang="ko-KR" altLang="en-US" sz="500" dirty="0" smtClean="0"/>
              <a:t> 인터넷을 통해 가상화된 컴퓨터의 시스템리소스</a:t>
            </a:r>
            <a:r>
              <a:rPr lang="en-US" altLang="ko-KR" sz="500" dirty="0" smtClean="0"/>
              <a:t>(IT </a:t>
            </a:r>
            <a:r>
              <a:rPr lang="ko-KR" altLang="en-US" sz="500" dirty="0" smtClean="0"/>
              <a:t>리소스</a:t>
            </a:r>
            <a:r>
              <a:rPr lang="en-US" altLang="ko-KR" sz="500" dirty="0" smtClean="0"/>
              <a:t>)</a:t>
            </a:r>
            <a:r>
              <a:rPr lang="ko-KR" altLang="en-US" sz="500" dirty="0" smtClean="0"/>
              <a:t>를 요구하는 즉시 제공</a:t>
            </a:r>
            <a:r>
              <a:rPr lang="en-US" altLang="ko-KR" sz="500" dirty="0" smtClean="0"/>
              <a:t>(on-demand availability)</a:t>
            </a:r>
            <a:r>
              <a:rPr lang="ko-KR" altLang="en-US" sz="500" dirty="0" smtClean="0"/>
              <a:t>하는 것입니다</a:t>
            </a:r>
            <a:r>
              <a:rPr lang="en-US" altLang="ko-KR" sz="500" dirty="0" smtClean="0"/>
              <a:t>.</a:t>
            </a:r>
          </a:p>
          <a:p>
            <a:r>
              <a:rPr lang="ko-KR" altLang="en-US" sz="500" dirty="0" err="1" smtClean="0"/>
              <a:t>클라우드</a:t>
            </a:r>
            <a:r>
              <a:rPr lang="ko-KR" altLang="en-US" sz="500" dirty="0" smtClean="0"/>
              <a:t> 컴퓨팅은 </a:t>
            </a:r>
            <a:r>
              <a:rPr lang="ko-KR" altLang="en-US" sz="500" dirty="0" err="1" smtClean="0"/>
              <a:t>전기망을</a:t>
            </a:r>
            <a:r>
              <a:rPr lang="ko-KR" altLang="en-US" sz="500" dirty="0" smtClean="0"/>
              <a:t> 통한 </a:t>
            </a:r>
            <a:r>
              <a:rPr lang="ko-KR" altLang="en-US" sz="500" dirty="0" err="1" smtClean="0"/>
              <a:t>전력망과</a:t>
            </a:r>
            <a:r>
              <a:rPr lang="ko-KR" altLang="en-US" sz="500" dirty="0" smtClean="0"/>
              <a:t> 비슷한 일관성 및 규모의 경제를 달성하기 위해 </a:t>
            </a:r>
            <a:r>
              <a:rPr lang="en-US" altLang="ko-KR" sz="500" dirty="0" smtClean="0"/>
              <a:t>IT </a:t>
            </a:r>
            <a:r>
              <a:rPr lang="ko-KR" altLang="en-US" sz="500" dirty="0" smtClean="0"/>
              <a:t>리소스 공유에 의존합니다</a:t>
            </a:r>
            <a:r>
              <a:rPr lang="en-US" altLang="ko-KR" sz="500" dirty="0" smtClean="0"/>
              <a:t>.</a:t>
            </a:r>
          </a:p>
          <a:p>
            <a:r>
              <a:rPr lang="ko-KR" altLang="en-US" sz="500" b="1" dirty="0" smtClean="0">
                <a:effectLst/>
              </a:rPr>
              <a:t>컨테이너</a:t>
            </a:r>
          </a:p>
          <a:p>
            <a:r>
              <a:rPr lang="ko-KR" altLang="en-US" sz="500" dirty="0" smtClean="0"/>
              <a:t>서버는 물리서버나 가상서버를 불문하고 모두 서버를 제어할 수 있는  ​​</a:t>
            </a:r>
            <a:r>
              <a:rPr lang="en-US" altLang="ko-KR" sz="500" dirty="0" smtClean="0"/>
              <a:t>OS</a:t>
            </a:r>
            <a:r>
              <a:rPr lang="ko-KR" altLang="en-US" sz="500" dirty="0" smtClean="0"/>
              <a:t>가 설치되어야 합니다</a:t>
            </a:r>
            <a:r>
              <a:rPr lang="en-US" altLang="ko-KR" sz="500" dirty="0" smtClean="0"/>
              <a:t>. </a:t>
            </a:r>
            <a:r>
              <a:rPr lang="ko-KR" altLang="en-US" sz="500" dirty="0" smtClean="0"/>
              <a:t>만약 가상 서버로 여러 서버를 하나의 물리적 서버에서 실행 시키면 가상 서버마다 </a:t>
            </a:r>
            <a:r>
              <a:rPr lang="en-US" altLang="ko-KR" sz="500" dirty="0" smtClean="0"/>
              <a:t>OS</a:t>
            </a:r>
            <a:r>
              <a:rPr lang="ko-KR" altLang="en-US" sz="500" dirty="0" smtClean="0"/>
              <a:t>를 실행합니다</a:t>
            </a:r>
            <a:r>
              <a:rPr lang="en-US" altLang="ko-KR" sz="500" dirty="0" smtClean="0"/>
              <a:t>.  OS</a:t>
            </a:r>
            <a:r>
              <a:rPr lang="ko-KR" altLang="en-US" sz="500" dirty="0" smtClean="0"/>
              <a:t>는 범용적으로 사용할 수 있도록 만들어졌기 때문에 많은 기능이 포함되어 있습니다</a:t>
            </a:r>
            <a:r>
              <a:rPr lang="en-US" altLang="ko-KR" sz="500" dirty="0" smtClean="0"/>
              <a:t>.</a:t>
            </a:r>
            <a:endParaRPr lang="en-US" altLang="ko-KR" sz="5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5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529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826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826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724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800" dirty="0" smtClean="0">
                <a:latin typeface="+mn-ea"/>
              </a:rPr>
              <a:t>Server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800" dirty="0" smtClean="0">
                <a:latin typeface="+mn-ea"/>
              </a:rPr>
              <a:t>서버의 개념으로 </a:t>
            </a:r>
            <a:r>
              <a:rPr lang="en-US" altLang="ko-KR" sz="800" dirty="0" smtClean="0">
                <a:latin typeface="+mn-ea"/>
              </a:rPr>
              <a:t>Tomcat </a:t>
            </a:r>
            <a:r>
              <a:rPr lang="ko-KR" altLang="en-US" sz="800" dirty="0" smtClean="0">
                <a:latin typeface="+mn-ea"/>
              </a:rPr>
              <a:t>컨테이너 자체를 나타냄</a:t>
            </a:r>
            <a:endParaRPr lang="en-US" altLang="ko-KR" sz="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800" dirty="0" smtClean="0">
                <a:latin typeface="+mn-ea"/>
              </a:rPr>
              <a:t>Shutdown </a:t>
            </a:r>
            <a:r>
              <a:rPr lang="ko-KR" altLang="en-US" sz="800" dirty="0" smtClean="0">
                <a:latin typeface="+mn-ea"/>
              </a:rPr>
              <a:t>요청 처리를 위한 속성을 가지고 있음</a:t>
            </a:r>
            <a:endParaRPr lang="en-US" altLang="ko-KR" sz="800" dirty="0" smtClean="0">
              <a:latin typeface="+mn-ea"/>
            </a:endParaRPr>
          </a:p>
          <a:p>
            <a:r>
              <a:rPr lang="en-US" altLang="ko-KR" sz="800" dirty="0" smtClean="0">
                <a:latin typeface="+mn-ea"/>
              </a:rPr>
              <a:t>Service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800" dirty="0" smtClean="0">
                <a:latin typeface="+mn-ea"/>
              </a:rPr>
              <a:t>서버 내에 존재하는 컴포넌트에 대한 중재자 역할을 수행하며</a:t>
            </a:r>
            <a:r>
              <a:rPr lang="en-US" altLang="ko-KR" sz="800" dirty="0" smtClean="0">
                <a:latin typeface="+mn-ea"/>
              </a:rPr>
              <a:t>, </a:t>
            </a:r>
            <a:r>
              <a:rPr lang="ko-KR" altLang="en-US" sz="800" dirty="0" smtClean="0">
                <a:latin typeface="+mn-ea"/>
              </a:rPr>
              <a:t>엔진에 하나 혹은 그 이상의 커넥터 사용</a:t>
            </a:r>
            <a:endParaRPr lang="en-US" altLang="ko-KR" sz="800" dirty="0" smtClean="0">
              <a:latin typeface="+mn-ea"/>
            </a:endParaRPr>
          </a:p>
          <a:p>
            <a:r>
              <a:rPr lang="en-US" altLang="ko-KR" sz="800" dirty="0" smtClean="0">
                <a:latin typeface="+mn-ea"/>
              </a:rPr>
              <a:t>Engine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800" dirty="0" smtClean="0">
                <a:latin typeface="+mn-ea"/>
              </a:rPr>
              <a:t>특정 서비스를 위한 요청 처리 파이프라인을 나타냄</a:t>
            </a:r>
            <a:endParaRPr lang="en-US" altLang="ko-KR" sz="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800" dirty="0" smtClean="0">
                <a:latin typeface="+mn-ea"/>
              </a:rPr>
              <a:t>하나의 서비스는 여러 개의 커넥터를 가질 수 있으며</a:t>
            </a:r>
            <a:r>
              <a:rPr lang="en-US" altLang="ko-KR" sz="800" dirty="0" smtClean="0">
                <a:latin typeface="+mn-ea"/>
              </a:rPr>
              <a:t>, </a:t>
            </a:r>
            <a:r>
              <a:rPr lang="ko-KR" altLang="en-US" sz="800" dirty="0" smtClean="0">
                <a:latin typeface="+mn-ea"/>
              </a:rPr>
              <a:t>엔진은 이러한 커넥터들 로부터 모든 요청을 수신하고 처리함 </a:t>
            </a:r>
            <a:endParaRPr lang="en-US" altLang="ko-KR" sz="800" dirty="0" smtClean="0">
              <a:latin typeface="+mn-ea"/>
            </a:endParaRPr>
          </a:p>
          <a:p>
            <a:r>
              <a:rPr lang="en-US" altLang="ko-KR" sz="800" dirty="0" smtClean="0">
                <a:latin typeface="+mn-ea"/>
              </a:rPr>
              <a:t>Host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800" dirty="0" smtClean="0">
                <a:latin typeface="+mn-ea"/>
              </a:rPr>
              <a:t>특정 도메인 네임을 </a:t>
            </a:r>
            <a:r>
              <a:rPr lang="en-US" altLang="ko-KR" sz="800" dirty="0" smtClean="0">
                <a:latin typeface="+mn-ea"/>
              </a:rPr>
              <a:t>Tomcat </a:t>
            </a:r>
            <a:r>
              <a:rPr lang="ko-KR" altLang="en-US" sz="800" dirty="0" smtClean="0">
                <a:latin typeface="+mn-ea"/>
              </a:rPr>
              <a:t>서버에 할당</a:t>
            </a:r>
            <a:endParaRPr lang="en-US" altLang="ko-KR" sz="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800" dirty="0" smtClean="0">
                <a:latin typeface="+mn-ea"/>
              </a:rPr>
              <a:t>하나의 엔진의 여러 개의 호스트를 가질 수 있으며</a:t>
            </a:r>
            <a:r>
              <a:rPr lang="en-US" altLang="ko-KR" sz="800" dirty="0" smtClean="0">
                <a:latin typeface="+mn-ea"/>
              </a:rPr>
              <a:t>, </a:t>
            </a:r>
            <a:r>
              <a:rPr lang="ko-KR" altLang="en-US" sz="800" dirty="0" smtClean="0">
                <a:latin typeface="+mn-ea"/>
              </a:rPr>
              <a:t>네트워크 별칭을 지원</a:t>
            </a:r>
            <a:endParaRPr lang="en-US" altLang="ko-KR" sz="800" dirty="0" smtClean="0">
              <a:latin typeface="+mn-ea"/>
            </a:endParaRPr>
          </a:p>
          <a:p>
            <a:r>
              <a:rPr lang="en-US" altLang="ko-KR" sz="800" dirty="0" smtClean="0">
                <a:latin typeface="+mn-ea"/>
              </a:rPr>
              <a:t>Context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800" dirty="0" smtClean="0">
                <a:latin typeface="+mn-ea"/>
              </a:rPr>
              <a:t>웹 애플리케이션을 나타내며</a:t>
            </a:r>
            <a:r>
              <a:rPr lang="en-US" altLang="ko-KR" sz="800" dirty="0" smtClean="0">
                <a:latin typeface="+mn-ea"/>
              </a:rPr>
              <a:t>, </a:t>
            </a:r>
            <a:r>
              <a:rPr lang="ko-KR" altLang="en-US" sz="800" dirty="0" smtClean="0">
                <a:latin typeface="+mn-ea"/>
              </a:rPr>
              <a:t>하나의 </a:t>
            </a:r>
            <a:r>
              <a:rPr lang="en-US" altLang="ko-KR" sz="800" dirty="0" smtClean="0">
                <a:latin typeface="+mn-ea"/>
              </a:rPr>
              <a:t>Host</a:t>
            </a:r>
            <a:r>
              <a:rPr lang="ko-KR" altLang="en-US" sz="800" dirty="0" smtClean="0">
                <a:latin typeface="+mn-ea"/>
              </a:rPr>
              <a:t>는 여러 개의 </a:t>
            </a:r>
            <a:r>
              <a:rPr lang="en-US" altLang="ko-KR" sz="800" dirty="0" smtClean="0">
                <a:latin typeface="+mn-ea"/>
              </a:rPr>
              <a:t>Context</a:t>
            </a:r>
            <a:r>
              <a:rPr lang="ko-KR" altLang="en-US" sz="800" dirty="0" smtClean="0">
                <a:latin typeface="+mn-ea"/>
              </a:rPr>
              <a:t>를 가질 수 있음</a:t>
            </a:r>
            <a:endParaRPr lang="en-US" altLang="ko-KR" sz="8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000" dirty="0" smtClean="0">
              <a:latin typeface="+mn-ea"/>
            </a:endParaRPr>
          </a:p>
          <a:p>
            <a:endParaRPr lang="ko-KR" altLang="en-US" sz="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63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3087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4194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jvm</a:t>
            </a:r>
            <a:r>
              <a:rPr lang="ko-KR" altLang="en-US" dirty="0"/>
              <a:t> 레벨에서만 가능</a:t>
            </a:r>
            <a:r>
              <a:rPr lang="en-US" altLang="ko-KR" dirty="0"/>
              <a:t>, </a:t>
            </a:r>
            <a:r>
              <a:rPr lang="ko-KR" altLang="en-US" dirty="0"/>
              <a:t>애플리케이션은 별도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ALL, FINEST, FINER, FINE, CONFIG, INFO, WARNING, SEVERE 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출처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http://2dubbing.tistory.com/12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비실이의 개발공간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734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jvm</a:t>
            </a:r>
            <a:r>
              <a:rPr lang="ko-KR" altLang="en-US" dirty="0"/>
              <a:t> 레벨에서만 가능</a:t>
            </a:r>
            <a:r>
              <a:rPr lang="en-US" altLang="ko-KR" dirty="0"/>
              <a:t>, </a:t>
            </a:r>
            <a:r>
              <a:rPr lang="ko-KR" altLang="en-US" dirty="0"/>
              <a:t>애플리케이션은 별도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ALL, FINEST, FINER, FINE, CONFIG, INFO, WARNING, SEVERE 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출처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http://2dubbing.tistory.com/12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비실이의 개발공간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7011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jvm</a:t>
            </a:r>
            <a:r>
              <a:rPr lang="ko-KR" altLang="en-US" dirty="0"/>
              <a:t> 레벨에서만 가능</a:t>
            </a:r>
            <a:r>
              <a:rPr lang="en-US" altLang="ko-KR" dirty="0"/>
              <a:t>, </a:t>
            </a:r>
            <a:r>
              <a:rPr lang="ko-KR" altLang="en-US" dirty="0"/>
              <a:t>애플리케이션은 별도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ALL, FINEST, FINER, FINE, CONFIG, INFO, WARNING, SEVERE 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출처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http://2dubbing.tistory.com/12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비실이의 개발공간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6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5749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6998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5302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8574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5287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컨텍스트 경로에 대한 설정</a:t>
            </a:r>
          </a:p>
          <a:p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docBase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애플리케이션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경로 설정</a:t>
            </a:r>
          </a:p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reloadable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변경시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마다 자동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8012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컨텍스트 경로에 대한 설정</a:t>
            </a:r>
          </a:p>
          <a:p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docBase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애플리케이션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경로 설정</a:t>
            </a:r>
          </a:p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reloadable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변경시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마다 자동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4542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8278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8941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컨텍스트 경로에 대한 설정</a:t>
            </a:r>
          </a:p>
          <a:p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docBase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애플리케이션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경로 설정</a:t>
            </a:r>
          </a:p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reloadable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변경시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마다 자동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5907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컨텍스트 경로에 대한 설정</a:t>
            </a:r>
          </a:p>
          <a:p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docBase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애플리케이션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경로 설정</a:t>
            </a:r>
          </a:p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reloadable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변경시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마다 자동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7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9734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컨텍스트 경로에 대한 설정</a:t>
            </a:r>
          </a:p>
          <a:p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docBase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애플리케이션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경로 설정</a:t>
            </a:r>
          </a:p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reloadable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변경시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마다 자동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8782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컨텍스트 경로에 대한 설정</a:t>
            </a:r>
          </a:p>
          <a:p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docBase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애플리케이션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경로 설정</a:t>
            </a:r>
          </a:p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reloadable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변경시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마다 자동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725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컨텍스트 경로에 대한 설정</a:t>
            </a:r>
          </a:p>
          <a:p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docBase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애플리케이션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경로 설정</a:t>
            </a:r>
          </a:p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reloadable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변경시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마다 자동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05975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컨텍스트 경로에 대한 설정</a:t>
            </a:r>
          </a:p>
          <a:p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docBase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애플리케이션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경로 설정</a:t>
            </a:r>
          </a:p>
          <a:p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reloadable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변경시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마다 자동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reload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5770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019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89249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2435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019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019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0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7091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019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019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2435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019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72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019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73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019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74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019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75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2435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76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7050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77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87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7091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78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8701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79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8701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80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8701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81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87017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82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87017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83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92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https://news.netcraft.com/archives/category/web-server-survey/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08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https://www.jrebel.com/blog/what-is-apache-tomcat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2A65-6382-419B-9FF7-680B67EDC08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09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2021-02-23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하늘, 실외, 물, 보트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B904BF12-8223-49E2-8F8A-4D39C7C1F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r="44005" b="26111"/>
          <a:stretch/>
        </p:blipFill>
        <p:spPr>
          <a:xfrm>
            <a:off x="-1" y="723897"/>
            <a:ext cx="8639175" cy="5419727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4205BC99-06E5-40EA-9F40-188F2D91EFAA}"/>
              </a:ext>
            </a:extLst>
          </p:cNvPr>
          <p:cNvGrpSpPr/>
          <p:nvPr userDrawn="1"/>
        </p:nvGrpSpPr>
        <p:grpSpPr>
          <a:xfrm>
            <a:off x="1434487" y="723896"/>
            <a:ext cx="8471513" cy="5419728"/>
            <a:chOff x="1421787" y="723896"/>
            <a:chExt cx="7708769" cy="5419728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xmlns="" id="{FD823E23-7CAB-4AD4-A9F2-C54E5A9A511B}"/>
                </a:ext>
              </a:extLst>
            </p:cNvPr>
            <p:cNvSpPr/>
            <p:nvPr userDrawn="1"/>
          </p:nvSpPr>
          <p:spPr>
            <a:xfrm rot="16200000">
              <a:off x="1421787" y="723896"/>
              <a:ext cx="5418790" cy="5418790"/>
            </a:xfrm>
            <a:prstGeom prst="rtTriangle">
              <a:avLst/>
            </a:prstGeom>
            <a:solidFill>
              <a:srgbClr val="0D2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xmlns="" id="{297B9A1D-D922-453E-9D71-F0C40A54C29F}"/>
                </a:ext>
              </a:extLst>
            </p:cNvPr>
            <p:cNvSpPr/>
            <p:nvPr userDrawn="1"/>
          </p:nvSpPr>
          <p:spPr>
            <a:xfrm>
              <a:off x="6832600" y="723900"/>
              <a:ext cx="2297956" cy="5419724"/>
            </a:xfrm>
            <a:prstGeom prst="rect">
              <a:avLst/>
            </a:prstGeom>
            <a:solidFill>
              <a:srgbClr val="0D2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각 삼각형 10">
            <a:extLst>
              <a:ext uri="{FF2B5EF4-FFF2-40B4-BE49-F238E27FC236}">
                <a16:creationId xmlns:a16="http://schemas.microsoft.com/office/drawing/2014/main" xmlns="" id="{BCF4C4E8-ECE2-4EBE-91B2-F32D5EF3700A}"/>
              </a:ext>
            </a:extLst>
          </p:cNvPr>
          <p:cNvSpPr/>
          <p:nvPr userDrawn="1"/>
        </p:nvSpPr>
        <p:spPr>
          <a:xfrm rot="5400000">
            <a:off x="0" y="723899"/>
            <a:ext cx="2286000" cy="2286000"/>
          </a:xfrm>
          <a:prstGeom prst="rtTriangle">
            <a:avLst/>
          </a:prstGeom>
          <a:solidFill>
            <a:srgbClr val="0D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각 삼각형 11">
            <a:extLst>
              <a:ext uri="{FF2B5EF4-FFF2-40B4-BE49-F238E27FC236}">
                <a16:creationId xmlns:a16="http://schemas.microsoft.com/office/drawing/2014/main" xmlns="" id="{0D9EA7FF-2F45-42C6-9478-AD61D554A78A}"/>
              </a:ext>
            </a:extLst>
          </p:cNvPr>
          <p:cNvSpPr/>
          <p:nvPr userDrawn="1"/>
        </p:nvSpPr>
        <p:spPr>
          <a:xfrm rot="2713889">
            <a:off x="9162766" y="1030588"/>
            <a:ext cx="1488421" cy="1479194"/>
          </a:xfrm>
          <a:prstGeom prst="rtTriangle">
            <a:avLst/>
          </a:prstGeom>
          <a:solidFill>
            <a:srgbClr val="309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B705AC-C1EF-4C4C-98DC-ECD57DE390E7}"/>
              </a:ext>
            </a:extLst>
          </p:cNvPr>
          <p:cNvSpPr txBox="1"/>
          <p:nvPr userDrawn="1"/>
        </p:nvSpPr>
        <p:spPr>
          <a:xfrm>
            <a:off x="4842649" y="3872138"/>
            <a:ext cx="446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Open Source Consulting</a:t>
            </a:r>
            <a:endParaRPr lang="ko-KR" altLang="en-US" sz="28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xmlns="" id="{CCEB583D-2359-437C-9695-4636B442E081}"/>
              </a:ext>
            </a:extLst>
          </p:cNvPr>
          <p:cNvCxnSpPr>
            <a:cxnSpLocks/>
          </p:cNvCxnSpPr>
          <p:nvPr userDrawn="1"/>
        </p:nvCxnSpPr>
        <p:spPr>
          <a:xfrm>
            <a:off x="4761775" y="4501565"/>
            <a:ext cx="44157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D76C83A-36EB-48C8-B916-50ACC483E84A}"/>
              </a:ext>
            </a:extLst>
          </p:cNvPr>
          <p:cNvSpPr txBox="1"/>
          <p:nvPr userDrawn="1"/>
        </p:nvSpPr>
        <p:spPr>
          <a:xfrm>
            <a:off x="4899072" y="3515484"/>
            <a:ext cx="407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국내 최고의 오픈소스 전문기업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4CB1A5-8D00-4D4D-91DD-4497B5FB4177}"/>
              </a:ext>
            </a:extLst>
          </p:cNvPr>
          <p:cNvSpPr txBox="1"/>
          <p:nvPr userDrawn="1"/>
        </p:nvSpPr>
        <p:spPr>
          <a:xfrm>
            <a:off x="5635929" y="4677267"/>
            <a:ext cx="3670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Private/Public Cloud  l  Data Center to Cloud  l  Atlassian</a:t>
            </a:r>
            <a:endParaRPr lang="ko-KR" altLang="en-US" sz="10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2773DC-6FC1-4BAC-9A0B-5FDC4BD2B204}"/>
              </a:ext>
            </a:extLst>
          </p:cNvPr>
          <p:cNvSpPr txBox="1"/>
          <p:nvPr userDrawn="1"/>
        </p:nvSpPr>
        <p:spPr>
          <a:xfrm>
            <a:off x="5629970" y="5131183"/>
            <a:ext cx="3549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서울특별시 강남구 </a:t>
            </a:r>
            <a:r>
              <a:rPr lang="ko-KR" altLang="en-US" sz="1000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테헤란로</a:t>
            </a:r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</a:t>
            </a:r>
            <a:r>
              <a:rPr lang="ko-KR" altLang="en-US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길 </a:t>
            </a:r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42, 3</a:t>
            </a:r>
            <a:r>
              <a:rPr lang="ko-KR" altLang="en-US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층 </a:t>
            </a:r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역삼동</a:t>
            </a:r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퍼스트역삼빌딩</a:t>
            </a:r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endParaRPr lang="ko-KR" altLang="en-US" sz="1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16AF3B5-B539-4BC8-B145-AB5290144480}"/>
              </a:ext>
            </a:extLst>
          </p:cNvPr>
          <p:cNvSpPr txBox="1"/>
          <p:nvPr userDrawn="1"/>
        </p:nvSpPr>
        <p:spPr>
          <a:xfrm>
            <a:off x="5646846" y="4913411"/>
            <a:ext cx="3253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 </a:t>
            </a:r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www.osci.kr   </a:t>
            </a:r>
            <a:r>
              <a:rPr lang="en-US" altLang="ko-KR" sz="10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T. </a:t>
            </a:r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02-516-0711   F. 02-516-0722 </a:t>
            </a:r>
            <a:endParaRPr lang="ko-KR" altLang="en-US" sz="1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AE05C7DE-9D83-42F7-A579-5EE0FCB15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15287" r="73880" b="11969"/>
          <a:stretch/>
        </p:blipFill>
        <p:spPr>
          <a:xfrm>
            <a:off x="4851713" y="4633961"/>
            <a:ext cx="742958" cy="791306"/>
          </a:xfrm>
          <a:prstGeom prst="rect">
            <a:avLst/>
          </a:prstGeom>
        </p:spPr>
      </p:pic>
      <p:pic>
        <p:nvPicPr>
          <p:cNvPr id="21" name="그림 20" descr="개체, 물건, 시계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834F32FD-676A-4C30-BBA2-C130C1C886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7" y="220556"/>
            <a:ext cx="1204016" cy="28432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185D6B8D-573B-4529-9264-A7A0EF715BA7}"/>
              </a:ext>
            </a:extLst>
          </p:cNvPr>
          <p:cNvSpPr/>
          <p:nvPr userDrawn="1"/>
        </p:nvSpPr>
        <p:spPr>
          <a:xfrm>
            <a:off x="156775" y="6383790"/>
            <a:ext cx="4084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rgbClr val="8888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Copyright © 2017 Open Source Consulting, Inc. All rights reserved.</a:t>
            </a:r>
            <a:endParaRPr lang="ko-KR" altLang="en-US" sz="1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직각 삼각형 22">
            <a:extLst>
              <a:ext uri="{FF2B5EF4-FFF2-40B4-BE49-F238E27FC236}">
                <a16:creationId xmlns:a16="http://schemas.microsoft.com/office/drawing/2014/main" xmlns="" id="{C5F57C24-E135-4E96-9B85-AEB43FA31328}"/>
              </a:ext>
            </a:extLst>
          </p:cNvPr>
          <p:cNvSpPr/>
          <p:nvPr userDrawn="1"/>
        </p:nvSpPr>
        <p:spPr>
          <a:xfrm rot="13465460" flipV="1">
            <a:off x="6560309" y="-643298"/>
            <a:ext cx="2788870" cy="2730556"/>
          </a:xfrm>
          <a:prstGeom prst="rtTriangle">
            <a:avLst/>
          </a:prstGeom>
          <a:solidFill>
            <a:srgbClr val="909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xmlns="" id="{38A101BE-8C50-4770-BD94-995FE4056EF7}"/>
              </a:ext>
            </a:extLst>
          </p:cNvPr>
          <p:cNvSpPr/>
          <p:nvPr userDrawn="1"/>
        </p:nvSpPr>
        <p:spPr>
          <a:xfrm flipV="1">
            <a:off x="7827113" y="720970"/>
            <a:ext cx="2078143" cy="1057030"/>
          </a:xfrm>
          <a:prstGeom prst="triangle">
            <a:avLst>
              <a:gd name="adj" fmla="val 50412"/>
            </a:avLst>
          </a:prstGeom>
          <a:solidFill>
            <a:srgbClr val="55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52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C6A355C-2616-46E4-AE55-4FD2C101AB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5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제목 2">
            <a:extLst>
              <a:ext uri="{FF2B5EF4-FFF2-40B4-BE49-F238E27FC236}">
                <a16:creationId xmlns:a16="http://schemas.microsoft.com/office/drawing/2014/main" xmlns="" id="{E8569E3E-BA9F-4270-842E-631CB46154F5}"/>
              </a:ext>
            </a:extLst>
          </p:cNvPr>
          <p:cNvSpPr txBox="1">
            <a:spLocks/>
          </p:cNvSpPr>
          <p:nvPr userDrawn="1"/>
        </p:nvSpPr>
        <p:spPr>
          <a:xfrm>
            <a:off x="1438222" y="2747049"/>
            <a:ext cx="6625111" cy="108952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72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Thank you.</a:t>
            </a:r>
            <a:endParaRPr lang="ko-KR" altLang="en-US" sz="7200" dirty="0">
              <a:solidFill>
                <a:schemeClr val="bg1"/>
              </a:solidFill>
              <a:latin typeface="+mn-ea"/>
              <a:ea typeface="+mn-ea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4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2021-02-23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20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2021-02-23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F97F4F59-4597-4D43-B418-A6D60F3A9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17723" cy="6857999"/>
          </a:xfrm>
          <a:prstGeom prst="rect">
            <a:avLst/>
          </a:prstGeom>
        </p:spPr>
      </p:pic>
      <p:pic>
        <p:nvPicPr>
          <p:cNvPr id="8" name="그림 7" descr="개체, 물건, 시계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1D336A54-9964-4815-85F1-7E451540D6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54" y="175847"/>
            <a:ext cx="1024786" cy="2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9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2021-02-23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7F5C3EA3-8DA4-442D-A448-8C093FEBBB55}"/>
              </a:ext>
            </a:extLst>
          </p:cNvPr>
          <p:cNvGrpSpPr/>
          <p:nvPr userDrawn="1"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xmlns="" id="{7845BA14-DC89-4136-844D-3F81A8E200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938909E1-CF2D-4A37-93C4-045D3865267A}"/>
                </a:ext>
              </a:extLst>
            </p:cNvPr>
            <p:cNvSpPr/>
            <p:nvPr userDrawn="1"/>
          </p:nvSpPr>
          <p:spPr>
            <a:xfrm>
              <a:off x="347296" y="1283677"/>
              <a:ext cx="1789235" cy="527538"/>
            </a:xfrm>
            <a:prstGeom prst="rect">
              <a:avLst/>
            </a:prstGeom>
            <a:solidFill>
              <a:srgbClr val="0E3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9F9B28-DF56-453A-AB2D-39B79CCD2835}"/>
              </a:ext>
            </a:extLst>
          </p:cNvPr>
          <p:cNvSpPr txBox="1"/>
          <p:nvPr userDrawn="1"/>
        </p:nvSpPr>
        <p:spPr>
          <a:xfrm>
            <a:off x="303334" y="1272642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Contents</a:t>
            </a:r>
            <a:endParaRPr lang="ko-KR" altLang="en-US" sz="32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476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B488C6-A62C-4DFA-9BAE-37068586B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" b="51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9" name="그림 8" descr="개체, 물건, 시계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610E95AC-B59C-4621-8964-D775634A67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54" y="175847"/>
            <a:ext cx="1024786" cy="2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2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AD8E5A4-67EB-4827-B0E6-908E5E788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17723" cy="6880193"/>
          </a:xfrm>
          <a:prstGeom prst="rect">
            <a:avLst/>
          </a:prstGeom>
        </p:spPr>
      </p:pic>
      <p:pic>
        <p:nvPicPr>
          <p:cNvPr id="11" name="그림 10" descr="개체, 물건, 시계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CBB6A8C8-F284-4665-8E15-95CA24A4C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54" y="175847"/>
            <a:ext cx="1024786" cy="2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5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D687496F-966C-46E1-A2C5-67F075306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"/>
          <a:stretch/>
        </p:blipFill>
        <p:spPr>
          <a:xfrm>
            <a:off x="0" y="-1"/>
            <a:ext cx="9906000" cy="6884377"/>
          </a:xfrm>
          <a:prstGeom prst="rect">
            <a:avLst/>
          </a:prstGeom>
        </p:spPr>
      </p:pic>
      <p:pic>
        <p:nvPicPr>
          <p:cNvPr id="8" name="그림 7" descr="개체, 물건, 시계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41631532-E8F1-4A14-A584-B5A0E1F751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54" y="175847"/>
            <a:ext cx="1024786" cy="2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2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E261DD8-CFE5-492D-AE5C-2388D087A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2021-02-23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1BFC783E-F50F-4336-B232-C5B936884C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33" y="202536"/>
            <a:ext cx="1167228" cy="3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3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2021-02-23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19A68B2D-E11F-4488-A9B6-B88C86FD8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7558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3BEEE218-CB65-4BCA-9AB0-63DFD11009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33" y="202536"/>
            <a:ext cx="1167228" cy="3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5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2021-02-23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7B21EE5D-4F1F-453B-9800-7DF48F36D3EB}"/>
              </a:ext>
            </a:extLst>
          </p:cNvPr>
          <p:cNvSpPr/>
          <p:nvPr userDrawn="1"/>
        </p:nvSpPr>
        <p:spPr>
          <a:xfrm>
            <a:off x="0" y="0"/>
            <a:ext cx="9906000" cy="351691"/>
          </a:xfrm>
          <a:prstGeom prst="rect">
            <a:avLst/>
          </a:prstGeom>
          <a:solidFill>
            <a:srgbClr val="0F3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2FAF438F-7800-45DE-9BF9-35BADC4FF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15" y="34917"/>
            <a:ext cx="889264" cy="27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6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9221E-9333-4A27-88A6-2F174FE99926}" type="datetimeFigureOut">
              <a:rPr lang="ko-KR" altLang="en-US" smtClean="0"/>
              <a:t>2021-02-23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2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gif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jpg"/><Relationship Id="rId17" Type="http://schemas.openxmlformats.org/officeDocument/2006/relationships/image" Target="../media/image72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1.jp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jp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gif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omcat.apache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kr/database/technologies/appdev/jdbc-downloads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v.mysql.com/downloads/connector/j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h18004.www1.hp.com/products/servers/platforms/index-tc.html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download.cgi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tomcat.apache.org/download-connectors.cgi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27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D8CD496-5E81-4815-9BB6-D13FD169F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2" y="2527124"/>
            <a:ext cx="5700130" cy="38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웹 </a:t>
            </a:r>
            <a:r>
              <a:rPr lang="ko-KR" altLang="en-US" sz="2400" dirty="0" err="1">
                <a:solidFill>
                  <a:schemeClr val="bg1"/>
                </a:solidFill>
                <a:latin typeface="+mn-ea"/>
                <a:ea typeface="+mn-ea"/>
              </a:rPr>
              <a:t>서버란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D304FEDD-DF19-40DD-9EF9-1E4ABFAE0A74}"/>
              </a:ext>
            </a:extLst>
          </p:cNvPr>
          <p:cNvSpPr/>
          <p:nvPr/>
        </p:nvSpPr>
        <p:spPr>
          <a:xfrm>
            <a:off x="416496" y="980728"/>
            <a:ext cx="8784976" cy="159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7B9CB5"/>
              </a:buClr>
              <a:buSzPct val="100000"/>
              <a:buFont typeface="Wingdings" pitchFamily="2" charset="2"/>
              <a:buChar char="v"/>
            </a:pPr>
            <a:r>
              <a:rPr kumimoji="0" lang="ko-KR" altLang="en-US" sz="1600" dirty="0">
                <a:latin typeface="산돌고딕 M" pitchFamily="18" charset="-127"/>
                <a:ea typeface="산돌고딕 M" pitchFamily="18" charset="-127"/>
              </a:rPr>
              <a:t>웹 서버 정의</a:t>
            </a:r>
          </a:p>
          <a:p>
            <a:pPr marL="742950" lvl="1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8BB44E"/>
              </a:buClr>
              <a:buSzPct val="100000"/>
              <a:buFont typeface="Wingdings" pitchFamily="2" charset="2"/>
              <a:buChar char="§"/>
            </a:pPr>
            <a:r>
              <a:rPr kumimoji="0" lang="ko-KR" altLang="en-US" sz="1600" dirty="0">
                <a:latin typeface="산돌고딕 M" pitchFamily="18" charset="-127"/>
                <a:ea typeface="산돌고딕 M" pitchFamily="18" charset="-127"/>
              </a:rPr>
              <a:t>웹 서버는 웹의 </a:t>
            </a:r>
            <a:r>
              <a:rPr kumimoji="0" lang="en-US" altLang="ko-KR" sz="1600" dirty="0">
                <a:latin typeface="산돌고딕 M" pitchFamily="18" charset="-127"/>
                <a:ea typeface="산돌고딕 M" pitchFamily="18" charset="-127"/>
              </a:rPr>
              <a:t>HTTP</a:t>
            </a:r>
            <a:r>
              <a:rPr kumimoji="0" lang="ko-KR" altLang="en-US" sz="1600" dirty="0">
                <a:latin typeface="산돌고딕 M" pitchFamily="18" charset="-127"/>
                <a:ea typeface="산돌고딕 M" pitchFamily="18" charset="-127"/>
              </a:rPr>
              <a:t>를 사용하여 클라이언트의 요청에 응답을 하는 프로그램</a:t>
            </a:r>
            <a:endParaRPr kumimoji="0"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marL="742950" lvl="1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8BB44E"/>
              </a:buClr>
              <a:buSzPct val="100000"/>
              <a:buFont typeface="Wingdings" pitchFamily="2" charset="2"/>
              <a:buChar char="§"/>
            </a:pPr>
            <a:endParaRPr kumimoji="0" lang="ko-KR" altLang="en-US" sz="1600" dirty="0">
              <a:latin typeface="산돌고딕 M" pitchFamily="18" charset="-127"/>
              <a:ea typeface="산돌고딕 M" pitchFamily="18" charset="-127"/>
            </a:endParaRPr>
          </a:p>
          <a:p>
            <a:pPr marL="742950" lvl="1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8BB44E"/>
              </a:buClr>
              <a:buSzPct val="100000"/>
              <a:buFont typeface="Wingdings" pitchFamily="2" charset="2"/>
              <a:buChar char="§"/>
            </a:pPr>
            <a:r>
              <a:rPr kumimoji="0" lang="ko-KR" altLang="en-US" sz="1600" dirty="0">
                <a:latin typeface="산돌고딕 M" pitchFamily="18" charset="-127"/>
                <a:ea typeface="산돌고딕 M" pitchFamily="18" charset="-127"/>
              </a:rPr>
              <a:t>즉</a:t>
            </a:r>
            <a:r>
              <a:rPr kumimoji="0" lang="en-US" altLang="ko-KR" sz="1600" dirty="0">
                <a:latin typeface="산돌고딕 M" pitchFamily="18" charset="-127"/>
                <a:ea typeface="산돌고딕 M" pitchFamily="18" charset="-127"/>
              </a:rPr>
              <a:t>, </a:t>
            </a:r>
            <a:r>
              <a:rPr kumimoji="0" lang="ko-KR" altLang="en-US" sz="1600" dirty="0">
                <a:latin typeface="산돌고딕 M" pitchFamily="18" charset="-127"/>
                <a:ea typeface="산돌고딕 M" pitchFamily="18" charset="-127"/>
              </a:rPr>
              <a:t>웹 브라우저에서 요청하는 </a:t>
            </a:r>
            <a:r>
              <a:rPr kumimoji="0" lang="en-US" altLang="ko-KR" sz="1600" dirty="0">
                <a:latin typeface="산돌고딕 M" pitchFamily="18" charset="-127"/>
                <a:ea typeface="산돌고딕 M" pitchFamily="18" charset="-127"/>
              </a:rPr>
              <a:t>HTML </a:t>
            </a:r>
            <a:r>
              <a:rPr kumimoji="0" lang="ko-KR" altLang="en-US" sz="1600" dirty="0">
                <a:latin typeface="산돌고딕 M" pitchFamily="18" charset="-127"/>
                <a:ea typeface="산돌고딕 M" pitchFamily="18" charset="-127"/>
              </a:rPr>
              <a:t>문서나 오브젝트</a:t>
            </a:r>
            <a:r>
              <a:rPr kumimoji="0" lang="en-US" altLang="ko-KR" sz="1600" dirty="0">
                <a:latin typeface="산돌고딕 M" pitchFamily="18" charset="-127"/>
                <a:ea typeface="산돌고딕 M" pitchFamily="18" charset="-127"/>
              </a:rPr>
              <a:t>(</a:t>
            </a:r>
            <a:r>
              <a:rPr kumimoji="0" lang="ko-KR" altLang="en-US" sz="1600" dirty="0">
                <a:latin typeface="산돌고딕 M" pitchFamily="18" charset="-127"/>
                <a:ea typeface="산돌고딕 M" pitchFamily="18" charset="-127"/>
              </a:rPr>
              <a:t>이미지 파일 등</a:t>
            </a:r>
            <a:r>
              <a:rPr kumimoji="0" lang="en-US" altLang="ko-KR" sz="1600" dirty="0">
                <a:latin typeface="산돌고딕 M" pitchFamily="18" charset="-127"/>
                <a:ea typeface="산돌고딕 M" pitchFamily="18" charset="-127"/>
              </a:rPr>
              <a:t>)</a:t>
            </a:r>
            <a:r>
              <a:rPr kumimoji="0" lang="ko-KR" altLang="en-US" sz="1600" dirty="0">
                <a:latin typeface="산돌고딕 M" pitchFamily="18" charset="-127"/>
                <a:ea typeface="산돌고딕 M" pitchFamily="18" charset="-127"/>
              </a:rPr>
              <a:t>을 전송해주는 서비스 프로그램을 말한다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0F142268-4431-4D46-90C3-D3F084D56B5A}"/>
              </a:ext>
            </a:extLst>
          </p:cNvPr>
          <p:cNvGrpSpPr/>
          <p:nvPr/>
        </p:nvGrpSpPr>
        <p:grpSpPr>
          <a:xfrm>
            <a:off x="5851453" y="2520692"/>
            <a:ext cx="3350019" cy="3665245"/>
            <a:chOff x="5742704" y="1599174"/>
            <a:chExt cx="3611283" cy="4278098"/>
          </a:xfrm>
        </p:grpSpPr>
        <p:pic>
          <p:nvPicPr>
            <p:cNvPr id="5" name="Picture 12" descr="File:JBoss logo.svg">
              <a:extLst>
                <a:ext uri="{FF2B5EF4-FFF2-40B4-BE49-F238E27FC236}">
                  <a16:creationId xmlns:a16="http://schemas.microsoft.com/office/drawing/2014/main" xmlns="" id="{C553E384-BFF4-4F65-9853-B0ECC7A8A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667" y="3549582"/>
              <a:ext cx="1499320" cy="87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://www.tmaxsoft.com/img/product/jeus_logo.png">
              <a:extLst>
                <a:ext uri="{FF2B5EF4-FFF2-40B4-BE49-F238E27FC236}">
                  <a16:creationId xmlns:a16="http://schemas.microsoft.com/office/drawing/2014/main" xmlns="" id="{C79468CE-ADCB-4249-9292-3F2A1C0D1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1745" y="5008333"/>
              <a:ext cx="1036042" cy="86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encrypted-tbn0.gstatic.com/images?q=tbn:ANd9GcSH5X52rjEIUtIuTiucdGx8d8n9__CYV1eCofE6giBycmqKpJA">
              <a:extLst>
                <a:ext uri="{FF2B5EF4-FFF2-40B4-BE49-F238E27FC236}">
                  <a16:creationId xmlns:a16="http://schemas.microsoft.com/office/drawing/2014/main" xmlns="" id="{5B7C2310-7076-4B10-AE0A-F2AF09BCA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609" y="4554175"/>
              <a:ext cx="1767019" cy="747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xmlns="" id="{F943DAF6-C92D-41E8-8E92-4B151DA7E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2704" y="2951637"/>
              <a:ext cx="2105177" cy="95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xmlns="" id="{F761F4D4-CA81-4FD3-997B-F0389CEF7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945" y="1599174"/>
              <a:ext cx="2211044" cy="137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DFB67E2-8E26-41F7-AC09-2951A56A6D4F}"/>
              </a:ext>
            </a:extLst>
          </p:cNvPr>
          <p:cNvSpPr txBox="1"/>
          <p:nvPr/>
        </p:nvSpPr>
        <p:spPr>
          <a:xfrm>
            <a:off x="898452" y="6389113"/>
            <a:ext cx="6905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/>
              <a:t>https://news.netcraft.com/archives/category/web-server-survey/</a:t>
            </a:r>
          </a:p>
        </p:txBody>
      </p:sp>
    </p:spTree>
    <p:extLst>
      <p:ext uri="{BB962C8B-B14F-4D97-AF65-F5344CB8AC3E}">
        <p14:creationId xmlns:p14="http://schemas.microsoft.com/office/powerpoint/2010/main" val="1809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WAS </a:t>
            </a:r>
            <a:r>
              <a:rPr lang="ko-KR" altLang="en-US" sz="2400" dirty="0" err="1">
                <a:solidFill>
                  <a:schemeClr val="bg1"/>
                </a:solidFill>
                <a:latin typeface="+mn-ea"/>
                <a:ea typeface="+mn-ea"/>
              </a:rPr>
              <a:t>서버란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8EB4E821-0B3B-4837-8C24-4AD40DFA19A5}"/>
              </a:ext>
            </a:extLst>
          </p:cNvPr>
          <p:cNvSpPr/>
          <p:nvPr/>
        </p:nvSpPr>
        <p:spPr>
          <a:xfrm>
            <a:off x="416496" y="980728"/>
            <a:ext cx="8784976" cy="2230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7B9CB5"/>
              </a:buClr>
              <a:buSzPct val="100000"/>
              <a:buFont typeface="Wingdings" pitchFamily="2" charset="2"/>
              <a:buChar char="v"/>
            </a:pPr>
            <a:r>
              <a:rPr kumimoji="0" lang="ko-KR" altLang="en-US" sz="1600" dirty="0">
                <a:latin typeface="산돌고딕 M" pitchFamily="18" charset="-127"/>
                <a:ea typeface="산돌고딕 M" pitchFamily="18" charset="-127"/>
              </a:rPr>
              <a:t>웹 어플리케이션 서버 정의</a:t>
            </a:r>
          </a:p>
          <a:p>
            <a:pPr marL="742950" lvl="1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8BB44E"/>
              </a:buClr>
              <a:buSzPct val="100000"/>
              <a:buFont typeface="Wingdings" pitchFamily="2" charset="2"/>
              <a:buChar char="§"/>
            </a:pPr>
            <a:r>
              <a:rPr kumimoji="0" lang="ko-KR" altLang="en-US" sz="1400" dirty="0">
                <a:latin typeface="산돌고딕 M" pitchFamily="18" charset="-127"/>
                <a:ea typeface="산돌고딕 M" pitchFamily="18" charset="-127"/>
              </a:rPr>
              <a:t>인터넷 상에서 </a:t>
            </a:r>
            <a:r>
              <a:rPr kumimoji="0" lang="en-US" altLang="ko-KR" sz="1400" dirty="0">
                <a:latin typeface="산돌고딕 M" pitchFamily="18" charset="-127"/>
                <a:ea typeface="산돌고딕 M" pitchFamily="18" charset="-127"/>
              </a:rPr>
              <a:t>HTTP</a:t>
            </a:r>
            <a:r>
              <a:rPr kumimoji="0" lang="ko-KR" altLang="en-US" sz="1400" dirty="0">
                <a:latin typeface="산돌고딕 M" pitchFamily="18" charset="-127"/>
                <a:ea typeface="산돌고딕 M" pitchFamily="18" charset="-127"/>
              </a:rPr>
              <a:t>를 사용자 요청을 </a:t>
            </a:r>
            <a:r>
              <a:rPr kumimoji="0" lang="en-US" altLang="ko-KR" sz="1400" dirty="0">
                <a:latin typeface="산돌고딕 M" pitchFamily="18" charset="-127"/>
                <a:ea typeface="산돌고딕 M" pitchFamily="18" charset="-127"/>
              </a:rPr>
              <a:t>Servlet, ASP, </a:t>
            </a:r>
            <a:r>
              <a:rPr kumimoji="0" lang="en-US" altLang="ko-KR" sz="1400" dirty="0" err="1">
                <a:latin typeface="산돌고딕 M" pitchFamily="18" charset="-127"/>
                <a:ea typeface="산돌고딕 M" pitchFamily="18" charset="-127"/>
              </a:rPr>
              <a:t>JSP</a:t>
            </a:r>
            <a:r>
              <a:rPr kumimoji="0" lang="en-US" altLang="ko-KR" sz="1400" dirty="0">
                <a:latin typeface="산돌고딕 M" pitchFamily="18" charset="-127"/>
                <a:ea typeface="산돌고딕 M" pitchFamily="18" charset="-127"/>
              </a:rPr>
              <a:t>, </a:t>
            </a:r>
            <a:r>
              <a:rPr kumimoji="0" lang="en-US" altLang="ko-KR" sz="1400" dirty="0" err="1">
                <a:latin typeface="산돌고딕 M" pitchFamily="18" charset="-127"/>
                <a:ea typeface="산돌고딕 M" pitchFamily="18" charset="-127"/>
              </a:rPr>
              <a:t>PHP</a:t>
            </a:r>
            <a:r>
              <a:rPr kumimoji="0" lang="en-US" altLang="ko-KR" sz="14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kumimoji="0" lang="ko-KR" altLang="en-US" sz="1400" dirty="0">
                <a:latin typeface="산돌고딕 M" pitchFamily="18" charset="-127"/>
                <a:ea typeface="산돌고딕 M" pitchFamily="18" charset="-127"/>
              </a:rPr>
              <a:t>등의 웹 언어로 작성된 웹 애플리케이션을 서버에서 실행한 후 그 결과값을 사용자에게 넘겨주는 역할을 하는 서버</a:t>
            </a:r>
            <a:r>
              <a:rPr kumimoji="0" lang="en-US" altLang="ko-KR" sz="1400" dirty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marL="742950" lvl="1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8BB44E"/>
              </a:buClr>
              <a:buSzPct val="100000"/>
              <a:buFont typeface="Wingdings" pitchFamily="2" charset="2"/>
              <a:buChar char="§"/>
            </a:pPr>
            <a:endParaRPr kumimoji="0" lang="en-US" altLang="ko-KR" sz="1050" dirty="0">
              <a:latin typeface="산돌고딕 M" pitchFamily="18" charset="-127"/>
              <a:ea typeface="산돌고딕 M" pitchFamily="18" charset="-127"/>
            </a:endParaRPr>
          </a:p>
          <a:p>
            <a:pPr marL="342900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7B9CB5"/>
              </a:buClr>
              <a:buSzPct val="100000"/>
              <a:buFont typeface="Wingdings" pitchFamily="2" charset="2"/>
              <a:buChar char="v"/>
            </a:pPr>
            <a:r>
              <a:rPr kumimoji="0" lang="ko-KR" altLang="en-US" sz="1600" dirty="0">
                <a:latin typeface="산돌고딕 M" pitchFamily="18" charset="-127"/>
                <a:ea typeface="산돌고딕 M" pitchFamily="18" charset="-127"/>
              </a:rPr>
              <a:t>웹 어플리케이션 서버의</a:t>
            </a:r>
            <a:r>
              <a:rPr kumimoji="0" lang="en-US" altLang="ko-KR" sz="1600" dirty="0">
                <a:latin typeface="산돌고딕 M" pitchFamily="18" charset="-127"/>
                <a:ea typeface="산돌고딕 M" pitchFamily="18" charset="-127"/>
              </a:rPr>
              <a:t> 3</a:t>
            </a:r>
            <a:r>
              <a:rPr kumimoji="0" lang="ko-KR" altLang="en-US" sz="1600" dirty="0">
                <a:latin typeface="산돌고딕 M" pitchFamily="18" charset="-127"/>
                <a:ea typeface="산돌고딕 M" pitchFamily="18" charset="-127"/>
              </a:rPr>
              <a:t>가지 기본 기능</a:t>
            </a:r>
          </a:p>
          <a:p>
            <a:pPr marL="742950" lvl="1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8BB44E"/>
              </a:buClr>
              <a:buSzPct val="100000"/>
              <a:buFont typeface="Wingdings" pitchFamily="2" charset="2"/>
              <a:buChar char="§"/>
            </a:pPr>
            <a:r>
              <a:rPr kumimoji="0" lang="ko-KR" altLang="en-US" sz="1400" dirty="0">
                <a:latin typeface="산돌고딕 M" pitchFamily="18" charset="-127"/>
                <a:ea typeface="산돌고딕 M" pitchFamily="18" charset="-127"/>
              </a:rPr>
              <a:t>프로그램 실행 환경과 데이터베이스 접속 기능을 제공</a:t>
            </a:r>
          </a:p>
          <a:p>
            <a:pPr marL="742950" lvl="1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8BB44E"/>
              </a:buClr>
              <a:buSzPct val="100000"/>
              <a:buFont typeface="Wingdings" pitchFamily="2" charset="2"/>
              <a:buChar char="§"/>
            </a:pPr>
            <a:r>
              <a:rPr kumimoji="0" lang="ko-KR" altLang="en-US" sz="1400" dirty="0">
                <a:latin typeface="산돌고딕 M" pitchFamily="18" charset="-127"/>
                <a:ea typeface="산돌고딕 M" pitchFamily="18" charset="-127"/>
              </a:rPr>
              <a:t>여러 개의 트랜잭션을 관리</a:t>
            </a:r>
          </a:p>
          <a:p>
            <a:pPr marL="742950" lvl="1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8BB44E"/>
              </a:buClr>
              <a:buSzPct val="100000"/>
              <a:buFont typeface="Wingdings" pitchFamily="2" charset="2"/>
              <a:buChar char="§"/>
            </a:pPr>
            <a:r>
              <a:rPr kumimoji="0" lang="ko-KR" altLang="en-US" sz="1400" dirty="0">
                <a:latin typeface="산돌고딕 M" pitchFamily="18" charset="-127"/>
                <a:ea typeface="산돌고딕 M" pitchFamily="18" charset="-127"/>
              </a:rPr>
              <a:t>업무를 처리하는 비즈니스 </a:t>
            </a:r>
            <a:r>
              <a:rPr kumimoji="0" lang="ko-KR" altLang="en-US" sz="1400" dirty="0" err="1">
                <a:latin typeface="산돌고딕 M" pitchFamily="18" charset="-127"/>
                <a:ea typeface="산돌고딕 M" pitchFamily="18" charset="-127"/>
              </a:rPr>
              <a:t>로직</a:t>
            </a:r>
            <a:r>
              <a:rPr kumimoji="0" lang="ko-KR" altLang="en-US" sz="1400" dirty="0">
                <a:latin typeface="산돌고딕 M" pitchFamily="18" charset="-127"/>
                <a:ea typeface="산돌고딕 M" pitchFamily="18" charset="-127"/>
              </a:rPr>
              <a:t> 수행</a:t>
            </a:r>
            <a:endParaRPr kumimoji="0" lang="ko-KR" altLang="en-US" sz="1600" dirty="0">
              <a:latin typeface="산돌고딕 M" pitchFamily="18" charset="-127"/>
              <a:ea typeface="산돌고딕 M" pitchFamily="18" charset="-127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2FC6C24F-A22D-4231-AED8-5B5BDB37CFB8}"/>
              </a:ext>
            </a:extLst>
          </p:cNvPr>
          <p:cNvGrpSpPr/>
          <p:nvPr/>
        </p:nvGrpSpPr>
        <p:grpSpPr>
          <a:xfrm>
            <a:off x="245638" y="3376682"/>
            <a:ext cx="9213106" cy="3179050"/>
            <a:chOff x="245638" y="3490982"/>
            <a:chExt cx="9213106" cy="3179050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xmlns="" id="{56ED9842-36B8-4A42-B340-30E0BDE5958C}"/>
                </a:ext>
              </a:extLst>
            </p:cNvPr>
            <p:cNvGrpSpPr/>
            <p:nvPr/>
          </p:nvGrpSpPr>
          <p:grpSpPr>
            <a:xfrm>
              <a:off x="245638" y="3490982"/>
              <a:ext cx="9213106" cy="2951438"/>
              <a:chOff x="-211562" y="3586232"/>
              <a:chExt cx="9213106" cy="2951438"/>
            </a:xfrm>
          </p:grpSpPr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xmlns="" id="{8BC5788D-9499-41B1-A720-188CEE42529D}"/>
                  </a:ext>
                </a:extLst>
              </p:cNvPr>
              <p:cNvGrpSpPr/>
              <p:nvPr/>
            </p:nvGrpSpPr>
            <p:grpSpPr>
              <a:xfrm>
                <a:off x="4673360" y="3586232"/>
                <a:ext cx="4328184" cy="2951438"/>
                <a:chOff x="4961833" y="2333233"/>
                <a:chExt cx="4528242" cy="3902313"/>
              </a:xfrm>
            </p:grpSpPr>
            <p:pic>
              <p:nvPicPr>
                <p:cNvPr id="21" name="Picture 4" descr="http://webapp.org.ua/wp-content/uploads/2011/11/apache-tomcat-install.jpg">
                  <a:extLst>
                    <a:ext uri="{FF2B5EF4-FFF2-40B4-BE49-F238E27FC236}">
                      <a16:creationId xmlns:a16="http://schemas.microsoft.com/office/drawing/2014/main" xmlns="" id="{D6586BE5-5C06-4545-833B-8FE7CBC727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1873" y="2509045"/>
                  <a:ext cx="1912068" cy="9203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6" descr="http://docs.codehaus.org/download/attachments/75531/large_powered_by.gif?version=1&amp;modificationDate=1183102468077">
                  <a:extLst>
                    <a:ext uri="{FF2B5EF4-FFF2-40B4-BE49-F238E27FC236}">
                      <a16:creationId xmlns:a16="http://schemas.microsoft.com/office/drawing/2014/main" xmlns="" id="{050EE934-63CD-47F7-AF0F-55B547FFEC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7663" y="2333233"/>
                  <a:ext cx="2129606" cy="8866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12" descr="File:JBoss logo.svg">
                  <a:extLst>
                    <a:ext uri="{FF2B5EF4-FFF2-40B4-BE49-F238E27FC236}">
                      <a16:creationId xmlns:a16="http://schemas.microsoft.com/office/drawing/2014/main" xmlns="" id="{CED9817F-A0C0-40AE-9251-DEFA5D7C71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20105" y="3422461"/>
                  <a:ext cx="1787352" cy="10433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14" descr="http://upload.wikimedia.org/wikipedia/fr/7/71/Glassfish_logo_large.png">
                  <a:extLst>
                    <a:ext uri="{FF2B5EF4-FFF2-40B4-BE49-F238E27FC236}">
                      <a16:creationId xmlns:a16="http://schemas.microsoft.com/office/drawing/2014/main" xmlns="" id="{180FF099-AE5B-41DB-9DF4-911BDA631C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75623" y="4005263"/>
                  <a:ext cx="1578503" cy="7955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2" descr="https://blogs.oracle.com/middlewareplace/resource/wlsmw.bmp">
                  <a:extLst>
                    <a:ext uri="{FF2B5EF4-FFF2-40B4-BE49-F238E27FC236}">
                      <a16:creationId xmlns:a16="http://schemas.microsoft.com/office/drawing/2014/main" xmlns="" id="{D5521AEA-4F7C-4D61-88DD-B520AE9DB4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8913" y="5374897"/>
                  <a:ext cx="1891162" cy="8606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4" descr="http://cdn.frightanic.com/blog/wp-content/uploads/2010/05/ibm-websphere.jpeg">
                  <a:extLst>
                    <a:ext uri="{FF2B5EF4-FFF2-40B4-BE49-F238E27FC236}">
                      <a16:creationId xmlns:a16="http://schemas.microsoft.com/office/drawing/2014/main" xmlns="" id="{D66E66EF-8D7B-4963-B09B-23046E993D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1833" y="5358555"/>
                  <a:ext cx="1127751" cy="7518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8" descr="http://www.tmaxsoft.com/img/product/jeus_logo.png">
                  <a:extLst>
                    <a:ext uri="{FF2B5EF4-FFF2-40B4-BE49-F238E27FC236}">
                      <a16:creationId xmlns:a16="http://schemas.microsoft.com/office/drawing/2014/main" xmlns="" id="{0B3943FE-CCC0-4889-A785-95648D3F56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22836" y="4946940"/>
                  <a:ext cx="903461" cy="7577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9" name="Picture 2" descr="2020 Java Technology Report - Java Application Server Usage Chart">
                <a:extLst>
                  <a:ext uri="{FF2B5EF4-FFF2-40B4-BE49-F238E27FC236}">
                    <a16:creationId xmlns:a16="http://schemas.microsoft.com/office/drawing/2014/main" xmlns="" id="{3503F994-2221-424F-9A34-FFE0485A30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1562" y="3643382"/>
                <a:ext cx="4707272" cy="2840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CD59358-253A-4A22-8843-571018A08EF9}"/>
                </a:ext>
              </a:extLst>
            </p:cNvPr>
            <p:cNvSpPr txBox="1"/>
            <p:nvPr/>
          </p:nvSpPr>
          <p:spPr>
            <a:xfrm>
              <a:off x="458652" y="6362255"/>
              <a:ext cx="593327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https://www.jrebel.com/blog/what-is-apache-tomcat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7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C4D61544-52C6-4EA2-92A3-FA8651E68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05456"/>
              </p:ext>
            </p:extLst>
          </p:nvPr>
        </p:nvGraphicFramePr>
        <p:xfrm>
          <a:off x="327780" y="1641066"/>
          <a:ext cx="9086968" cy="494060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543484">
                  <a:extLst>
                    <a:ext uri="{9D8B030D-6E8A-4147-A177-3AD203B41FA5}">
                      <a16:colId xmlns:a16="http://schemas.microsoft.com/office/drawing/2014/main" xmlns="" val="2383394039"/>
                    </a:ext>
                  </a:extLst>
                </a:gridCol>
                <a:gridCol w="4543484">
                  <a:extLst>
                    <a:ext uri="{9D8B030D-6E8A-4147-A177-3AD203B41FA5}">
                      <a16:colId xmlns:a16="http://schemas.microsoft.com/office/drawing/2014/main" xmlns="" val="3950967504"/>
                    </a:ext>
                  </a:extLst>
                </a:gridCol>
              </a:tblGrid>
              <a:tr h="72374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3352822"/>
                  </a:ext>
                </a:extLst>
              </a:tr>
              <a:tr h="4216859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4054746"/>
                  </a:ext>
                </a:extLst>
              </a:tr>
            </a:tbl>
          </a:graphicData>
        </a:graphic>
      </p:graphicFrame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오픈소스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vs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상용서버</a:t>
            </a: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xmlns="" id="{3CF69FE6-D075-4A06-AC35-CB6F6D2D498F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646331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Web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Application Server(</a:t>
            </a:r>
            <a:r>
              <a:rPr lang="ko-KR" altLang="en-US" sz="2000" dirty="0">
                <a:latin typeface="+mn-ea"/>
              </a:rPr>
              <a:t>이하 </a:t>
            </a:r>
            <a:r>
              <a:rPr lang="en-US" altLang="ko-KR" sz="2000" dirty="0">
                <a:latin typeface="+mn-ea"/>
              </a:rPr>
              <a:t>WAS)</a:t>
            </a:r>
            <a:r>
              <a:rPr lang="ko-KR" altLang="en-US" sz="2000" dirty="0">
                <a:latin typeface="+mn-ea"/>
              </a:rPr>
              <a:t>는 상용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비상용으로 구분되며 오픈소스의 경우 커뮤니티 버전과 기술지원 가능한 라이선스 또는 </a:t>
            </a:r>
            <a:r>
              <a:rPr lang="ko-KR" altLang="en-US" sz="2000" dirty="0" err="1">
                <a:latin typeface="+mn-ea"/>
              </a:rPr>
              <a:t>서브스크립션</a:t>
            </a:r>
            <a:r>
              <a:rPr lang="ko-KR" altLang="en-US" sz="2000" dirty="0">
                <a:latin typeface="+mn-ea"/>
              </a:rPr>
              <a:t> 기반으로 나뉨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496ED4F-C3A5-484C-AF3D-652C8AFE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43" y="2577134"/>
            <a:ext cx="1752600" cy="11144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D88062E9-08B3-4590-A9D6-9343FA7B3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218" y="2519984"/>
            <a:ext cx="1847850" cy="14573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F3173CB9-F03F-4662-A4C3-030BA31B9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18" y="4556006"/>
            <a:ext cx="1771650" cy="11049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A7C65247-E931-4B2A-B6A2-DF4841686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853" y="4447201"/>
            <a:ext cx="2207967" cy="1322510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841FEE6C-6872-49D0-9799-4E93609EBF63}"/>
              </a:ext>
            </a:extLst>
          </p:cNvPr>
          <p:cNvSpPr/>
          <p:nvPr/>
        </p:nvSpPr>
        <p:spPr>
          <a:xfrm>
            <a:off x="7542596" y="4996290"/>
            <a:ext cx="1905000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xmlns="" id="{AC2B706D-CD95-44A0-BCBA-57E8EBEC07D9}"/>
              </a:ext>
            </a:extLst>
          </p:cNvPr>
          <p:cNvSpPr/>
          <p:nvPr/>
        </p:nvSpPr>
        <p:spPr>
          <a:xfrm>
            <a:off x="5132787" y="4986886"/>
            <a:ext cx="2088261" cy="5903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B90FB44F-D101-40C3-901E-D1D276D07C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9725" y="2488585"/>
            <a:ext cx="1948709" cy="139007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F0A27FC1-A116-47F0-88E7-970545771C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2596" y="2429020"/>
            <a:ext cx="1832516" cy="1548289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78142EBE-03F8-4016-B9EF-9F1D766FD12A}"/>
              </a:ext>
            </a:extLst>
          </p:cNvPr>
          <p:cNvCxnSpPr>
            <a:cxnSpLocks/>
          </p:cNvCxnSpPr>
          <p:nvPr/>
        </p:nvCxnSpPr>
        <p:spPr>
          <a:xfrm flipH="1">
            <a:off x="4848764" y="1496076"/>
            <a:ext cx="23126" cy="5361924"/>
          </a:xfrm>
          <a:prstGeom prst="line">
            <a:avLst/>
          </a:prstGeom>
          <a:ln w="508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E2F6219B-507A-43D1-9E5A-41D8F6A14561}"/>
              </a:ext>
            </a:extLst>
          </p:cNvPr>
          <p:cNvSpPr/>
          <p:nvPr/>
        </p:nvSpPr>
        <p:spPr>
          <a:xfrm>
            <a:off x="327780" y="1751686"/>
            <a:ext cx="4466830" cy="53234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상용 </a:t>
            </a:r>
            <a:r>
              <a:rPr lang="en-US" altLang="ko-KR" dirty="0"/>
              <a:t>WAS</a:t>
            </a:r>
            <a:endParaRPr lang="ko-KR" altLang="en-US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xmlns="" id="{B62EF114-BEC0-4D7E-A73A-C77834D95183}"/>
              </a:ext>
            </a:extLst>
          </p:cNvPr>
          <p:cNvSpPr/>
          <p:nvPr/>
        </p:nvSpPr>
        <p:spPr>
          <a:xfrm>
            <a:off x="4953000" y="1738442"/>
            <a:ext cx="4461747" cy="5455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오픈소스 </a:t>
            </a:r>
            <a:r>
              <a:rPr lang="en-US" altLang="ko-KR" dirty="0"/>
              <a:t>WAS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00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제품화 과정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B6D8E85D-CA78-43F1-95CC-FB7E6E5E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62" y="1557338"/>
            <a:ext cx="447847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17F5A2EA-167C-458C-9843-4C36FD684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976874"/>
            <a:ext cx="41036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ko-KR" kern="0" dirty="0">
                <a:solidFill>
                  <a:srgbClr val="808080"/>
                </a:solidFill>
                <a:latin typeface="산돌고딕 M" pitchFamily="18" charset="-127"/>
                <a:ea typeface="산돌고딕 M" pitchFamily="18" charset="-127"/>
              </a:rPr>
              <a:t>Jboss.org &amp; </a:t>
            </a:r>
            <a:r>
              <a:rPr lang="en-US" altLang="ko-KR" kern="0" dirty="0" err="1">
                <a:solidFill>
                  <a:srgbClr val="808080"/>
                </a:solidFill>
                <a:latin typeface="산돌고딕 M" pitchFamily="18" charset="-127"/>
                <a:ea typeface="산돌고딕 M" pitchFamily="18" charset="-127"/>
              </a:rPr>
              <a:t>wildfly</a:t>
            </a:r>
            <a:r>
              <a:rPr kumimoji="0" lang="en-GB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.org Community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xmlns="" id="{3D092C9C-48E3-40D2-BF18-FB2B53620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983224"/>
            <a:ext cx="41036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1079500" indent="-215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2pPr>
            <a:lvl3pPr marL="1079500" indent="-215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079500" indent="-215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4pPr>
            <a:lvl5pPr marL="1079500" indent="-215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JBoss Enterprise Middleware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C400E837-F9EC-4623-8B6A-9F50BEF05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1" y="1766656"/>
            <a:ext cx="3735549" cy="439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4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:a16="http://schemas.microsoft.com/office/drawing/2014/main" xmlns="" id="{7738A086-FD7D-4270-8EEC-B7BA77003710}"/>
              </a:ext>
            </a:extLst>
          </p:cNvPr>
          <p:cNvSpPr txBox="1">
            <a:spLocks/>
          </p:cNvSpPr>
          <p:nvPr/>
        </p:nvSpPr>
        <p:spPr>
          <a:xfrm>
            <a:off x="600363" y="3087687"/>
            <a:ext cx="7644705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Tomcat </a:t>
            </a:r>
            <a:r>
              <a:rPr lang="ko-KR" altLang="en-US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개요</a:t>
            </a:r>
          </a:p>
        </p:txBody>
      </p:sp>
    </p:spTree>
    <p:extLst>
      <p:ext uri="{BB962C8B-B14F-4D97-AF65-F5344CB8AC3E}">
        <p14:creationId xmlns:p14="http://schemas.microsoft.com/office/powerpoint/2010/main" val="26525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</a:rPr>
              <a:t>개요 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xmlns="" id="{3CF69FE6-D075-4A06-AC35-CB6F6D2D498F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590931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smtClean="0">
                <a:latin typeface="+mn-ea"/>
              </a:rPr>
              <a:t>Tomcat</a:t>
            </a:r>
            <a:r>
              <a:rPr lang="ko-KR" altLang="en-US" sz="1800" dirty="0">
                <a:latin typeface="+mn-ea"/>
              </a:rPr>
              <a:t>은 </a:t>
            </a:r>
            <a:r>
              <a:rPr lang="en-US" altLang="ko-KR" sz="1800" dirty="0">
                <a:latin typeface="+mn-ea"/>
              </a:rPr>
              <a:t>Apache Software Foundation(ASF) </a:t>
            </a:r>
            <a:r>
              <a:rPr lang="ko-KR" altLang="en-US" sz="1800" dirty="0">
                <a:latin typeface="+mn-ea"/>
              </a:rPr>
              <a:t>하위의</a:t>
            </a:r>
            <a:r>
              <a:rPr lang="en-US" altLang="ko-KR" sz="1800" dirty="0">
                <a:latin typeface="+mn-ea"/>
              </a:rPr>
              <a:t> Apache Tomcat </a:t>
            </a:r>
            <a:r>
              <a:rPr lang="ko-KR" altLang="en-US" sz="1800" dirty="0">
                <a:latin typeface="+mn-ea"/>
              </a:rPr>
              <a:t>프로젝트에서 개발되고 있는 </a:t>
            </a:r>
            <a:r>
              <a:rPr lang="en-US" altLang="ko-KR" sz="1800" dirty="0">
                <a:latin typeface="+mn-ea"/>
              </a:rPr>
              <a:t>Servlet/JSP Container</a:t>
            </a:r>
            <a:r>
              <a:rPr lang="ko-KR" altLang="en-US" sz="1800" dirty="0">
                <a:latin typeface="+mn-ea"/>
              </a:rPr>
              <a:t>가 포함된 웹 애플리케이션 서버 </a:t>
            </a:r>
            <a:r>
              <a:rPr lang="en-US" altLang="ko-KR" sz="1800" dirty="0">
                <a:latin typeface="+mn-ea"/>
              </a:rPr>
              <a:t>(WAS)</a:t>
            </a:r>
            <a:endParaRPr lang="ko-KR" altLang="en-US" sz="1800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4C45A745-F880-4DDC-A8E5-D8E6EFE19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1" y="1919300"/>
            <a:ext cx="4110567" cy="415973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DE4E4D76-0D76-4BE2-A064-3FF2B5CB0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275" y="1927778"/>
            <a:ext cx="4059056" cy="21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</a:rPr>
              <a:t>현재 구성 </a:t>
            </a:r>
            <a:r>
              <a:rPr lang="en-US" altLang="ko-KR" sz="2400" dirty="0">
                <a:solidFill>
                  <a:schemeClr val="bg1"/>
                </a:solidFill>
                <a:latin typeface="+mn-ea"/>
              </a:rPr>
              <a:t>Spec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xmlns="" id="{3CF69FE6-D075-4A06-AC35-CB6F6D2D498F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3693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Tomcat</a:t>
            </a:r>
            <a:r>
              <a:rPr lang="ko-KR" altLang="en-US" sz="2000" dirty="0">
                <a:latin typeface="+mn-ea"/>
              </a:rPr>
              <a:t>은 </a:t>
            </a:r>
            <a:r>
              <a:rPr lang="en-US" altLang="ko-KR" sz="2000" dirty="0">
                <a:latin typeface="+mn-ea"/>
              </a:rPr>
              <a:t>Major </a:t>
            </a:r>
            <a:r>
              <a:rPr lang="ko-KR" altLang="en-US" sz="2000" dirty="0">
                <a:latin typeface="+mn-ea"/>
              </a:rPr>
              <a:t>버전 릴리즈 따른 </a:t>
            </a:r>
            <a:r>
              <a:rPr lang="en-US" altLang="ko-KR" sz="2000" dirty="0">
                <a:latin typeface="+mn-ea"/>
              </a:rPr>
              <a:t>Spec </a:t>
            </a:r>
            <a:r>
              <a:rPr lang="ko-KR" altLang="en-US" sz="2000" dirty="0">
                <a:latin typeface="+mn-ea"/>
              </a:rPr>
              <a:t>변화 </a:t>
            </a:r>
            <a:r>
              <a:rPr lang="en-US" altLang="ko-KR" sz="2000" dirty="0">
                <a:latin typeface="+mn-ea"/>
              </a:rPr>
              <a:t> </a:t>
            </a:r>
            <a:endParaRPr lang="ko-KR" altLang="en-US" sz="2000" dirty="0">
              <a:latin typeface="+mn-ea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9DCCB2BC-5E63-48C1-870F-BCEED1D87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24147"/>
              </p:ext>
            </p:extLst>
          </p:nvPr>
        </p:nvGraphicFramePr>
        <p:xfrm>
          <a:off x="267955" y="1381238"/>
          <a:ext cx="9437080" cy="491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635">
                  <a:extLst>
                    <a:ext uri="{9D8B030D-6E8A-4147-A177-3AD203B41FA5}">
                      <a16:colId xmlns:a16="http://schemas.microsoft.com/office/drawing/2014/main" xmlns="" val="3166709140"/>
                    </a:ext>
                  </a:extLst>
                </a:gridCol>
                <a:gridCol w="1179635">
                  <a:extLst>
                    <a:ext uri="{9D8B030D-6E8A-4147-A177-3AD203B41FA5}">
                      <a16:colId xmlns:a16="http://schemas.microsoft.com/office/drawing/2014/main" xmlns="" val="401077679"/>
                    </a:ext>
                  </a:extLst>
                </a:gridCol>
                <a:gridCol w="993531">
                  <a:extLst>
                    <a:ext uri="{9D8B030D-6E8A-4147-A177-3AD203B41FA5}">
                      <a16:colId xmlns:a16="http://schemas.microsoft.com/office/drawing/2014/main" xmlns="" val="768107291"/>
                    </a:ext>
                  </a:extLst>
                </a:gridCol>
                <a:gridCol w="1365739">
                  <a:extLst>
                    <a:ext uri="{9D8B030D-6E8A-4147-A177-3AD203B41FA5}">
                      <a16:colId xmlns:a16="http://schemas.microsoft.com/office/drawing/2014/main" xmlns="" val="2167818424"/>
                    </a:ext>
                  </a:extLst>
                </a:gridCol>
                <a:gridCol w="1179635">
                  <a:extLst>
                    <a:ext uri="{9D8B030D-6E8A-4147-A177-3AD203B41FA5}">
                      <a16:colId xmlns:a16="http://schemas.microsoft.com/office/drawing/2014/main" xmlns="" val="2111269544"/>
                    </a:ext>
                  </a:extLst>
                </a:gridCol>
                <a:gridCol w="1179635">
                  <a:extLst>
                    <a:ext uri="{9D8B030D-6E8A-4147-A177-3AD203B41FA5}">
                      <a16:colId xmlns:a16="http://schemas.microsoft.com/office/drawing/2014/main" xmlns="" val="619862137"/>
                    </a:ext>
                  </a:extLst>
                </a:gridCol>
                <a:gridCol w="1179635">
                  <a:extLst>
                    <a:ext uri="{9D8B030D-6E8A-4147-A177-3AD203B41FA5}">
                      <a16:colId xmlns:a16="http://schemas.microsoft.com/office/drawing/2014/main" xmlns="" val="147577329"/>
                    </a:ext>
                  </a:extLst>
                </a:gridCol>
                <a:gridCol w="1179635">
                  <a:extLst>
                    <a:ext uri="{9D8B030D-6E8A-4147-A177-3AD203B41FA5}">
                      <a16:colId xmlns:a16="http://schemas.microsoft.com/office/drawing/2014/main" xmlns="" val="4122634923"/>
                    </a:ext>
                  </a:extLst>
                </a:gridCol>
              </a:tblGrid>
              <a:tr h="8184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Servlet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JSP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EL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WebSocket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JASPIC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u="sng" dirty="0"/>
                        <a:t>Tomcat Version</a:t>
                      </a:r>
                      <a:endParaRPr lang="ko-KR" altLang="en-US" u="sng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Latest Version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Support JAVA Ver</a:t>
                      </a:r>
                      <a:endParaRPr lang="ko-KR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487049984"/>
                  </a:ext>
                </a:extLst>
              </a:tr>
              <a:tr h="8184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5.0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3.0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4.0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2.0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2.0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u="sng" dirty="0"/>
                        <a:t>10.0.x</a:t>
                      </a:r>
                      <a:endParaRPr lang="ko-KR" altLang="en-US" u="sng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10.0.0(beta)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 and later</a:t>
                      </a:r>
                      <a:endParaRPr lang="ko-KR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3073800131"/>
                  </a:ext>
                </a:extLst>
              </a:tr>
              <a:tr h="8184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4.0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2.3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3.0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1.1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1.1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u="sng" dirty="0"/>
                        <a:t>9.0.x</a:t>
                      </a:r>
                      <a:endParaRPr lang="ko-KR" altLang="en-US" u="sng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9.0.41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 and later</a:t>
                      </a:r>
                      <a:endParaRPr lang="ko-KR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435792444"/>
                  </a:ext>
                </a:extLst>
              </a:tr>
              <a:tr h="8184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3.1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2.3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3.0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1.1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1.1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u="sng" dirty="0"/>
                        <a:t>8.5.x</a:t>
                      </a:r>
                      <a:endParaRPr lang="ko-KR" altLang="en-US" u="sng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8.5.61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7 and later</a:t>
                      </a:r>
                      <a:endParaRPr lang="ko-KR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035049653"/>
                  </a:ext>
                </a:extLst>
              </a:tr>
              <a:tr h="8184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3.1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2.3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3.0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1.1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N/A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u="sng" dirty="0"/>
                        <a:t>8.0.x</a:t>
                      </a:r>
                      <a:endParaRPr lang="ko-KR" altLang="en-US" u="sng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8.0.53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7 and later</a:t>
                      </a:r>
                      <a:endParaRPr lang="ko-KR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705441708"/>
                  </a:ext>
                </a:extLst>
              </a:tr>
              <a:tr h="8184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3.0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2.2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2.2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1.1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N/A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u="sng" dirty="0"/>
                        <a:t>7.0.x</a:t>
                      </a:r>
                      <a:endParaRPr lang="ko-KR" altLang="en-US" u="sng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7.0.107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6 and later</a:t>
                      </a:r>
                      <a:endParaRPr lang="ko-KR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4177549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417499-6F1D-4FC4-935D-880D5D1E3991}"/>
              </a:ext>
            </a:extLst>
          </p:cNvPr>
          <p:cNvSpPr txBox="1"/>
          <p:nvPr/>
        </p:nvSpPr>
        <p:spPr>
          <a:xfrm>
            <a:off x="348916" y="6485024"/>
            <a:ext cx="9192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2020</a:t>
            </a:r>
            <a:r>
              <a:rPr lang="ko-KR" altLang="en-US" sz="1400" dirty="0"/>
              <a:t>년 </a:t>
            </a:r>
            <a:r>
              <a:rPr lang="en-US" altLang="ko-KR" sz="1400" dirty="0"/>
              <a:t>01</a:t>
            </a:r>
            <a:r>
              <a:rPr lang="ko-KR" altLang="en-US" sz="1400" dirty="0"/>
              <a:t>월 기준</a:t>
            </a:r>
          </a:p>
        </p:txBody>
      </p:sp>
    </p:spTree>
    <p:extLst>
      <p:ext uri="{BB962C8B-B14F-4D97-AF65-F5344CB8AC3E}">
        <p14:creationId xmlns:p14="http://schemas.microsoft.com/office/powerpoint/2010/main" val="32126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시장 점유율 변화</a:t>
            </a:r>
            <a:r>
              <a:rPr lang="ko-KR" altLang="en-US" sz="2400" dirty="0">
                <a:solidFill>
                  <a:schemeClr val="bg1"/>
                </a:solidFill>
                <a:latin typeface="+mn-ea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xmlns="" id="{3CF69FE6-D075-4A06-AC35-CB6F6D2D498F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1328569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Java Application </a:t>
            </a:r>
            <a:r>
              <a:rPr lang="ko-KR" altLang="en-US" sz="2000" dirty="0">
                <a:latin typeface="+mn-ea"/>
              </a:rPr>
              <a:t>서버 설치 기반에서 </a:t>
            </a:r>
            <a:r>
              <a:rPr lang="en-US" altLang="ko-KR" sz="2000" dirty="0">
                <a:latin typeface="+mn-ea"/>
              </a:rPr>
              <a:t>Tomcat</a:t>
            </a:r>
            <a:r>
              <a:rPr lang="ko-KR" altLang="en-US" sz="2000" dirty="0">
                <a:latin typeface="+mn-ea"/>
              </a:rPr>
              <a:t>은 증가하고 있으며 점유율은 </a:t>
            </a:r>
            <a:r>
              <a:rPr lang="en-US" altLang="ko-KR" sz="2000" dirty="0">
                <a:latin typeface="+mn-ea"/>
              </a:rPr>
              <a:t>63.8%</a:t>
            </a:r>
            <a:r>
              <a:rPr lang="ko-KR" altLang="en-US" sz="2000" dirty="0">
                <a:latin typeface="+mn-ea"/>
              </a:rPr>
              <a:t>로 </a:t>
            </a:r>
            <a:r>
              <a:rPr lang="en-US" altLang="ko-KR" sz="2000" dirty="0">
                <a:latin typeface="+mn-ea"/>
              </a:rPr>
              <a:t>1</a:t>
            </a:r>
            <a:r>
              <a:rPr lang="ko-KR" altLang="en-US" sz="2000" dirty="0">
                <a:latin typeface="+mn-ea"/>
              </a:rPr>
              <a:t>위를 차지하고 있음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Tomcat</a:t>
            </a:r>
            <a:r>
              <a:rPr lang="ko-KR" altLang="en-US" sz="2000" dirty="0">
                <a:latin typeface="+mn-ea"/>
              </a:rPr>
              <a:t>은 </a:t>
            </a:r>
            <a:r>
              <a:rPr lang="en-US" altLang="ko-KR" sz="2000" dirty="0">
                <a:latin typeface="+mn-ea"/>
              </a:rPr>
              <a:t>Java </a:t>
            </a:r>
            <a:r>
              <a:rPr lang="ko-KR" altLang="en-US" sz="2000" dirty="0">
                <a:latin typeface="+mn-ea"/>
              </a:rPr>
              <a:t>애플리케이션을 실행할 수 있는 환경을 제공하고 가장 많이 사용 하는 오픈소스 </a:t>
            </a:r>
            <a:r>
              <a:rPr lang="en-US" altLang="ko-KR" sz="2000" dirty="0">
                <a:latin typeface="+mn-ea"/>
              </a:rPr>
              <a:t>Web Application Server (WAS)</a:t>
            </a:r>
            <a:endParaRPr lang="ko-KR" altLang="en-US" sz="2000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3586B19B-C3E4-483E-A994-EF312D785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9" y="2797409"/>
            <a:ext cx="4780379" cy="2941658"/>
          </a:xfrm>
          <a:prstGeom prst="rect">
            <a:avLst/>
          </a:prstGeom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796C3F92-D3B3-4A2B-B8B4-63BEF2FC2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941988"/>
              </p:ext>
            </p:extLst>
          </p:nvPr>
        </p:nvGraphicFramePr>
        <p:xfrm>
          <a:off x="5102043" y="2515066"/>
          <a:ext cx="4716212" cy="319722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9053">
                  <a:extLst>
                    <a:ext uri="{9D8B030D-6E8A-4147-A177-3AD203B41FA5}">
                      <a16:colId xmlns:a16="http://schemas.microsoft.com/office/drawing/2014/main" xmlns="" val="404366838"/>
                    </a:ext>
                  </a:extLst>
                </a:gridCol>
                <a:gridCol w="1179053">
                  <a:extLst>
                    <a:ext uri="{9D8B030D-6E8A-4147-A177-3AD203B41FA5}">
                      <a16:colId xmlns:a16="http://schemas.microsoft.com/office/drawing/2014/main" xmlns="" val="833115103"/>
                    </a:ext>
                  </a:extLst>
                </a:gridCol>
                <a:gridCol w="1179053">
                  <a:extLst>
                    <a:ext uri="{9D8B030D-6E8A-4147-A177-3AD203B41FA5}">
                      <a16:colId xmlns:a16="http://schemas.microsoft.com/office/drawing/2014/main" xmlns="" val="2464657577"/>
                    </a:ext>
                  </a:extLst>
                </a:gridCol>
                <a:gridCol w="1179053">
                  <a:extLst>
                    <a:ext uri="{9D8B030D-6E8A-4147-A177-3AD203B41FA5}">
                      <a16:colId xmlns:a16="http://schemas.microsoft.com/office/drawing/2014/main" xmlns="" val="3616075857"/>
                    </a:ext>
                  </a:extLst>
                </a:gridCol>
              </a:tblGrid>
              <a:tr h="456747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2015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2016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2017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531500928"/>
                  </a:ext>
                </a:extLst>
              </a:tr>
              <a:tr h="4567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Tomcat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58.7%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58.2%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63.8%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3023481971"/>
                  </a:ext>
                </a:extLst>
              </a:tr>
              <a:tr h="4567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>
                          <a:solidFill>
                            <a:schemeClr val="tx1"/>
                          </a:solidFill>
                        </a:rPr>
                        <a:t>Jboss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ko-KR" sz="1400" dirty="0" err="1">
                          <a:solidFill>
                            <a:schemeClr val="tx1"/>
                          </a:solidFill>
                        </a:rPr>
                        <a:t>WildFly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15.7%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20.2%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13.8%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333342367"/>
                  </a:ext>
                </a:extLst>
              </a:tr>
              <a:tr h="4567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>
                          <a:solidFill>
                            <a:schemeClr val="tx1"/>
                          </a:solidFill>
                        </a:rPr>
                        <a:t>Weblogic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9.9%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2.9%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4.5%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142970392"/>
                  </a:ext>
                </a:extLst>
              </a:tr>
              <a:tr h="4567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Jetty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8.8%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10.7%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9.0%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453253143"/>
                  </a:ext>
                </a:extLst>
              </a:tr>
              <a:tr h="4567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>
                          <a:solidFill>
                            <a:schemeClr val="tx1"/>
                          </a:solidFill>
                        </a:rPr>
                        <a:t>GlassFish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5.1%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5.6%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5.6%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3175270182"/>
                  </a:ext>
                </a:extLst>
              </a:tr>
              <a:tr h="4567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1.8%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2.4%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3.4%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2992180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6AD901-84FD-4FDF-A81A-64266E7AFB34}"/>
              </a:ext>
            </a:extLst>
          </p:cNvPr>
          <p:cNvSpPr txBox="1"/>
          <p:nvPr/>
        </p:nvSpPr>
        <p:spPr>
          <a:xfrm>
            <a:off x="348916" y="6485024"/>
            <a:ext cx="9192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출처</a:t>
            </a:r>
            <a:r>
              <a:rPr lang="en-US" altLang="ko-KR" sz="1400" dirty="0"/>
              <a:t>: https://plumbr.io/blog/java/most-popular-java-application-servers-2017-edition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496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개요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-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레퍼런스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5519DA-84D4-4E51-8A06-0C9394BB3CB1}"/>
              </a:ext>
            </a:extLst>
          </p:cNvPr>
          <p:cNvSpPr txBox="1"/>
          <p:nvPr/>
        </p:nvSpPr>
        <p:spPr>
          <a:xfrm>
            <a:off x="416496" y="839242"/>
            <a:ext cx="8937112" cy="1377300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+mn-ea"/>
                <a:ea typeface="+mn-ea"/>
              </a:rPr>
              <a:t>WEBSITE LISTS AVAILABLE</a:t>
            </a:r>
          </a:p>
          <a:p>
            <a:pPr marL="431800" indent="-250825">
              <a:lnSpc>
                <a:spcPct val="100000"/>
              </a:lnSpc>
              <a:spcBef>
                <a:spcPts val="275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ko-KR" sz="1800" dirty="0">
                <a:latin typeface="+mn-ea"/>
                <a:ea typeface="+mn-ea"/>
              </a:rPr>
              <a:t>29</a:t>
            </a:r>
            <a:r>
              <a:rPr lang="ko-KR" altLang="en-US" sz="1800" dirty="0" err="1">
                <a:latin typeface="+mn-ea"/>
                <a:ea typeface="+mn-ea"/>
              </a:rPr>
              <a:t>만여개의</a:t>
            </a:r>
            <a:r>
              <a:rPr lang="ko-KR" altLang="en-US" sz="1800" dirty="0">
                <a:latin typeface="+mn-ea"/>
                <a:ea typeface="+mn-ea"/>
              </a:rPr>
              <a:t> 사이트들이 </a:t>
            </a:r>
            <a:r>
              <a:rPr lang="en-US" altLang="ko-KR" sz="1800" dirty="0">
                <a:latin typeface="+mn-ea"/>
                <a:ea typeface="+mn-ea"/>
              </a:rPr>
              <a:t>Tomcat</a:t>
            </a:r>
            <a:r>
              <a:rPr lang="ko-KR" altLang="en-US" sz="1800" dirty="0">
                <a:latin typeface="+mn-ea"/>
                <a:ea typeface="+mn-ea"/>
              </a:rPr>
              <a:t>을 활용하여 구동중임</a:t>
            </a:r>
            <a:endParaRPr lang="en-US" altLang="ko-KR" sz="1800" dirty="0">
              <a:latin typeface="+mn-ea"/>
              <a:ea typeface="+mn-ea"/>
            </a:endParaRPr>
          </a:p>
          <a:p>
            <a:pPr marL="431800" indent="-250825">
              <a:lnSpc>
                <a:spcPct val="100000"/>
              </a:lnSpc>
              <a:spcBef>
                <a:spcPts val="275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ko-KR" sz="1800" dirty="0" err="1">
                <a:latin typeface="+mn-ea"/>
                <a:ea typeface="+mn-ea"/>
              </a:rPr>
              <a:t>Naver</a:t>
            </a:r>
            <a:r>
              <a:rPr lang="en-US" altLang="ko-KR" sz="1800" dirty="0">
                <a:latin typeface="+mn-ea"/>
                <a:ea typeface="+mn-ea"/>
              </a:rPr>
              <a:t>, </a:t>
            </a:r>
            <a:r>
              <a:rPr lang="en-US" altLang="ko-KR" sz="1800" dirty="0" err="1">
                <a:latin typeface="+mn-ea"/>
                <a:ea typeface="+mn-ea"/>
              </a:rPr>
              <a:t>Kakao</a:t>
            </a:r>
            <a:r>
              <a:rPr lang="en-US" altLang="ko-KR" sz="1800" dirty="0">
                <a:latin typeface="+mn-ea"/>
                <a:ea typeface="+mn-ea"/>
              </a:rPr>
              <a:t> </a:t>
            </a:r>
            <a:r>
              <a:rPr lang="ko-KR" altLang="en-US" sz="1800" dirty="0">
                <a:latin typeface="+mn-ea"/>
                <a:ea typeface="+mn-ea"/>
              </a:rPr>
              <a:t>등의 모든 포털 사이트의 메인 미들웨어 시스템으로 구성</a:t>
            </a:r>
            <a:endParaRPr lang="en-US" altLang="ko-KR" sz="1800" dirty="0">
              <a:latin typeface="+mn-ea"/>
              <a:ea typeface="+mn-ea"/>
            </a:endParaRPr>
          </a:p>
          <a:p>
            <a:pPr marL="431800" indent="-250825">
              <a:lnSpc>
                <a:spcPct val="100000"/>
              </a:lnSpc>
              <a:spcBef>
                <a:spcPts val="275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 sz="1800" dirty="0">
                <a:latin typeface="+mn-ea"/>
                <a:ea typeface="+mn-ea"/>
              </a:rPr>
              <a:t>공공기관</a:t>
            </a:r>
            <a:r>
              <a:rPr lang="en-US" altLang="ko-KR" sz="1800" dirty="0">
                <a:latin typeface="+mn-ea"/>
                <a:ea typeface="+mn-ea"/>
              </a:rPr>
              <a:t>, </a:t>
            </a:r>
            <a:r>
              <a:rPr lang="ko-KR" altLang="en-US" sz="1800" dirty="0">
                <a:latin typeface="+mn-ea"/>
                <a:ea typeface="+mn-ea"/>
              </a:rPr>
              <a:t>미디어 등에서 다양하게 사용 중임</a:t>
            </a:r>
            <a:endParaRPr lang="en-US" altLang="ko-KR" sz="1800" dirty="0">
              <a:latin typeface="+mn-ea"/>
              <a:ea typeface="+mn-ea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7E205E1-DACB-480B-9C4F-266392EA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5" y="2551931"/>
            <a:ext cx="5904656" cy="3528392"/>
          </a:xfrm>
          <a:prstGeom prst="rect">
            <a:avLst/>
          </a:prstGeom>
          <a:noFill/>
          <a:ln w="12700" cap="rnd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F93D37E4-CFBD-4AC1-92A6-0EB464B1E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224" y="2551931"/>
            <a:ext cx="1728192" cy="3425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43C5E312-F7F6-4D6B-9C2A-E17CC864F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853" y="3192926"/>
            <a:ext cx="1652588" cy="6953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F32012B3-FC43-4753-8B5E-F2359AA0B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853" y="4005263"/>
            <a:ext cx="990597" cy="98509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BC7A5179-1637-4819-87A1-DAC5589D8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853" y="5130525"/>
            <a:ext cx="1802507" cy="53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:a16="http://schemas.microsoft.com/office/drawing/2014/main" xmlns="" id="{7738A086-FD7D-4270-8EEC-B7BA77003710}"/>
              </a:ext>
            </a:extLst>
          </p:cNvPr>
          <p:cNvSpPr txBox="1">
            <a:spLocks/>
          </p:cNvSpPr>
          <p:nvPr/>
        </p:nvSpPr>
        <p:spPr>
          <a:xfrm>
            <a:off x="600363" y="3087687"/>
            <a:ext cx="7644705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Tomcat </a:t>
            </a:r>
            <a:r>
              <a:rPr lang="ko-KR" altLang="en-US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동작원리</a:t>
            </a:r>
          </a:p>
        </p:txBody>
      </p:sp>
    </p:spTree>
    <p:extLst>
      <p:ext uri="{BB962C8B-B14F-4D97-AF65-F5344CB8AC3E}">
        <p14:creationId xmlns:p14="http://schemas.microsoft.com/office/powerpoint/2010/main" val="2921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xmlns="" id="{F9432F69-DAEE-412E-8AE4-C1D7C7D5E2B2}"/>
              </a:ext>
            </a:extLst>
          </p:cNvPr>
          <p:cNvSpPr txBox="1">
            <a:spLocks/>
          </p:cNvSpPr>
          <p:nvPr/>
        </p:nvSpPr>
        <p:spPr>
          <a:xfrm>
            <a:off x="400883" y="3455269"/>
            <a:ext cx="684122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ko-KR" altLang="en-US" sz="2800" dirty="0" err="1">
                <a:solidFill>
                  <a:schemeClr val="bg1"/>
                </a:solidFill>
                <a:latin typeface="+mn-ea"/>
                <a:cs typeface="Circular Pro Book" panose="020B0604020101020102" pitchFamily="34" charset="0"/>
              </a:rPr>
              <a:t>오픈소스컨설팅</a:t>
            </a:r>
            <a:endParaRPr lang="ko-KR" altLang="en-US" sz="2800" dirty="0">
              <a:solidFill>
                <a:schemeClr val="bg1"/>
              </a:solidFill>
              <a:latin typeface="+mn-ea"/>
              <a:cs typeface="Circular Pro Book" panose="020B0604020101020102" pitchFamily="34" charset="0"/>
            </a:endParaRPr>
          </a:p>
        </p:txBody>
      </p:sp>
      <p:sp>
        <p:nvSpPr>
          <p:cNvPr id="5" name="제목 2">
            <a:extLst>
              <a:ext uri="{FF2B5EF4-FFF2-40B4-BE49-F238E27FC236}">
                <a16:creationId xmlns:a16="http://schemas.microsoft.com/office/drawing/2014/main" xmlns="" id="{BE89483A-48E6-40C0-A72F-8A1E26DB411C}"/>
              </a:ext>
            </a:extLst>
          </p:cNvPr>
          <p:cNvSpPr txBox="1">
            <a:spLocks/>
          </p:cNvSpPr>
          <p:nvPr/>
        </p:nvSpPr>
        <p:spPr>
          <a:xfrm>
            <a:off x="856476" y="1280832"/>
            <a:ext cx="6625111" cy="192052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6600" dirty="0" smtClean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Apache Tomcat</a:t>
            </a:r>
          </a:p>
          <a:p>
            <a:pPr algn="l"/>
            <a:r>
              <a:rPr lang="en-US" altLang="ko-KR" sz="6600" dirty="0" smtClean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WAS Server</a:t>
            </a:r>
            <a:endParaRPr lang="ko-KR" altLang="en-US" sz="6600" dirty="0">
              <a:solidFill>
                <a:schemeClr val="bg1"/>
              </a:solidFill>
              <a:latin typeface="+mn-ea"/>
              <a:ea typeface="+mn-ea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43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3" y="182063"/>
            <a:ext cx="7784611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오픈소스를 이용한 기본 운영 환경 구성</a:t>
            </a: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xmlns="" id="{3CF69FE6-D075-4A06-AC35-CB6F6D2D498F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923330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>
                <a:latin typeface="+mn-ea"/>
              </a:rPr>
              <a:t>복잡한 엔터프라이즈 환경에서 </a:t>
            </a:r>
            <a:r>
              <a:rPr lang="en-US" altLang="ko-KR" sz="2000" dirty="0">
                <a:latin typeface="+mn-ea"/>
              </a:rPr>
              <a:t>Apache Tomcat</a:t>
            </a:r>
            <a:r>
              <a:rPr lang="ko-KR" altLang="en-US" sz="2000" dirty="0">
                <a:latin typeface="+mn-ea"/>
              </a:rPr>
              <a:t>은 </a:t>
            </a:r>
            <a:r>
              <a:rPr lang="en-US" altLang="ko-KR" sz="2000" dirty="0">
                <a:latin typeface="+mn-ea"/>
              </a:rPr>
              <a:t>Apache HTTPD</a:t>
            </a:r>
            <a:r>
              <a:rPr lang="ko-KR" altLang="en-US" sz="2000" dirty="0">
                <a:latin typeface="+mn-ea"/>
              </a:rPr>
              <a:t>와 </a:t>
            </a:r>
            <a:r>
              <a:rPr lang="en-US" altLang="ko-KR" sz="2000" dirty="0">
                <a:latin typeface="+mn-ea"/>
              </a:rPr>
              <a:t>Tomcat</a:t>
            </a:r>
            <a:r>
              <a:rPr lang="ko-KR" altLang="en-US" sz="2000" dirty="0">
                <a:latin typeface="+mn-ea"/>
              </a:rPr>
              <a:t>으로 구성하여 정적페이지는 </a:t>
            </a:r>
            <a:r>
              <a:rPr lang="en-US" altLang="ko-KR" sz="2000" dirty="0">
                <a:latin typeface="+mn-ea"/>
              </a:rPr>
              <a:t>WEB </a:t>
            </a:r>
            <a:r>
              <a:rPr lang="ko-KR" altLang="en-US" sz="2000" dirty="0">
                <a:latin typeface="+mn-ea"/>
              </a:rPr>
              <a:t>서버에서 처리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동적페이지는 </a:t>
            </a:r>
            <a:r>
              <a:rPr lang="en-US" altLang="ko-KR" sz="2000" dirty="0">
                <a:latin typeface="+mn-ea"/>
              </a:rPr>
              <a:t>WAS</a:t>
            </a:r>
            <a:r>
              <a:rPr lang="ko-KR" altLang="en-US" sz="2000" dirty="0">
                <a:latin typeface="+mn-ea"/>
              </a:rPr>
              <a:t>에서 처리 하여 성능과 안전성을 위해 </a:t>
            </a:r>
            <a:r>
              <a:rPr lang="ko-KR" altLang="en-US" sz="2000" dirty="0" err="1">
                <a:latin typeface="+mn-ea"/>
              </a:rPr>
              <a:t>이중화하는</a:t>
            </a:r>
            <a:r>
              <a:rPr lang="ko-KR" altLang="en-US" sz="2000" dirty="0">
                <a:latin typeface="+mn-ea"/>
              </a:rPr>
              <a:t> 것이 일반적인 케이스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xmlns="" id="{BB14DBC4-7EA0-4A6B-B065-9663AE5ED6D1}"/>
              </a:ext>
            </a:extLst>
          </p:cNvPr>
          <p:cNvSpPr/>
          <p:nvPr/>
        </p:nvSpPr>
        <p:spPr>
          <a:xfrm>
            <a:off x="1460119" y="3924859"/>
            <a:ext cx="1465580" cy="254635"/>
          </a:xfrm>
          <a:custGeom>
            <a:avLst/>
            <a:gdLst/>
            <a:ahLst/>
            <a:cxnLst/>
            <a:rect l="l" t="t" r="r" b="b"/>
            <a:pathLst>
              <a:path w="1465580" h="254635">
                <a:moveTo>
                  <a:pt x="0" y="63754"/>
                </a:moveTo>
                <a:lnTo>
                  <a:pt x="1338199" y="63754"/>
                </a:lnTo>
                <a:lnTo>
                  <a:pt x="1338199" y="0"/>
                </a:lnTo>
                <a:lnTo>
                  <a:pt x="1465580" y="127381"/>
                </a:lnTo>
                <a:lnTo>
                  <a:pt x="1338199" y="254635"/>
                </a:lnTo>
                <a:lnTo>
                  <a:pt x="1338199" y="191008"/>
                </a:lnTo>
                <a:lnTo>
                  <a:pt x="0" y="191008"/>
                </a:lnTo>
                <a:lnTo>
                  <a:pt x="0" y="63754"/>
                </a:lnTo>
                <a:close/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xmlns="" id="{92C0D808-51B9-4191-AF3D-52246EBD3E80}"/>
              </a:ext>
            </a:extLst>
          </p:cNvPr>
          <p:cNvSpPr/>
          <p:nvPr/>
        </p:nvSpPr>
        <p:spPr>
          <a:xfrm>
            <a:off x="5893942" y="4353369"/>
            <a:ext cx="838327" cy="1080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xmlns="" id="{4E19CB9C-BAF5-4DFA-8A4E-7383FF7BE7B7}"/>
              </a:ext>
            </a:extLst>
          </p:cNvPr>
          <p:cNvSpPr/>
          <p:nvPr/>
        </p:nvSpPr>
        <p:spPr>
          <a:xfrm>
            <a:off x="7806563" y="3488042"/>
            <a:ext cx="777735" cy="982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xmlns="" id="{3FFF72E6-F89D-4EB2-BBAA-A37DFC8DB4D1}"/>
              </a:ext>
            </a:extLst>
          </p:cNvPr>
          <p:cNvSpPr/>
          <p:nvPr/>
        </p:nvSpPr>
        <p:spPr>
          <a:xfrm>
            <a:off x="611555" y="3561270"/>
            <a:ext cx="556844" cy="720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xmlns="" id="{5F7F595E-D92E-466A-B7DF-598665BE8A8B}"/>
              </a:ext>
            </a:extLst>
          </p:cNvPr>
          <p:cNvSpPr/>
          <p:nvPr/>
        </p:nvSpPr>
        <p:spPr>
          <a:xfrm>
            <a:off x="904989" y="3944264"/>
            <a:ext cx="414947" cy="377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55E6FF50-93F6-43DF-A914-021B02713DB7}"/>
              </a:ext>
            </a:extLst>
          </p:cNvPr>
          <p:cNvSpPr/>
          <p:nvPr/>
        </p:nvSpPr>
        <p:spPr>
          <a:xfrm>
            <a:off x="1720643" y="3704647"/>
            <a:ext cx="878205" cy="652145"/>
          </a:xfrm>
          <a:custGeom>
            <a:avLst/>
            <a:gdLst/>
            <a:ahLst/>
            <a:cxnLst/>
            <a:rect l="l" t="t" r="r" b="b"/>
            <a:pathLst>
              <a:path w="878205" h="652145">
                <a:moveTo>
                  <a:pt x="562398" y="590036"/>
                </a:moveTo>
                <a:lnTo>
                  <a:pt x="334851" y="590036"/>
                </a:lnTo>
                <a:lnTo>
                  <a:pt x="349638" y="608695"/>
                </a:lnTo>
                <a:lnTo>
                  <a:pt x="367236" y="624437"/>
                </a:lnTo>
                <a:lnTo>
                  <a:pt x="387215" y="636916"/>
                </a:lnTo>
                <a:lnTo>
                  <a:pt x="409146" y="645789"/>
                </a:lnTo>
                <a:lnTo>
                  <a:pt x="452674" y="651728"/>
                </a:lnTo>
                <a:lnTo>
                  <a:pt x="494362" y="643897"/>
                </a:lnTo>
                <a:lnTo>
                  <a:pt x="531392" y="623825"/>
                </a:lnTo>
                <a:lnTo>
                  <a:pt x="560948" y="593042"/>
                </a:lnTo>
                <a:lnTo>
                  <a:pt x="562398" y="590036"/>
                </a:lnTo>
                <a:close/>
              </a:path>
              <a:path w="878205" h="652145">
                <a:moveTo>
                  <a:pt x="219551" y="57227"/>
                </a:moveTo>
                <a:lnTo>
                  <a:pt x="154661" y="71367"/>
                </a:lnTo>
                <a:lnTo>
                  <a:pt x="119981" y="96018"/>
                </a:lnTo>
                <a:lnTo>
                  <a:pt x="94573" y="129801"/>
                </a:lnTo>
                <a:lnTo>
                  <a:pt x="80375" y="170149"/>
                </a:lnTo>
                <a:lnTo>
                  <a:pt x="79327" y="214497"/>
                </a:lnTo>
                <a:lnTo>
                  <a:pt x="78565" y="216529"/>
                </a:lnTo>
                <a:lnTo>
                  <a:pt x="39782" y="230308"/>
                </a:lnTo>
                <a:lnTo>
                  <a:pt x="11382" y="260471"/>
                </a:lnTo>
                <a:lnTo>
                  <a:pt x="0" y="294124"/>
                </a:lnTo>
                <a:lnTo>
                  <a:pt x="2143" y="328431"/>
                </a:lnTo>
                <a:lnTo>
                  <a:pt x="16811" y="359429"/>
                </a:lnTo>
                <a:lnTo>
                  <a:pt x="43005" y="383153"/>
                </a:lnTo>
                <a:lnTo>
                  <a:pt x="31370" y="398716"/>
                </a:lnTo>
                <a:lnTo>
                  <a:pt x="23463" y="416220"/>
                </a:lnTo>
                <a:lnTo>
                  <a:pt x="19484" y="435034"/>
                </a:lnTo>
                <a:lnTo>
                  <a:pt x="19637" y="454527"/>
                </a:lnTo>
                <a:lnTo>
                  <a:pt x="30585" y="488235"/>
                </a:lnTo>
                <a:lnTo>
                  <a:pt x="52736" y="514169"/>
                </a:lnTo>
                <a:lnTo>
                  <a:pt x="82913" y="529840"/>
                </a:lnTo>
                <a:lnTo>
                  <a:pt x="117935" y="532759"/>
                </a:lnTo>
                <a:lnTo>
                  <a:pt x="118570" y="533775"/>
                </a:lnTo>
                <a:lnTo>
                  <a:pt x="119078" y="534664"/>
                </a:lnTo>
                <a:lnTo>
                  <a:pt x="119586" y="535680"/>
                </a:lnTo>
                <a:lnTo>
                  <a:pt x="152020" y="574544"/>
                </a:lnTo>
                <a:lnTo>
                  <a:pt x="193311" y="600313"/>
                </a:lnTo>
                <a:lnTo>
                  <a:pt x="239912" y="612087"/>
                </a:lnTo>
                <a:lnTo>
                  <a:pt x="288274" y="608962"/>
                </a:lnTo>
                <a:lnTo>
                  <a:pt x="334851" y="590036"/>
                </a:lnTo>
                <a:lnTo>
                  <a:pt x="562398" y="590036"/>
                </a:lnTo>
                <a:lnTo>
                  <a:pt x="580215" y="553079"/>
                </a:lnTo>
                <a:lnTo>
                  <a:pt x="700873" y="553079"/>
                </a:lnTo>
                <a:lnTo>
                  <a:pt x="724947" y="536997"/>
                </a:lnTo>
                <a:lnTo>
                  <a:pt x="750444" y="499494"/>
                </a:lnTo>
                <a:lnTo>
                  <a:pt x="760047" y="453384"/>
                </a:lnTo>
                <a:lnTo>
                  <a:pt x="777376" y="449705"/>
                </a:lnTo>
                <a:lnTo>
                  <a:pt x="824436" y="425952"/>
                </a:lnTo>
                <a:lnTo>
                  <a:pt x="854679" y="393570"/>
                </a:lnTo>
                <a:lnTo>
                  <a:pt x="872743" y="354653"/>
                </a:lnTo>
                <a:lnTo>
                  <a:pt x="878212" y="312420"/>
                </a:lnTo>
                <a:lnTo>
                  <a:pt x="870672" y="270089"/>
                </a:lnTo>
                <a:lnTo>
                  <a:pt x="849709" y="230880"/>
                </a:lnTo>
                <a:lnTo>
                  <a:pt x="851741" y="226308"/>
                </a:lnTo>
                <a:lnTo>
                  <a:pt x="853392" y="221482"/>
                </a:lnTo>
                <a:lnTo>
                  <a:pt x="854662" y="216529"/>
                </a:lnTo>
                <a:lnTo>
                  <a:pt x="857545" y="173081"/>
                </a:lnTo>
                <a:lnTo>
                  <a:pt x="844200" y="133264"/>
                </a:lnTo>
                <a:lnTo>
                  <a:pt x="817068" y="101425"/>
                </a:lnTo>
                <a:lnTo>
                  <a:pt x="778589" y="81909"/>
                </a:lnTo>
                <a:lnTo>
                  <a:pt x="777052" y="76194"/>
                </a:lnTo>
                <a:lnTo>
                  <a:pt x="284559" y="76194"/>
                </a:lnTo>
                <a:lnTo>
                  <a:pt x="263969" y="66236"/>
                </a:lnTo>
                <a:lnTo>
                  <a:pt x="242141" y="59874"/>
                </a:lnTo>
                <a:lnTo>
                  <a:pt x="219551" y="57227"/>
                </a:lnTo>
                <a:close/>
              </a:path>
              <a:path w="878205" h="652145">
                <a:moveTo>
                  <a:pt x="700873" y="553079"/>
                </a:moveTo>
                <a:lnTo>
                  <a:pt x="580215" y="553079"/>
                </a:lnTo>
                <a:lnTo>
                  <a:pt x="594514" y="560734"/>
                </a:lnTo>
                <a:lnTo>
                  <a:pt x="609647" y="566318"/>
                </a:lnTo>
                <a:lnTo>
                  <a:pt x="625399" y="569759"/>
                </a:lnTo>
                <a:lnTo>
                  <a:pt x="641556" y="570986"/>
                </a:lnTo>
                <a:lnTo>
                  <a:pt x="687377" y="562094"/>
                </a:lnTo>
                <a:lnTo>
                  <a:pt x="700873" y="553079"/>
                </a:lnTo>
                <a:close/>
              </a:path>
              <a:path w="878205" h="652145">
                <a:moveTo>
                  <a:pt x="389876" y="18418"/>
                </a:moveTo>
                <a:lnTo>
                  <a:pt x="348551" y="22806"/>
                </a:lnTo>
                <a:lnTo>
                  <a:pt x="311870" y="42552"/>
                </a:lnTo>
                <a:lnTo>
                  <a:pt x="284559" y="76194"/>
                </a:lnTo>
                <a:lnTo>
                  <a:pt x="777052" y="76194"/>
                </a:lnTo>
                <a:lnTo>
                  <a:pt x="774122" y="65299"/>
                </a:lnTo>
                <a:lnTo>
                  <a:pt x="766952" y="49809"/>
                </a:lnTo>
                <a:lnTo>
                  <a:pt x="766755" y="49524"/>
                </a:lnTo>
                <a:lnTo>
                  <a:pt x="456263" y="49524"/>
                </a:lnTo>
                <a:lnTo>
                  <a:pt x="450530" y="44142"/>
                </a:lnTo>
                <a:lnTo>
                  <a:pt x="444404" y="39237"/>
                </a:lnTo>
                <a:lnTo>
                  <a:pt x="437921" y="34807"/>
                </a:lnTo>
                <a:lnTo>
                  <a:pt x="431117" y="30855"/>
                </a:lnTo>
                <a:lnTo>
                  <a:pt x="389876" y="18418"/>
                </a:lnTo>
                <a:close/>
              </a:path>
              <a:path w="878205" h="652145">
                <a:moveTo>
                  <a:pt x="541274" y="0"/>
                </a:moveTo>
                <a:lnTo>
                  <a:pt x="507571" y="4486"/>
                </a:lnTo>
                <a:lnTo>
                  <a:pt x="477964" y="21427"/>
                </a:lnTo>
                <a:lnTo>
                  <a:pt x="456263" y="49524"/>
                </a:lnTo>
                <a:lnTo>
                  <a:pt x="766755" y="49524"/>
                </a:lnTo>
                <a:lnTo>
                  <a:pt x="757283" y="35796"/>
                </a:lnTo>
                <a:lnTo>
                  <a:pt x="756670" y="35173"/>
                </a:lnTo>
                <a:lnTo>
                  <a:pt x="606250" y="35173"/>
                </a:lnTo>
                <a:lnTo>
                  <a:pt x="599640" y="27374"/>
                </a:lnTo>
                <a:lnTo>
                  <a:pt x="592232" y="20409"/>
                </a:lnTo>
                <a:lnTo>
                  <a:pt x="584086" y="14349"/>
                </a:lnTo>
                <a:lnTo>
                  <a:pt x="575262" y="9265"/>
                </a:lnTo>
                <a:lnTo>
                  <a:pt x="541274" y="0"/>
                </a:lnTo>
                <a:close/>
              </a:path>
              <a:path w="878205" h="652145">
                <a:moveTo>
                  <a:pt x="673401" y="343"/>
                </a:moveTo>
                <a:lnTo>
                  <a:pt x="636980" y="10685"/>
                </a:lnTo>
                <a:lnTo>
                  <a:pt x="606250" y="35173"/>
                </a:lnTo>
                <a:lnTo>
                  <a:pt x="756670" y="35173"/>
                </a:lnTo>
                <a:lnTo>
                  <a:pt x="745315" y="23616"/>
                </a:lnTo>
                <a:lnTo>
                  <a:pt x="711013" y="4526"/>
                </a:lnTo>
                <a:lnTo>
                  <a:pt x="673401" y="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xmlns="" id="{7B6D9B89-3427-4135-9E82-538E40AD4EFD}"/>
              </a:ext>
            </a:extLst>
          </p:cNvPr>
          <p:cNvSpPr/>
          <p:nvPr/>
        </p:nvSpPr>
        <p:spPr>
          <a:xfrm>
            <a:off x="1720643" y="3704647"/>
            <a:ext cx="878205" cy="652145"/>
          </a:xfrm>
          <a:custGeom>
            <a:avLst/>
            <a:gdLst/>
            <a:ahLst/>
            <a:cxnLst/>
            <a:rect l="l" t="t" r="r" b="b"/>
            <a:pathLst>
              <a:path w="878205" h="652145">
                <a:moveTo>
                  <a:pt x="79327" y="214497"/>
                </a:moveTo>
                <a:lnTo>
                  <a:pt x="80375" y="170149"/>
                </a:lnTo>
                <a:lnTo>
                  <a:pt x="94573" y="129801"/>
                </a:lnTo>
                <a:lnTo>
                  <a:pt x="119981" y="96018"/>
                </a:lnTo>
                <a:lnTo>
                  <a:pt x="154661" y="71367"/>
                </a:lnTo>
                <a:lnTo>
                  <a:pt x="196675" y="58414"/>
                </a:lnTo>
                <a:lnTo>
                  <a:pt x="219551" y="57227"/>
                </a:lnTo>
                <a:lnTo>
                  <a:pt x="242141" y="59874"/>
                </a:lnTo>
                <a:lnTo>
                  <a:pt x="263969" y="66236"/>
                </a:lnTo>
                <a:lnTo>
                  <a:pt x="284559" y="76194"/>
                </a:lnTo>
                <a:lnTo>
                  <a:pt x="311870" y="42552"/>
                </a:lnTo>
                <a:lnTo>
                  <a:pt x="348551" y="22806"/>
                </a:lnTo>
                <a:lnTo>
                  <a:pt x="389876" y="18418"/>
                </a:lnTo>
                <a:lnTo>
                  <a:pt x="431117" y="30855"/>
                </a:lnTo>
                <a:lnTo>
                  <a:pt x="437921" y="34807"/>
                </a:lnTo>
                <a:lnTo>
                  <a:pt x="444404" y="39237"/>
                </a:lnTo>
                <a:lnTo>
                  <a:pt x="450530" y="44142"/>
                </a:lnTo>
                <a:lnTo>
                  <a:pt x="456263" y="49524"/>
                </a:lnTo>
                <a:lnTo>
                  <a:pt x="477964" y="21427"/>
                </a:lnTo>
                <a:lnTo>
                  <a:pt x="507571" y="4486"/>
                </a:lnTo>
                <a:lnTo>
                  <a:pt x="541274" y="0"/>
                </a:lnTo>
                <a:lnTo>
                  <a:pt x="575262" y="9265"/>
                </a:lnTo>
                <a:lnTo>
                  <a:pt x="584086" y="14349"/>
                </a:lnTo>
                <a:lnTo>
                  <a:pt x="592232" y="20409"/>
                </a:lnTo>
                <a:lnTo>
                  <a:pt x="599640" y="27374"/>
                </a:lnTo>
                <a:lnTo>
                  <a:pt x="606250" y="35173"/>
                </a:lnTo>
                <a:lnTo>
                  <a:pt x="636980" y="10685"/>
                </a:lnTo>
                <a:lnTo>
                  <a:pt x="673401" y="343"/>
                </a:lnTo>
                <a:lnTo>
                  <a:pt x="711013" y="4526"/>
                </a:lnTo>
                <a:lnTo>
                  <a:pt x="745315" y="23616"/>
                </a:lnTo>
                <a:lnTo>
                  <a:pt x="774122" y="65299"/>
                </a:lnTo>
                <a:lnTo>
                  <a:pt x="778589" y="81909"/>
                </a:lnTo>
                <a:lnTo>
                  <a:pt x="817068" y="101425"/>
                </a:lnTo>
                <a:lnTo>
                  <a:pt x="844200" y="133264"/>
                </a:lnTo>
                <a:lnTo>
                  <a:pt x="857545" y="173081"/>
                </a:lnTo>
                <a:lnTo>
                  <a:pt x="854662" y="216529"/>
                </a:lnTo>
                <a:lnTo>
                  <a:pt x="853392" y="221482"/>
                </a:lnTo>
                <a:lnTo>
                  <a:pt x="851741" y="226308"/>
                </a:lnTo>
                <a:lnTo>
                  <a:pt x="849709" y="230880"/>
                </a:lnTo>
                <a:lnTo>
                  <a:pt x="870672" y="270089"/>
                </a:lnTo>
                <a:lnTo>
                  <a:pt x="878212" y="312420"/>
                </a:lnTo>
                <a:lnTo>
                  <a:pt x="872743" y="354653"/>
                </a:lnTo>
                <a:lnTo>
                  <a:pt x="854679" y="393570"/>
                </a:lnTo>
                <a:lnTo>
                  <a:pt x="824436" y="425952"/>
                </a:lnTo>
                <a:lnTo>
                  <a:pt x="777376" y="449705"/>
                </a:lnTo>
                <a:lnTo>
                  <a:pt x="760047" y="453384"/>
                </a:lnTo>
                <a:lnTo>
                  <a:pt x="750444" y="499494"/>
                </a:lnTo>
                <a:lnTo>
                  <a:pt x="724947" y="536997"/>
                </a:lnTo>
                <a:lnTo>
                  <a:pt x="687377" y="562094"/>
                </a:lnTo>
                <a:lnTo>
                  <a:pt x="641556" y="570986"/>
                </a:lnTo>
                <a:lnTo>
                  <a:pt x="625399" y="569759"/>
                </a:lnTo>
                <a:lnTo>
                  <a:pt x="609647" y="566318"/>
                </a:lnTo>
                <a:lnTo>
                  <a:pt x="594514" y="560734"/>
                </a:lnTo>
                <a:lnTo>
                  <a:pt x="580215" y="553079"/>
                </a:lnTo>
                <a:lnTo>
                  <a:pt x="560948" y="593042"/>
                </a:lnTo>
                <a:lnTo>
                  <a:pt x="531392" y="623825"/>
                </a:lnTo>
                <a:lnTo>
                  <a:pt x="494362" y="643897"/>
                </a:lnTo>
                <a:lnTo>
                  <a:pt x="452674" y="651728"/>
                </a:lnTo>
                <a:lnTo>
                  <a:pt x="409146" y="645789"/>
                </a:lnTo>
                <a:lnTo>
                  <a:pt x="387215" y="636916"/>
                </a:lnTo>
                <a:lnTo>
                  <a:pt x="367236" y="624437"/>
                </a:lnTo>
                <a:lnTo>
                  <a:pt x="349638" y="608695"/>
                </a:lnTo>
                <a:lnTo>
                  <a:pt x="334851" y="590036"/>
                </a:lnTo>
                <a:lnTo>
                  <a:pt x="288274" y="608962"/>
                </a:lnTo>
                <a:lnTo>
                  <a:pt x="239912" y="612087"/>
                </a:lnTo>
                <a:lnTo>
                  <a:pt x="193311" y="600313"/>
                </a:lnTo>
                <a:lnTo>
                  <a:pt x="152020" y="574544"/>
                </a:lnTo>
                <a:lnTo>
                  <a:pt x="119586" y="535680"/>
                </a:lnTo>
                <a:lnTo>
                  <a:pt x="119078" y="534664"/>
                </a:lnTo>
                <a:lnTo>
                  <a:pt x="118570" y="533775"/>
                </a:lnTo>
                <a:lnTo>
                  <a:pt x="117935" y="532759"/>
                </a:lnTo>
                <a:lnTo>
                  <a:pt x="82913" y="529840"/>
                </a:lnTo>
                <a:lnTo>
                  <a:pt x="52736" y="514169"/>
                </a:lnTo>
                <a:lnTo>
                  <a:pt x="30585" y="488235"/>
                </a:lnTo>
                <a:lnTo>
                  <a:pt x="19637" y="454527"/>
                </a:lnTo>
                <a:lnTo>
                  <a:pt x="19484" y="435034"/>
                </a:lnTo>
                <a:lnTo>
                  <a:pt x="23463" y="416220"/>
                </a:lnTo>
                <a:lnTo>
                  <a:pt x="31370" y="398716"/>
                </a:lnTo>
                <a:lnTo>
                  <a:pt x="43005" y="383153"/>
                </a:lnTo>
                <a:lnTo>
                  <a:pt x="16811" y="359429"/>
                </a:lnTo>
                <a:lnTo>
                  <a:pt x="2143" y="328431"/>
                </a:lnTo>
                <a:lnTo>
                  <a:pt x="0" y="294124"/>
                </a:lnTo>
                <a:lnTo>
                  <a:pt x="11382" y="260471"/>
                </a:lnTo>
                <a:lnTo>
                  <a:pt x="23933" y="243568"/>
                </a:lnTo>
                <a:lnTo>
                  <a:pt x="39782" y="230308"/>
                </a:lnTo>
                <a:lnTo>
                  <a:pt x="58227" y="221144"/>
                </a:lnTo>
                <a:lnTo>
                  <a:pt x="78565" y="216529"/>
                </a:lnTo>
                <a:lnTo>
                  <a:pt x="79327" y="214497"/>
                </a:lnTo>
                <a:close/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A94A5402-0657-4ACB-8973-1DF035FD3D15}"/>
              </a:ext>
            </a:extLst>
          </p:cNvPr>
          <p:cNvSpPr/>
          <p:nvPr/>
        </p:nvSpPr>
        <p:spPr>
          <a:xfrm>
            <a:off x="1764538" y="4085259"/>
            <a:ext cx="51435" cy="12065"/>
          </a:xfrm>
          <a:custGeom>
            <a:avLst/>
            <a:gdLst/>
            <a:ahLst/>
            <a:cxnLst/>
            <a:rect l="l" t="t" r="r" b="b"/>
            <a:pathLst>
              <a:path w="51435" h="12064">
                <a:moveTo>
                  <a:pt x="51435" y="11937"/>
                </a:moveTo>
                <a:lnTo>
                  <a:pt x="38040" y="12019"/>
                </a:lnTo>
                <a:lnTo>
                  <a:pt x="24860" y="10017"/>
                </a:lnTo>
                <a:lnTo>
                  <a:pt x="12108" y="5990"/>
                </a:lnTo>
                <a:lnTo>
                  <a:pt x="0" y="0"/>
                </a:lnTo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xmlns="" id="{030632DC-FB57-41E2-9398-0EB0C2056F58}"/>
              </a:ext>
            </a:extLst>
          </p:cNvPr>
          <p:cNvSpPr/>
          <p:nvPr/>
        </p:nvSpPr>
        <p:spPr>
          <a:xfrm>
            <a:off x="1838960" y="4228770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60" h="6350">
                <a:moveTo>
                  <a:pt x="22478" y="0"/>
                </a:moveTo>
                <a:lnTo>
                  <a:pt x="15239" y="2921"/>
                </a:lnTo>
                <a:lnTo>
                  <a:pt x="7619" y="4825"/>
                </a:lnTo>
                <a:lnTo>
                  <a:pt x="0" y="5842"/>
                </a:lnTo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xmlns="" id="{C68E4D6C-8145-4BC5-B4B7-50D48E3BDC13}"/>
              </a:ext>
            </a:extLst>
          </p:cNvPr>
          <p:cNvSpPr/>
          <p:nvPr/>
        </p:nvSpPr>
        <p:spPr>
          <a:xfrm>
            <a:off x="2041905" y="4265727"/>
            <a:ext cx="13970" cy="26670"/>
          </a:xfrm>
          <a:custGeom>
            <a:avLst/>
            <a:gdLst/>
            <a:ahLst/>
            <a:cxnLst/>
            <a:rect l="l" t="t" r="r" b="b"/>
            <a:pathLst>
              <a:path w="13969" h="26670">
                <a:moveTo>
                  <a:pt x="13588" y="26289"/>
                </a:moveTo>
                <a:lnTo>
                  <a:pt x="9661" y="20002"/>
                </a:lnTo>
                <a:lnTo>
                  <a:pt x="6080" y="13525"/>
                </a:lnTo>
                <a:lnTo>
                  <a:pt x="2855" y="6858"/>
                </a:lnTo>
                <a:lnTo>
                  <a:pt x="0" y="0"/>
                </a:lnTo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xmlns="" id="{CCCE2C65-62C6-4D2A-9F09-0A87CE55D95B}"/>
              </a:ext>
            </a:extLst>
          </p:cNvPr>
          <p:cNvSpPr/>
          <p:nvPr/>
        </p:nvSpPr>
        <p:spPr>
          <a:xfrm>
            <a:off x="2300985" y="4226610"/>
            <a:ext cx="5715" cy="29209"/>
          </a:xfrm>
          <a:custGeom>
            <a:avLst/>
            <a:gdLst/>
            <a:ahLst/>
            <a:cxnLst/>
            <a:rect l="l" t="t" r="r" b="b"/>
            <a:pathLst>
              <a:path w="5714" h="29210">
                <a:moveTo>
                  <a:pt x="5461" y="0"/>
                </a:moveTo>
                <a:lnTo>
                  <a:pt x="4625" y="7308"/>
                </a:lnTo>
                <a:lnTo>
                  <a:pt x="3444" y="14557"/>
                </a:lnTo>
                <a:lnTo>
                  <a:pt x="1906" y="21734"/>
                </a:lnTo>
                <a:lnTo>
                  <a:pt x="0" y="28828"/>
                </a:lnTo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xmlns="" id="{FC9BEBA8-D4A3-4B26-AA02-569AAF72A25F}"/>
              </a:ext>
            </a:extLst>
          </p:cNvPr>
          <p:cNvSpPr/>
          <p:nvPr/>
        </p:nvSpPr>
        <p:spPr>
          <a:xfrm>
            <a:off x="2414142" y="4048684"/>
            <a:ext cx="66040" cy="107950"/>
          </a:xfrm>
          <a:custGeom>
            <a:avLst/>
            <a:gdLst/>
            <a:ahLst/>
            <a:cxnLst/>
            <a:rect l="l" t="t" r="r" b="b"/>
            <a:pathLst>
              <a:path w="66039" h="107950">
                <a:moveTo>
                  <a:pt x="0" y="0"/>
                </a:moveTo>
                <a:lnTo>
                  <a:pt x="27570" y="18790"/>
                </a:lnTo>
                <a:lnTo>
                  <a:pt x="48450" y="44116"/>
                </a:lnTo>
                <a:lnTo>
                  <a:pt x="61614" y="74277"/>
                </a:lnTo>
                <a:lnTo>
                  <a:pt x="66039" y="107568"/>
                </a:lnTo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316DE52-D049-4C28-9344-3B27CFA314FB}"/>
              </a:ext>
            </a:extLst>
          </p:cNvPr>
          <p:cNvSpPr/>
          <p:nvPr/>
        </p:nvSpPr>
        <p:spPr>
          <a:xfrm>
            <a:off x="2540507" y="3934003"/>
            <a:ext cx="29845" cy="40640"/>
          </a:xfrm>
          <a:custGeom>
            <a:avLst/>
            <a:gdLst/>
            <a:ahLst/>
            <a:cxnLst/>
            <a:rect l="l" t="t" r="r" b="b"/>
            <a:pathLst>
              <a:path w="29844" h="40639">
                <a:moveTo>
                  <a:pt x="29464" y="0"/>
                </a:moveTo>
                <a:lnTo>
                  <a:pt x="23877" y="11346"/>
                </a:lnTo>
                <a:lnTo>
                  <a:pt x="17065" y="21907"/>
                </a:lnTo>
                <a:lnTo>
                  <a:pt x="9086" y="31611"/>
                </a:lnTo>
                <a:lnTo>
                  <a:pt x="0" y="40386"/>
                </a:lnTo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xmlns="" id="{CA362F79-C480-49BA-8058-F1222AB6F0B8}"/>
              </a:ext>
            </a:extLst>
          </p:cNvPr>
          <p:cNvSpPr/>
          <p:nvPr/>
        </p:nvSpPr>
        <p:spPr>
          <a:xfrm>
            <a:off x="2499360" y="3784270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5" h="19050">
                <a:moveTo>
                  <a:pt x="0" y="0"/>
                </a:moveTo>
                <a:lnTo>
                  <a:pt x="1142" y="6223"/>
                </a:lnTo>
                <a:lnTo>
                  <a:pt x="1650" y="12700"/>
                </a:lnTo>
                <a:lnTo>
                  <a:pt x="1523" y="19050"/>
                </a:lnTo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xmlns="" id="{A9237725-89AD-436A-BF20-791B2F3E5CDC}"/>
              </a:ext>
            </a:extLst>
          </p:cNvPr>
          <p:cNvSpPr/>
          <p:nvPr/>
        </p:nvSpPr>
        <p:spPr>
          <a:xfrm>
            <a:off x="2311526" y="3737660"/>
            <a:ext cx="15240" cy="24765"/>
          </a:xfrm>
          <a:custGeom>
            <a:avLst/>
            <a:gdLst/>
            <a:ahLst/>
            <a:cxnLst/>
            <a:rect l="l" t="t" r="r" b="b"/>
            <a:pathLst>
              <a:path w="15239" h="24764">
                <a:moveTo>
                  <a:pt x="0" y="24384"/>
                </a:moveTo>
                <a:lnTo>
                  <a:pt x="3093" y="17859"/>
                </a:lnTo>
                <a:lnTo>
                  <a:pt x="6651" y="11620"/>
                </a:lnTo>
                <a:lnTo>
                  <a:pt x="10662" y="5667"/>
                </a:lnTo>
                <a:lnTo>
                  <a:pt x="15112" y="0"/>
                </a:lnTo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xmlns="" id="{6F2320C6-D2FF-4C6A-87C1-512AE8A1C185}"/>
              </a:ext>
            </a:extLst>
          </p:cNvPr>
          <p:cNvSpPr/>
          <p:nvPr/>
        </p:nvSpPr>
        <p:spPr>
          <a:xfrm>
            <a:off x="2170557" y="3752647"/>
            <a:ext cx="7620" cy="20955"/>
          </a:xfrm>
          <a:custGeom>
            <a:avLst/>
            <a:gdLst/>
            <a:ahLst/>
            <a:cxnLst/>
            <a:rect l="l" t="t" r="r" b="b"/>
            <a:pathLst>
              <a:path w="7619" h="20954">
                <a:moveTo>
                  <a:pt x="0" y="20955"/>
                </a:moveTo>
                <a:lnTo>
                  <a:pt x="1524" y="13716"/>
                </a:lnTo>
                <a:lnTo>
                  <a:pt x="4063" y="6604"/>
                </a:lnTo>
                <a:lnTo>
                  <a:pt x="7238" y="0"/>
                </a:lnTo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xmlns="" id="{27232C5F-261A-435F-AC86-17E49EBFDE15}"/>
              </a:ext>
            </a:extLst>
          </p:cNvPr>
          <p:cNvSpPr/>
          <p:nvPr/>
        </p:nvSpPr>
        <p:spPr>
          <a:xfrm>
            <a:off x="2005076" y="3780714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69" h="20320">
                <a:moveTo>
                  <a:pt x="0" y="0"/>
                </a:moveTo>
                <a:lnTo>
                  <a:pt x="7092" y="4478"/>
                </a:lnTo>
                <a:lnTo>
                  <a:pt x="13874" y="9350"/>
                </a:lnTo>
                <a:lnTo>
                  <a:pt x="20323" y="14626"/>
                </a:lnTo>
                <a:lnTo>
                  <a:pt x="26416" y="20319"/>
                </a:lnTo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3">
            <a:extLst>
              <a:ext uri="{FF2B5EF4-FFF2-40B4-BE49-F238E27FC236}">
                <a16:creationId xmlns:a16="http://schemas.microsoft.com/office/drawing/2014/main" xmlns="" id="{80B1F7BD-EC14-4A3D-97CB-25E283DBEC65}"/>
              </a:ext>
            </a:extLst>
          </p:cNvPr>
          <p:cNvSpPr/>
          <p:nvPr/>
        </p:nvSpPr>
        <p:spPr>
          <a:xfrm>
            <a:off x="1799970" y="3919144"/>
            <a:ext cx="5080" cy="21590"/>
          </a:xfrm>
          <a:custGeom>
            <a:avLst/>
            <a:gdLst/>
            <a:ahLst/>
            <a:cxnLst/>
            <a:rect l="l" t="t" r="r" b="b"/>
            <a:pathLst>
              <a:path w="5080" h="21589">
                <a:moveTo>
                  <a:pt x="4572" y="21462"/>
                </a:moveTo>
                <a:lnTo>
                  <a:pt x="2412" y="14350"/>
                </a:lnTo>
                <a:lnTo>
                  <a:pt x="889" y="7238"/>
                </a:lnTo>
                <a:lnTo>
                  <a:pt x="0" y="0"/>
                </a:lnTo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xmlns="" id="{93D89050-D9A2-4205-9C87-BE8AFA4FC98A}"/>
              </a:ext>
            </a:extLst>
          </p:cNvPr>
          <p:cNvSpPr/>
          <p:nvPr/>
        </p:nvSpPr>
        <p:spPr>
          <a:xfrm>
            <a:off x="1972055" y="3804056"/>
            <a:ext cx="125563" cy="1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xmlns="" id="{904F239C-6C97-453B-87C5-3A420FBE1B80}"/>
              </a:ext>
            </a:extLst>
          </p:cNvPr>
          <p:cNvSpPr/>
          <p:nvPr/>
        </p:nvSpPr>
        <p:spPr>
          <a:xfrm>
            <a:off x="2206751" y="3771290"/>
            <a:ext cx="125563" cy="156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6">
            <a:extLst>
              <a:ext uri="{FF2B5EF4-FFF2-40B4-BE49-F238E27FC236}">
                <a16:creationId xmlns:a16="http://schemas.microsoft.com/office/drawing/2014/main" xmlns="" id="{2C024363-0B90-4D5A-854C-04AAACF32EA7}"/>
              </a:ext>
            </a:extLst>
          </p:cNvPr>
          <p:cNvSpPr/>
          <p:nvPr/>
        </p:nvSpPr>
        <p:spPr>
          <a:xfrm>
            <a:off x="1883536" y="4028211"/>
            <a:ext cx="125563" cy="1566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7">
            <a:extLst>
              <a:ext uri="{FF2B5EF4-FFF2-40B4-BE49-F238E27FC236}">
                <a16:creationId xmlns:a16="http://schemas.microsoft.com/office/drawing/2014/main" xmlns="" id="{93C3AC3A-A797-4A2F-BE0C-F4EE7B769F25}"/>
              </a:ext>
            </a:extLst>
          </p:cNvPr>
          <p:cNvSpPr/>
          <p:nvPr/>
        </p:nvSpPr>
        <p:spPr>
          <a:xfrm>
            <a:off x="2120773" y="4088409"/>
            <a:ext cx="125563" cy="156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8">
            <a:extLst>
              <a:ext uri="{FF2B5EF4-FFF2-40B4-BE49-F238E27FC236}">
                <a16:creationId xmlns:a16="http://schemas.microsoft.com/office/drawing/2014/main" xmlns="" id="{5394060F-D386-463F-BB82-F0104335A819}"/>
              </a:ext>
            </a:extLst>
          </p:cNvPr>
          <p:cNvSpPr/>
          <p:nvPr/>
        </p:nvSpPr>
        <p:spPr>
          <a:xfrm>
            <a:off x="2367660" y="3910228"/>
            <a:ext cx="125563" cy="156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xmlns="" id="{31111E8E-A3E4-4187-8DB2-EC9389F6E4DF}"/>
              </a:ext>
            </a:extLst>
          </p:cNvPr>
          <p:cNvSpPr/>
          <p:nvPr/>
        </p:nvSpPr>
        <p:spPr>
          <a:xfrm>
            <a:off x="2097658" y="3882440"/>
            <a:ext cx="86360" cy="206375"/>
          </a:xfrm>
          <a:custGeom>
            <a:avLst/>
            <a:gdLst/>
            <a:ahLst/>
            <a:cxnLst/>
            <a:rect l="l" t="t" r="r" b="b"/>
            <a:pathLst>
              <a:path w="86360" h="206375">
                <a:moveTo>
                  <a:pt x="0" y="0"/>
                </a:moveTo>
                <a:lnTo>
                  <a:pt x="85852" y="20599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0">
            <a:extLst>
              <a:ext uri="{FF2B5EF4-FFF2-40B4-BE49-F238E27FC236}">
                <a16:creationId xmlns:a16="http://schemas.microsoft.com/office/drawing/2014/main" xmlns="" id="{748005D8-4CEF-4B1C-ABFA-121DE851D63D}"/>
              </a:ext>
            </a:extLst>
          </p:cNvPr>
          <p:cNvSpPr/>
          <p:nvPr/>
        </p:nvSpPr>
        <p:spPr>
          <a:xfrm>
            <a:off x="2009139" y="3988485"/>
            <a:ext cx="358775" cy="118110"/>
          </a:xfrm>
          <a:custGeom>
            <a:avLst/>
            <a:gdLst/>
            <a:ahLst/>
            <a:cxnLst/>
            <a:rect l="l" t="t" r="r" b="b"/>
            <a:pathLst>
              <a:path w="358775" h="118110">
                <a:moveTo>
                  <a:pt x="358521" y="0"/>
                </a:moveTo>
                <a:lnTo>
                  <a:pt x="0" y="11798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xmlns="" id="{2BC53948-CD1E-4C83-8714-9F29D353FE4E}"/>
              </a:ext>
            </a:extLst>
          </p:cNvPr>
          <p:cNvSpPr/>
          <p:nvPr/>
        </p:nvSpPr>
        <p:spPr>
          <a:xfrm>
            <a:off x="2183510" y="3927907"/>
            <a:ext cx="86360" cy="160655"/>
          </a:xfrm>
          <a:custGeom>
            <a:avLst/>
            <a:gdLst/>
            <a:ahLst/>
            <a:cxnLst/>
            <a:rect l="l" t="t" r="r" b="b"/>
            <a:pathLst>
              <a:path w="86360" h="160654">
                <a:moveTo>
                  <a:pt x="85978" y="0"/>
                </a:moveTo>
                <a:lnTo>
                  <a:pt x="0" y="160528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2">
            <a:extLst>
              <a:ext uri="{FF2B5EF4-FFF2-40B4-BE49-F238E27FC236}">
                <a16:creationId xmlns:a16="http://schemas.microsoft.com/office/drawing/2014/main" xmlns="" id="{CED28F8A-15BD-4E38-B6CD-7E31CE4461F7}"/>
              </a:ext>
            </a:extLst>
          </p:cNvPr>
          <p:cNvSpPr/>
          <p:nvPr/>
        </p:nvSpPr>
        <p:spPr>
          <a:xfrm>
            <a:off x="4267327" y="2690431"/>
            <a:ext cx="809612" cy="10379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3">
            <a:extLst>
              <a:ext uri="{FF2B5EF4-FFF2-40B4-BE49-F238E27FC236}">
                <a16:creationId xmlns:a16="http://schemas.microsoft.com/office/drawing/2014/main" xmlns="" id="{C3F2AA55-6D62-4C27-BF2D-5F44E3D70B93}"/>
              </a:ext>
            </a:extLst>
          </p:cNvPr>
          <p:cNvSpPr/>
          <p:nvPr/>
        </p:nvSpPr>
        <p:spPr>
          <a:xfrm>
            <a:off x="4211954" y="4395533"/>
            <a:ext cx="809612" cy="10379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4">
            <a:extLst>
              <a:ext uri="{FF2B5EF4-FFF2-40B4-BE49-F238E27FC236}">
                <a16:creationId xmlns:a16="http://schemas.microsoft.com/office/drawing/2014/main" xmlns="" id="{98DDCDBC-4E71-48DA-ADF7-C86596A10678}"/>
              </a:ext>
            </a:extLst>
          </p:cNvPr>
          <p:cNvSpPr/>
          <p:nvPr/>
        </p:nvSpPr>
        <p:spPr>
          <a:xfrm>
            <a:off x="5893942" y="2697162"/>
            <a:ext cx="838327" cy="1080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5">
            <a:extLst>
              <a:ext uri="{FF2B5EF4-FFF2-40B4-BE49-F238E27FC236}">
                <a16:creationId xmlns:a16="http://schemas.microsoft.com/office/drawing/2014/main" xmlns="" id="{369362CF-14E0-46FE-AE5B-D7C943B47224}"/>
              </a:ext>
            </a:extLst>
          </p:cNvPr>
          <p:cNvSpPr/>
          <p:nvPr/>
        </p:nvSpPr>
        <p:spPr>
          <a:xfrm>
            <a:off x="2987801" y="3591217"/>
            <a:ext cx="685800" cy="8792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6">
            <a:extLst>
              <a:ext uri="{FF2B5EF4-FFF2-40B4-BE49-F238E27FC236}">
                <a16:creationId xmlns:a16="http://schemas.microsoft.com/office/drawing/2014/main" xmlns="" id="{21AFF493-2E44-4BED-A220-6A7A896CB66F}"/>
              </a:ext>
            </a:extLst>
          </p:cNvPr>
          <p:cNvSpPr/>
          <p:nvPr/>
        </p:nvSpPr>
        <p:spPr>
          <a:xfrm>
            <a:off x="3631184" y="3209341"/>
            <a:ext cx="636270" cy="716280"/>
          </a:xfrm>
          <a:custGeom>
            <a:avLst/>
            <a:gdLst/>
            <a:ahLst/>
            <a:cxnLst/>
            <a:rect l="l" t="t" r="r" b="b"/>
            <a:pathLst>
              <a:path w="636270" h="716279">
                <a:moveTo>
                  <a:pt x="580876" y="52782"/>
                </a:moveTo>
                <a:lnTo>
                  <a:pt x="0" y="707770"/>
                </a:lnTo>
                <a:lnTo>
                  <a:pt x="9398" y="716152"/>
                </a:lnTo>
                <a:lnTo>
                  <a:pt x="590370" y="61197"/>
                </a:lnTo>
                <a:lnTo>
                  <a:pt x="580876" y="52782"/>
                </a:lnTo>
                <a:close/>
              </a:path>
              <a:path w="636270" h="716279">
                <a:moveTo>
                  <a:pt x="624581" y="43306"/>
                </a:moveTo>
                <a:lnTo>
                  <a:pt x="589279" y="43306"/>
                </a:lnTo>
                <a:lnTo>
                  <a:pt x="598804" y="51688"/>
                </a:lnTo>
                <a:lnTo>
                  <a:pt x="590370" y="61197"/>
                </a:lnTo>
                <a:lnTo>
                  <a:pt x="614171" y="82295"/>
                </a:lnTo>
                <a:lnTo>
                  <a:pt x="624581" y="43306"/>
                </a:lnTo>
                <a:close/>
              </a:path>
              <a:path w="636270" h="716279">
                <a:moveTo>
                  <a:pt x="589279" y="43306"/>
                </a:moveTo>
                <a:lnTo>
                  <a:pt x="580876" y="52782"/>
                </a:lnTo>
                <a:lnTo>
                  <a:pt x="590370" y="61197"/>
                </a:lnTo>
                <a:lnTo>
                  <a:pt x="598804" y="51688"/>
                </a:lnTo>
                <a:lnTo>
                  <a:pt x="589279" y="43306"/>
                </a:lnTo>
                <a:close/>
              </a:path>
              <a:path w="636270" h="716279">
                <a:moveTo>
                  <a:pt x="636142" y="0"/>
                </a:moveTo>
                <a:lnTo>
                  <a:pt x="557149" y="31750"/>
                </a:lnTo>
                <a:lnTo>
                  <a:pt x="580876" y="52782"/>
                </a:lnTo>
                <a:lnTo>
                  <a:pt x="589279" y="43306"/>
                </a:lnTo>
                <a:lnTo>
                  <a:pt x="624581" y="43306"/>
                </a:lnTo>
                <a:lnTo>
                  <a:pt x="63614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7">
            <a:extLst>
              <a:ext uri="{FF2B5EF4-FFF2-40B4-BE49-F238E27FC236}">
                <a16:creationId xmlns:a16="http://schemas.microsoft.com/office/drawing/2014/main" xmlns="" id="{F1D9ECC2-E0ED-4BE9-B264-EA56737F78BA}"/>
              </a:ext>
            </a:extLst>
          </p:cNvPr>
          <p:cNvSpPr/>
          <p:nvPr/>
        </p:nvSpPr>
        <p:spPr>
          <a:xfrm>
            <a:off x="3630676" y="3989628"/>
            <a:ext cx="543560" cy="758825"/>
          </a:xfrm>
          <a:custGeom>
            <a:avLst/>
            <a:gdLst/>
            <a:ahLst/>
            <a:cxnLst/>
            <a:rect l="l" t="t" r="r" b="b"/>
            <a:pathLst>
              <a:path w="543560" h="758825">
                <a:moveTo>
                  <a:pt x="494103" y="699912"/>
                </a:moveTo>
                <a:lnTo>
                  <a:pt x="468249" y="718312"/>
                </a:lnTo>
                <a:lnTo>
                  <a:pt x="543560" y="758316"/>
                </a:lnTo>
                <a:lnTo>
                  <a:pt x="536029" y="710310"/>
                </a:lnTo>
                <a:lnTo>
                  <a:pt x="501523" y="710310"/>
                </a:lnTo>
                <a:lnTo>
                  <a:pt x="494103" y="699912"/>
                </a:lnTo>
                <a:close/>
              </a:path>
              <a:path w="543560" h="758825">
                <a:moveTo>
                  <a:pt x="504413" y="692575"/>
                </a:moveTo>
                <a:lnTo>
                  <a:pt x="494103" y="699912"/>
                </a:lnTo>
                <a:lnTo>
                  <a:pt x="501523" y="710310"/>
                </a:lnTo>
                <a:lnTo>
                  <a:pt x="511810" y="702944"/>
                </a:lnTo>
                <a:lnTo>
                  <a:pt x="504413" y="692575"/>
                </a:lnTo>
                <a:close/>
              </a:path>
              <a:path w="543560" h="758825">
                <a:moveTo>
                  <a:pt x="530351" y="674115"/>
                </a:moveTo>
                <a:lnTo>
                  <a:pt x="504413" y="692575"/>
                </a:lnTo>
                <a:lnTo>
                  <a:pt x="511810" y="702944"/>
                </a:lnTo>
                <a:lnTo>
                  <a:pt x="501523" y="710310"/>
                </a:lnTo>
                <a:lnTo>
                  <a:pt x="536029" y="710310"/>
                </a:lnTo>
                <a:lnTo>
                  <a:pt x="530351" y="674115"/>
                </a:lnTo>
                <a:close/>
              </a:path>
              <a:path w="543560" h="758825">
                <a:moveTo>
                  <a:pt x="10413" y="0"/>
                </a:moveTo>
                <a:lnTo>
                  <a:pt x="0" y="7365"/>
                </a:lnTo>
                <a:lnTo>
                  <a:pt x="494103" y="699912"/>
                </a:lnTo>
                <a:lnTo>
                  <a:pt x="504413" y="692575"/>
                </a:lnTo>
                <a:lnTo>
                  <a:pt x="1041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8">
            <a:extLst>
              <a:ext uri="{FF2B5EF4-FFF2-40B4-BE49-F238E27FC236}">
                <a16:creationId xmlns:a16="http://schemas.microsoft.com/office/drawing/2014/main" xmlns="" id="{0608FB77-00E0-4D00-B0F1-56A15CF45BBC}"/>
              </a:ext>
            </a:extLst>
          </p:cNvPr>
          <p:cNvSpPr/>
          <p:nvPr/>
        </p:nvSpPr>
        <p:spPr>
          <a:xfrm>
            <a:off x="5076825" y="3196514"/>
            <a:ext cx="817244" cy="76200"/>
          </a:xfrm>
          <a:custGeom>
            <a:avLst/>
            <a:gdLst/>
            <a:ahLst/>
            <a:cxnLst/>
            <a:rect l="l" t="t" r="r" b="b"/>
            <a:pathLst>
              <a:path w="817245" h="76200">
                <a:moveTo>
                  <a:pt x="742188" y="0"/>
                </a:moveTo>
                <a:lnTo>
                  <a:pt x="741127" y="31821"/>
                </a:lnTo>
                <a:lnTo>
                  <a:pt x="753872" y="32257"/>
                </a:lnTo>
                <a:lnTo>
                  <a:pt x="753363" y="44830"/>
                </a:lnTo>
                <a:lnTo>
                  <a:pt x="740693" y="44830"/>
                </a:lnTo>
                <a:lnTo>
                  <a:pt x="739648" y="76200"/>
                </a:lnTo>
                <a:lnTo>
                  <a:pt x="808232" y="44830"/>
                </a:lnTo>
                <a:lnTo>
                  <a:pt x="753363" y="44830"/>
                </a:lnTo>
                <a:lnTo>
                  <a:pt x="740707" y="44400"/>
                </a:lnTo>
                <a:lnTo>
                  <a:pt x="809174" y="44400"/>
                </a:lnTo>
                <a:lnTo>
                  <a:pt x="817117" y="40766"/>
                </a:lnTo>
                <a:lnTo>
                  <a:pt x="742188" y="0"/>
                </a:lnTo>
                <a:close/>
              </a:path>
              <a:path w="817245" h="76200">
                <a:moveTo>
                  <a:pt x="741127" y="31821"/>
                </a:moveTo>
                <a:lnTo>
                  <a:pt x="740707" y="44400"/>
                </a:lnTo>
                <a:lnTo>
                  <a:pt x="753363" y="44830"/>
                </a:lnTo>
                <a:lnTo>
                  <a:pt x="753872" y="32257"/>
                </a:lnTo>
                <a:lnTo>
                  <a:pt x="741127" y="31821"/>
                </a:lnTo>
                <a:close/>
              </a:path>
              <a:path w="817245" h="76200">
                <a:moveTo>
                  <a:pt x="380" y="6476"/>
                </a:moveTo>
                <a:lnTo>
                  <a:pt x="0" y="19176"/>
                </a:lnTo>
                <a:lnTo>
                  <a:pt x="740707" y="44400"/>
                </a:lnTo>
                <a:lnTo>
                  <a:pt x="741127" y="31821"/>
                </a:lnTo>
                <a:lnTo>
                  <a:pt x="380" y="647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9">
            <a:extLst>
              <a:ext uri="{FF2B5EF4-FFF2-40B4-BE49-F238E27FC236}">
                <a16:creationId xmlns:a16="http://schemas.microsoft.com/office/drawing/2014/main" xmlns="" id="{D9B9AD43-AC84-4E41-B5EE-9E2E1D4AFDEA}"/>
              </a:ext>
            </a:extLst>
          </p:cNvPr>
          <p:cNvSpPr/>
          <p:nvPr/>
        </p:nvSpPr>
        <p:spPr>
          <a:xfrm>
            <a:off x="5071364" y="3206546"/>
            <a:ext cx="796925" cy="1579245"/>
          </a:xfrm>
          <a:custGeom>
            <a:avLst/>
            <a:gdLst/>
            <a:ahLst/>
            <a:cxnLst/>
            <a:rect l="l" t="t" r="r" b="b"/>
            <a:pathLst>
              <a:path w="796925" h="1579245">
                <a:moveTo>
                  <a:pt x="756956" y="1513578"/>
                </a:moveTo>
                <a:lnTo>
                  <a:pt x="728599" y="1527810"/>
                </a:lnTo>
                <a:lnTo>
                  <a:pt x="796798" y="1578864"/>
                </a:lnTo>
                <a:lnTo>
                  <a:pt x="796717" y="1524889"/>
                </a:lnTo>
                <a:lnTo>
                  <a:pt x="762635" y="1524889"/>
                </a:lnTo>
                <a:lnTo>
                  <a:pt x="756956" y="1513578"/>
                </a:lnTo>
                <a:close/>
              </a:path>
              <a:path w="796925" h="1579245">
                <a:moveTo>
                  <a:pt x="768226" y="1507922"/>
                </a:moveTo>
                <a:lnTo>
                  <a:pt x="756956" y="1513578"/>
                </a:lnTo>
                <a:lnTo>
                  <a:pt x="762635" y="1524889"/>
                </a:lnTo>
                <a:lnTo>
                  <a:pt x="773938" y="1519301"/>
                </a:lnTo>
                <a:lnTo>
                  <a:pt x="768226" y="1507922"/>
                </a:lnTo>
                <a:close/>
              </a:path>
              <a:path w="796925" h="1579245">
                <a:moveTo>
                  <a:pt x="796671" y="1493647"/>
                </a:moveTo>
                <a:lnTo>
                  <a:pt x="768226" y="1507922"/>
                </a:lnTo>
                <a:lnTo>
                  <a:pt x="773938" y="1519301"/>
                </a:lnTo>
                <a:lnTo>
                  <a:pt x="762635" y="1524889"/>
                </a:lnTo>
                <a:lnTo>
                  <a:pt x="796717" y="1524889"/>
                </a:lnTo>
                <a:lnTo>
                  <a:pt x="796671" y="1493647"/>
                </a:lnTo>
                <a:close/>
              </a:path>
              <a:path w="796925" h="1579245">
                <a:moveTo>
                  <a:pt x="11302" y="0"/>
                </a:moveTo>
                <a:lnTo>
                  <a:pt x="0" y="5714"/>
                </a:lnTo>
                <a:lnTo>
                  <a:pt x="756956" y="1513578"/>
                </a:lnTo>
                <a:lnTo>
                  <a:pt x="768226" y="1507922"/>
                </a:lnTo>
                <a:lnTo>
                  <a:pt x="1130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0">
            <a:extLst>
              <a:ext uri="{FF2B5EF4-FFF2-40B4-BE49-F238E27FC236}">
                <a16:creationId xmlns:a16="http://schemas.microsoft.com/office/drawing/2014/main" xmlns="" id="{AD55BD50-F10F-4A8A-9EEA-4A5190BD571D}"/>
              </a:ext>
            </a:extLst>
          </p:cNvPr>
          <p:cNvSpPr/>
          <p:nvPr/>
        </p:nvSpPr>
        <p:spPr>
          <a:xfrm>
            <a:off x="5015991" y="3237280"/>
            <a:ext cx="878205" cy="1680210"/>
          </a:xfrm>
          <a:custGeom>
            <a:avLst/>
            <a:gdLst/>
            <a:ahLst/>
            <a:cxnLst/>
            <a:rect l="l" t="t" r="r" b="b"/>
            <a:pathLst>
              <a:path w="878204" h="1680210">
                <a:moveTo>
                  <a:pt x="837176" y="64587"/>
                </a:moveTo>
                <a:lnTo>
                  <a:pt x="0" y="1674240"/>
                </a:lnTo>
                <a:lnTo>
                  <a:pt x="11175" y="1680083"/>
                </a:lnTo>
                <a:lnTo>
                  <a:pt x="848361" y="70410"/>
                </a:lnTo>
                <a:lnTo>
                  <a:pt x="837176" y="64587"/>
                </a:lnTo>
                <a:close/>
              </a:path>
              <a:path w="878204" h="1680210">
                <a:moveTo>
                  <a:pt x="877075" y="53339"/>
                </a:moveTo>
                <a:lnTo>
                  <a:pt x="843026" y="53339"/>
                </a:lnTo>
                <a:lnTo>
                  <a:pt x="854202" y="59182"/>
                </a:lnTo>
                <a:lnTo>
                  <a:pt x="848361" y="70410"/>
                </a:lnTo>
                <a:lnTo>
                  <a:pt x="876554" y="85089"/>
                </a:lnTo>
                <a:lnTo>
                  <a:pt x="877075" y="53339"/>
                </a:lnTo>
                <a:close/>
              </a:path>
              <a:path w="878204" h="1680210">
                <a:moveTo>
                  <a:pt x="843026" y="53339"/>
                </a:moveTo>
                <a:lnTo>
                  <a:pt x="837176" y="64587"/>
                </a:lnTo>
                <a:lnTo>
                  <a:pt x="848361" y="70410"/>
                </a:lnTo>
                <a:lnTo>
                  <a:pt x="854202" y="59182"/>
                </a:lnTo>
                <a:lnTo>
                  <a:pt x="843026" y="53339"/>
                </a:lnTo>
                <a:close/>
              </a:path>
              <a:path w="878204" h="1680210">
                <a:moveTo>
                  <a:pt x="877951" y="0"/>
                </a:moveTo>
                <a:lnTo>
                  <a:pt x="808990" y="49911"/>
                </a:lnTo>
                <a:lnTo>
                  <a:pt x="837176" y="64587"/>
                </a:lnTo>
                <a:lnTo>
                  <a:pt x="843026" y="53339"/>
                </a:lnTo>
                <a:lnTo>
                  <a:pt x="877075" y="53339"/>
                </a:lnTo>
                <a:lnTo>
                  <a:pt x="87795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1">
            <a:extLst>
              <a:ext uri="{FF2B5EF4-FFF2-40B4-BE49-F238E27FC236}">
                <a16:creationId xmlns:a16="http://schemas.microsoft.com/office/drawing/2014/main" xmlns="" id="{C5C30903-0BFA-434C-A15C-6D7AD63BB450}"/>
              </a:ext>
            </a:extLst>
          </p:cNvPr>
          <p:cNvSpPr/>
          <p:nvPr/>
        </p:nvSpPr>
        <p:spPr>
          <a:xfrm>
            <a:off x="5021453" y="4857165"/>
            <a:ext cx="872490" cy="76200"/>
          </a:xfrm>
          <a:custGeom>
            <a:avLst/>
            <a:gdLst/>
            <a:ahLst/>
            <a:cxnLst/>
            <a:rect l="l" t="t" r="r" b="b"/>
            <a:pathLst>
              <a:path w="872489" h="76200">
                <a:moveTo>
                  <a:pt x="862211" y="31368"/>
                </a:moveTo>
                <a:lnTo>
                  <a:pt x="808863" y="31368"/>
                </a:lnTo>
                <a:lnTo>
                  <a:pt x="809117" y="44068"/>
                </a:lnTo>
                <a:lnTo>
                  <a:pt x="796436" y="44375"/>
                </a:lnTo>
                <a:lnTo>
                  <a:pt x="797179" y="76200"/>
                </a:lnTo>
                <a:lnTo>
                  <a:pt x="872489" y="36194"/>
                </a:lnTo>
                <a:lnTo>
                  <a:pt x="862211" y="31368"/>
                </a:lnTo>
                <a:close/>
              </a:path>
              <a:path w="872489" h="76200">
                <a:moveTo>
                  <a:pt x="796140" y="31676"/>
                </a:moveTo>
                <a:lnTo>
                  <a:pt x="0" y="50926"/>
                </a:lnTo>
                <a:lnTo>
                  <a:pt x="254" y="63626"/>
                </a:lnTo>
                <a:lnTo>
                  <a:pt x="796436" y="44375"/>
                </a:lnTo>
                <a:lnTo>
                  <a:pt x="796140" y="31676"/>
                </a:lnTo>
                <a:close/>
              </a:path>
              <a:path w="872489" h="76200">
                <a:moveTo>
                  <a:pt x="808863" y="31368"/>
                </a:moveTo>
                <a:lnTo>
                  <a:pt x="796140" y="31676"/>
                </a:lnTo>
                <a:lnTo>
                  <a:pt x="796436" y="44375"/>
                </a:lnTo>
                <a:lnTo>
                  <a:pt x="809117" y="44068"/>
                </a:lnTo>
                <a:lnTo>
                  <a:pt x="808863" y="31368"/>
                </a:lnTo>
                <a:close/>
              </a:path>
              <a:path w="872489" h="76200">
                <a:moveTo>
                  <a:pt x="795401" y="0"/>
                </a:moveTo>
                <a:lnTo>
                  <a:pt x="796140" y="31676"/>
                </a:lnTo>
                <a:lnTo>
                  <a:pt x="808863" y="31368"/>
                </a:lnTo>
                <a:lnTo>
                  <a:pt x="862211" y="31368"/>
                </a:lnTo>
                <a:lnTo>
                  <a:pt x="79540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2">
            <a:extLst>
              <a:ext uri="{FF2B5EF4-FFF2-40B4-BE49-F238E27FC236}">
                <a16:creationId xmlns:a16="http://schemas.microsoft.com/office/drawing/2014/main" xmlns="" id="{17B2F6F3-6F6B-4C79-AEEC-A526C25F0538}"/>
              </a:ext>
            </a:extLst>
          </p:cNvPr>
          <p:cNvSpPr/>
          <p:nvPr/>
        </p:nvSpPr>
        <p:spPr>
          <a:xfrm>
            <a:off x="6656196" y="3979215"/>
            <a:ext cx="1150620" cy="955040"/>
          </a:xfrm>
          <a:custGeom>
            <a:avLst/>
            <a:gdLst/>
            <a:ahLst/>
            <a:cxnLst/>
            <a:rect l="l" t="t" r="r" b="b"/>
            <a:pathLst>
              <a:path w="1150620" h="955039">
                <a:moveTo>
                  <a:pt x="1087691" y="43739"/>
                </a:moveTo>
                <a:lnTo>
                  <a:pt x="0" y="945260"/>
                </a:lnTo>
                <a:lnTo>
                  <a:pt x="8127" y="955039"/>
                </a:lnTo>
                <a:lnTo>
                  <a:pt x="1095807" y="53528"/>
                </a:lnTo>
                <a:lnTo>
                  <a:pt x="1087691" y="43739"/>
                </a:lnTo>
                <a:close/>
              </a:path>
              <a:path w="1150620" h="955039">
                <a:moveTo>
                  <a:pt x="1134673" y="35687"/>
                </a:moveTo>
                <a:lnTo>
                  <a:pt x="1097406" y="35687"/>
                </a:lnTo>
                <a:lnTo>
                  <a:pt x="1105534" y="45465"/>
                </a:lnTo>
                <a:lnTo>
                  <a:pt x="1095807" y="53528"/>
                </a:lnTo>
                <a:lnTo>
                  <a:pt x="1116076" y="77977"/>
                </a:lnTo>
                <a:lnTo>
                  <a:pt x="1134673" y="35687"/>
                </a:lnTo>
                <a:close/>
              </a:path>
              <a:path w="1150620" h="955039">
                <a:moveTo>
                  <a:pt x="1097406" y="35687"/>
                </a:moveTo>
                <a:lnTo>
                  <a:pt x="1087691" y="43739"/>
                </a:lnTo>
                <a:lnTo>
                  <a:pt x="1095807" y="53528"/>
                </a:lnTo>
                <a:lnTo>
                  <a:pt x="1105534" y="45465"/>
                </a:lnTo>
                <a:lnTo>
                  <a:pt x="1097406" y="35687"/>
                </a:lnTo>
                <a:close/>
              </a:path>
              <a:path w="1150620" h="955039">
                <a:moveTo>
                  <a:pt x="1150366" y="0"/>
                </a:moveTo>
                <a:lnTo>
                  <a:pt x="1067434" y="19303"/>
                </a:lnTo>
                <a:lnTo>
                  <a:pt x="1087691" y="43739"/>
                </a:lnTo>
                <a:lnTo>
                  <a:pt x="1097406" y="35687"/>
                </a:lnTo>
                <a:lnTo>
                  <a:pt x="1134673" y="35687"/>
                </a:lnTo>
                <a:lnTo>
                  <a:pt x="115036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3">
            <a:extLst>
              <a:ext uri="{FF2B5EF4-FFF2-40B4-BE49-F238E27FC236}">
                <a16:creationId xmlns:a16="http://schemas.microsoft.com/office/drawing/2014/main" xmlns="" id="{FDA3D1BE-B1D0-43E4-9BFF-AAD999CC093F}"/>
              </a:ext>
            </a:extLst>
          </p:cNvPr>
          <p:cNvSpPr/>
          <p:nvPr/>
        </p:nvSpPr>
        <p:spPr>
          <a:xfrm>
            <a:off x="6656958" y="3267761"/>
            <a:ext cx="1149985" cy="711835"/>
          </a:xfrm>
          <a:custGeom>
            <a:avLst/>
            <a:gdLst/>
            <a:ahLst/>
            <a:cxnLst/>
            <a:rect l="l" t="t" r="r" b="b"/>
            <a:pathLst>
              <a:path w="1149984" h="711835">
                <a:moveTo>
                  <a:pt x="1081452" y="676895"/>
                </a:moveTo>
                <a:lnTo>
                  <a:pt x="1064768" y="703961"/>
                </a:lnTo>
                <a:lnTo>
                  <a:pt x="1149604" y="711454"/>
                </a:lnTo>
                <a:lnTo>
                  <a:pt x="1132300" y="683513"/>
                </a:lnTo>
                <a:lnTo>
                  <a:pt x="1092200" y="683513"/>
                </a:lnTo>
                <a:lnTo>
                  <a:pt x="1081452" y="676895"/>
                </a:lnTo>
                <a:close/>
              </a:path>
              <a:path w="1149984" h="711835">
                <a:moveTo>
                  <a:pt x="1088128" y="666065"/>
                </a:moveTo>
                <a:lnTo>
                  <a:pt x="1081452" y="676895"/>
                </a:lnTo>
                <a:lnTo>
                  <a:pt x="1092200" y="683513"/>
                </a:lnTo>
                <a:lnTo>
                  <a:pt x="1098931" y="672719"/>
                </a:lnTo>
                <a:lnTo>
                  <a:pt x="1088128" y="666065"/>
                </a:lnTo>
                <a:close/>
              </a:path>
              <a:path w="1149984" h="711835">
                <a:moveTo>
                  <a:pt x="1104773" y="639063"/>
                </a:moveTo>
                <a:lnTo>
                  <a:pt x="1088128" y="666065"/>
                </a:lnTo>
                <a:lnTo>
                  <a:pt x="1098931" y="672719"/>
                </a:lnTo>
                <a:lnTo>
                  <a:pt x="1092200" y="683513"/>
                </a:lnTo>
                <a:lnTo>
                  <a:pt x="1132300" y="683513"/>
                </a:lnTo>
                <a:lnTo>
                  <a:pt x="1104773" y="639063"/>
                </a:lnTo>
                <a:close/>
              </a:path>
              <a:path w="1149984" h="711835">
                <a:moveTo>
                  <a:pt x="6604" y="0"/>
                </a:moveTo>
                <a:lnTo>
                  <a:pt x="0" y="10922"/>
                </a:lnTo>
                <a:lnTo>
                  <a:pt x="1081452" y="676895"/>
                </a:lnTo>
                <a:lnTo>
                  <a:pt x="1088128" y="666065"/>
                </a:lnTo>
                <a:lnTo>
                  <a:pt x="660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4">
            <a:extLst>
              <a:ext uri="{FF2B5EF4-FFF2-40B4-BE49-F238E27FC236}">
                <a16:creationId xmlns:a16="http://schemas.microsoft.com/office/drawing/2014/main" xmlns="" id="{0C7CF453-212B-4432-B46D-2D6F1D42C7EB}"/>
              </a:ext>
            </a:extLst>
          </p:cNvPr>
          <p:cNvSpPr/>
          <p:nvPr/>
        </p:nvSpPr>
        <p:spPr>
          <a:xfrm>
            <a:off x="6694169" y="3345230"/>
            <a:ext cx="76200" cy="1152525"/>
          </a:xfrm>
          <a:custGeom>
            <a:avLst/>
            <a:gdLst/>
            <a:ahLst/>
            <a:cxnLst/>
            <a:rect l="l" t="t" r="r" b="b"/>
            <a:pathLst>
              <a:path w="76200" h="1152525">
                <a:moveTo>
                  <a:pt x="31750" y="1075944"/>
                </a:moveTo>
                <a:lnTo>
                  <a:pt x="0" y="1075944"/>
                </a:lnTo>
                <a:lnTo>
                  <a:pt x="38100" y="1152144"/>
                </a:lnTo>
                <a:lnTo>
                  <a:pt x="69850" y="1088644"/>
                </a:lnTo>
                <a:lnTo>
                  <a:pt x="31750" y="1088644"/>
                </a:lnTo>
                <a:lnTo>
                  <a:pt x="31750" y="1075944"/>
                </a:lnTo>
                <a:close/>
              </a:path>
              <a:path w="76200" h="1152525">
                <a:moveTo>
                  <a:pt x="44450" y="63500"/>
                </a:moveTo>
                <a:lnTo>
                  <a:pt x="31750" y="63500"/>
                </a:lnTo>
                <a:lnTo>
                  <a:pt x="31750" y="1088644"/>
                </a:lnTo>
                <a:lnTo>
                  <a:pt x="44450" y="1088644"/>
                </a:lnTo>
                <a:lnTo>
                  <a:pt x="44450" y="63500"/>
                </a:lnTo>
                <a:close/>
              </a:path>
              <a:path w="76200" h="1152525">
                <a:moveTo>
                  <a:pt x="76200" y="1075944"/>
                </a:moveTo>
                <a:lnTo>
                  <a:pt x="44450" y="1075944"/>
                </a:lnTo>
                <a:lnTo>
                  <a:pt x="44450" y="1088644"/>
                </a:lnTo>
                <a:lnTo>
                  <a:pt x="69850" y="1088644"/>
                </a:lnTo>
                <a:lnTo>
                  <a:pt x="76200" y="1075944"/>
                </a:lnTo>
                <a:close/>
              </a:path>
              <a:path w="76200" h="11525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1525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5">
            <a:extLst>
              <a:ext uri="{FF2B5EF4-FFF2-40B4-BE49-F238E27FC236}">
                <a16:creationId xmlns:a16="http://schemas.microsoft.com/office/drawing/2014/main" xmlns="" id="{29FA6F34-E3E7-4E1B-8275-B7DC5FC67665}"/>
              </a:ext>
            </a:extLst>
          </p:cNvPr>
          <p:cNvSpPr/>
          <p:nvPr/>
        </p:nvSpPr>
        <p:spPr>
          <a:xfrm>
            <a:off x="5061633" y="1977060"/>
            <a:ext cx="2391107" cy="4177029"/>
          </a:xfrm>
          <a:custGeom>
            <a:avLst/>
            <a:gdLst/>
            <a:ahLst/>
            <a:cxnLst/>
            <a:rect l="l" t="t" r="r" b="b"/>
            <a:pathLst>
              <a:path w="2592704" h="4177029">
                <a:moveTo>
                  <a:pt x="0" y="432054"/>
                </a:moveTo>
                <a:lnTo>
                  <a:pt x="2535" y="384974"/>
                </a:lnTo>
                <a:lnTo>
                  <a:pt x="9964" y="339363"/>
                </a:lnTo>
                <a:lnTo>
                  <a:pt x="22024" y="295485"/>
                </a:lnTo>
                <a:lnTo>
                  <a:pt x="38452" y="253603"/>
                </a:lnTo>
                <a:lnTo>
                  <a:pt x="58984" y="213980"/>
                </a:lnTo>
                <a:lnTo>
                  <a:pt x="83356" y="176881"/>
                </a:lnTo>
                <a:lnTo>
                  <a:pt x="111305" y="142568"/>
                </a:lnTo>
                <a:lnTo>
                  <a:pt x="142568" y="111305"/>
                </a:lnTo>
                <a:lnTo>
                  <a:pt x="176881" y="83356"/>
                </a:lnTo>
                <a:lnTo>
                  <a:pt x="213980" y="58984"/>
                </a:lnTo>
                <a:lnTo>
                  <a:pt x="253603" y="38452"/>
                </a:lnTo>
                <a:lnTo>
                  <a:pt x="295485" y="22024"/>
                </a:lnTo>
                <a:lnTo>
                  <a:pt x="339363" y="9964"/>
                </a:lnTo>
                <a:lnTo>
                  <a:pt x="384974" y="2535"/>
                </a:lnTo>
                <a:lnTo>
                  <a:pt x="432053" y="0"/>
                </a:lnTo>
                <a:lnTo>
                  <a:pt x="2160269" y="0"/>
                </a:lnTo>
                <a:lnTo>
                  <a:pt x="2207349" y="2535"/>
                </a:lnTo>
                <a:lnTo>
                  <a:pt x="2252960" y="9964"/>
                </a:lnTo>
                <a:lnTo>
                  <a:pt x="2296838" y="22024"/>
                </a:lnTo>
                <a:lnTo>
                  <a:pt x="2338720" y="38452"/>
                </a:lnTo>
                <a:lnTo>
                  <a:pt x="2378343" y="58984"/>
                </a:lnTo>
                <a:lnTo>
                  <a:pt x="2415442" y="83356"/>
                </a:lnTo>
                <a:lnTo>
                  <a:pt x="2449755" y="111305"/>
                </a:lnTo>
                <a:lnTo>
                  <a:pt x="2481018" y="142568"/>
                </a:lnTo>
                <a:lnTo>
                  <a:pt x="2508967" y="176881"/>
                </a:lnTo>
                <a:lnTo>
                  <a:pt x="2533339" y="213980"/>
                </a:lnTo>
                <a:lnTo>
                  <a:pt x="2553871" y="253603"/>
                </a:lnTo>
                <a:lnTo>
                  <a:pt x="2570299" y="295485"/>
                </a:lnTo>
                <a:lnTo>
                  <a:pt x="2582359" y="339363"/>
                </a:lnTo>
                <a:lnTo>
                  <a:pt x="2589788" y="384974"/>
                </a:lnTo>
                <a:lnTo>
                  <a:pt x="2592323" y="432054"/>
                </a:lnTo>
                <a:lnTo>
                  <a:pt x="2592323" y="3744468"/>
                </a:lnTo>
                <a:lnTo>
                  <a:pt x="2589788" y="3791547"/>
                </a:lnTo>
                <a:lnTo>
                  <a:pt x="2582359" y="3837156"/>
                </a:lnTo>
                <a:lnTo>
                  <a:pt x="2570299" y="3881032"/>
                </a:lnTo>
                <a:lnTo>
                  <a:pt x="2553871" y="3922912"/>
                </a:lnTo>
                <a:lnTo>
                  <a:pt x="2533339" y="3962531"/>
                </a:lnTo>
                <a:lnTo>
                  <a:pt x="2508967" y="3999627"/>
                </a:lnTo>
                <a:lnTo>
                  <a:pt x="2481018" y="4033936"/>
                </a:lnTo>
                <a:lnTo>
                  <a:pt x="2449755" y="4065195"/>
                </a:lnTo>
                <a:lnTo>
                  <a:pt x="2415442" y="4093140"/>
                </a:lnTo>
                <a:lnTo>
                  <a:pt x="2378343" y="4117509"/>
                </a:lnTo>
                <a:lnTo>
                  <a:pt x="2338720" y="4138037"/>
                </a:lnTo>
                <a:lnTo>
                  <a:pt x="2296838" y="4154463"/>
                </a:lnTo>
                <a:lnTo>
                  <a:pt x="2252960" y="4166521"/>
                </a:lnTo>
                <a:lnTo>
                  <a:pt x="2207349" y="4173949"/>
                </a:lnTo>
                <a:lnTo>
                  <a:pt x="2160269" y="4176483"/>
                </a:lnTo>
                <a:lnTo>
                  <a:pt x="432053" y="4176483"/>
                </a:lnTo>
                <a:lnTo>
                  <a:pt x="384974" y="4173949"/>
                </a:lnTo>
                <a:lnTo>
                  <a:pt x="339363" y="4166521"/>
                </a:lnTo>
                <a:lnTo>
                  <a:pt x="295485" y="4154463"/>
                </a:lnTo>
                <a:lnTo>
                  <a:pt x="253603" y="4138037"/>
                </a:lnTo>
                <a:lnTo>
                  <a:pt x="213980" y="4117509"/>
                </a:lnTo>
                <a:lnTo>
                  <a:pt x="176881" y="4093140"/>
                </a:lnTo>
                <a:lnTo>
                  <a:pt x="142568" y="4065195"/>
                </a:lnTo>
                <a:lnTo>
                  <a:pt x="111305" y="4033936"/>
                </a:lnTo>
                <a:lnTo>
                  <a:pt x="83356" y="3999627"/>
                </a:lnTo>
                <a:lnTo>
                  <a:pt x="58984" y="3962531"/>
                </a:lnTo>
                <a:lnTo>
                  <a:pt x="38452" y="3922912"/>
                </a:lnTo>
                <a:lnTo>
                  <a:pt x="22024" y="3881032"/>
                </a:lnTo>
                <a:lnTo>
                  <a:pt x="9964" y="3837156"/>
                </a:lnTo>
                <a:lnTo>
                  <a:pt x="2535" y="3791547"/>
                </a:lnTo>
                <a:lnTo>
                  <a:pt x="0" y="3744468"/>
                </a:lnTo>
                <a:lnTo>
                  <a:pt x="0" y="432054"/>
                </a:lnTo>
                <a:close/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6">
            <a:extLst>
              <a:ext uri="{FF2B5EF4-FFF2-40B4-BE49-F238E27FC236}">
                <a16:creationId xmlns:a16="http://schemas.microsoft.com/office/drawing/2014/main" xmlns="" id="{C5DFFD3E-66FD-453F-888E-3027C3825197}"/>
              </a:ext>
            </a:extLst>
          </p:cNvPr>
          <p:cNvSpPr txBox="1"/>
          <p:nvPr/>
        </p:nvSpPr>
        <p:spPr>
          <a:xfrm>
            <a:off x="8070595" y="4541698"/>
            <a:ext cx="21209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맑은 고딕"/>
                <a:cs typeface="맑은 고딕"/>
              </a:rPr>
              <a:t>DB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45" name="object 47">
            <a:extLst>
              <a:ext uri="{FF2B5EF4-FFF2-40B4-BE49-F238E27FC236}">
                <a16:creationId xmlns:a16="http://schemas.microsoft.com/office/drawing/2014/main" xmlns="" id="{3EF40712-FAD5-43FE-B28F-9B3F39D19852}"/>
              </a:ext>
            </a:extLst>
          </p:cNvPr>
          <p:cNvSpPr txBox="1"/>
          <p:nvPr/>
        </p:nvSpPr>
        <p:spPr>
          <a:xfrm>
            <a:off x="6091809" y="3821353"/>
            <a:ext cx="3321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맑은 고딕"/>
                <a:cs typeface="맑은 고딕"/>
              </a:rPr>
              <a:t>WAS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46" name="object 48">
            <a:extLst>
              <a:ext uri="{FF2B5EF4-FFF2-40B4-BE49-F238E27FC236}">
                <a16:creationId xmlns:a16="http://schemas.microsoft.com/office/drawing/2014/main" xmlns="" id="{24B959C8-A250-4BD9-965B-132CFA39EFF5}"/>
              </a:ext>
            </a:extLst>
          </p:cNvPr>
          <p:cNvSpPr txBox="1"/>
          <p:nvPr/>
        </p:nvSpPr>
        <p:spPr>
          <a:xfrm>
            <a:off x="4459985" y="3832657"/>
            <a:ext cx="31813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5" dirty="0">
                <a:latin typeface="맑은 고딕"/>
                <a:cs typeface="맑은 고딕"/>
              </a:rPr>
              <a:t>W</a:t>
            </a:r>
            <a:r>
              <a:rPr sz="1050" b="1" spc="-5" dirty="0">
                <a:latin typeface="맑은 고딕"/>
                <a:cs typeface="맑은 고딕"/>
              </a:rPr>
              <a:t>E</a:t>
            </a:r>
            <a:r>
              <a:rPr sz="1050" b="1" dirty="0">
                <a:latin typeface="맑은 고딕"/>
                <a:cs typeface="맑은 고딕"/>
              </a:rPr>
              <a:t>B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47" name="object 49">
            <a:extLst>
              <a:ext uri="{FF2B5EF4-FFF2-40B4-BE49-F238E27FC236}">
                <a16:creationId xmlns:a16="http://schemas.microsoft.com/office/drawing/2014/main" xmlns="" id="{58ED4721-0681-4B7C-980B-C4E2E9EB5464}"/>
              </a:ext>
            </a:extLst>
          </p:cNvPr>
          <p:cNvSpPr txBox="1"/>
          <p:nvPr/>
        </p:nvSpPr>
        <p:spPr>
          <a:xfrm>
            <a:off x="6941946" y="2973755"/>
            <a:ext cx="50165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50" b="1" dirty="0">
                <a:latin typeface="맑은 고딕"/>
                <a:cs typeface="맑은 고딕"/>
              </a:rPr>
              <a:t>Sess</a:t>
            </a:r>
            <a:r>
              <a:rPr sz="1050" b="1" spc="-5" dirty="0">
                <a:latin typeface="맑은 고딕"/>
                <a:cs typeface="맑은 고딕"/>
              </a:rPr>
              <a:t>i</a:t>
            </a:r>
            <a:r>
              <a:rPr sz="1050" b="1" dirty="0">
                <a:latin typeface="맑은 고딕"/>
                <a:cs typeface="맑은 고딕"/>
              </a:rPr>
              <a:t>on  Server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48" name="object 50">
            <a:extLst>
              <a:ext uri="{FF2B5EF4-FFF2-40B4-BE49-F238E27FC236}">
                <a16:creationId xmlns:a16="http://schemas.microsoft.com/office/drawing/2014/main" xmlns="" id="{12693748-094F-403D-B551-FCDC846A2771}"/>
              </a:ext>
            </a:extLst>
          </p:cNvPr>
          <p:cNvSpPr txBox="1"/>
          <p:nvPr/>
        </p:nvSpPr>
        <p:spPr>
          <a:xfrm>
            <a:off x="2995041" y="4541698"/>
            <a:ext cx="7423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맑은 고딕"/>
                <a:cs typeface="맑은 고딕"/>
              </a:rPr>
              <a:t>L4 /</a:t>
            </a:r>
            <a:r>
              <a:rPr sz="1050" b="1" spc="-95" dirty="0">
                <a:latin typeface="맑은 고딕"/>
                <a:cs typeface="맑은 고딕"/>
              </a:rPr>
              <a:t> </a:t>
            </a:r>
            <a:r>
              <a:rPr sz="1050" b="1" dirty="0">
                <a:latin typeface="맑은 고딕"/>
                <a:cs typeface="맑은 고딕"/>
              </a:rPr>
              <a:t>Switch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49" name="object 51">
            <a:extLst>
              <a:ext uri="{FF2B5EF4-FFF2-40B4-BE49-F238E27FC236}">
                <a16:creationId xmlns:a16="http://schemas.microsoft.com/office/drawing/2014/main" xmlns="" id="{0D846C44-E4AF-401D-AEA9-FFB913114534}"/>
              </a:ext>
            </a:extLst>
          </p:cNvPr>
          <p:cNvSpPr/>
          <p:nvPr/>
        </p:nvSpPr>
        <p:spPr>
          <a:xfrm>
            <a:off x="6156197" y="2049107"/>
            <a:ext cx="1152131" cy="5545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2">
            <a:extLst>
              <a:ext uri="{FF2B5EF4-FFF2-40B4-BE49-F238E27FC236}">
                <a16:creationId xmlns:a16="http://schemas.microsoft.com/office/drawing/2014/main" xmlns="" id="{A7655709-8A31-46CC-9068-AF97E4DE4870}"/>
              </a:ext>
            </a:extLst>
          </p:cNvPr>
          <p:cNvSpPr/>
          <p:nvPr/>
        </p:nvSpPr>
        <p:spPr>
          <a:xfrm>
            <a:off x="6156197" y="5505475"/>
            <a:ext cx="1152131" cy="5545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xmlns="" id="{E345AB31-FEA7-4E8D-A114-51B5BA2206BF}"/>
              </a:ext>
            </a:extLst>
          </p:cNvPr>
          <p:cNvSpPr/>
          <p:nvPr/>
        </p:nvSpPr>
        <p:spPr>
          <a:xfrm>
            <a:off x="3851909" y="2049107"/>
            <a:ext cx="1296162" cy="6005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xmlns="" id="{C899A330-AA21-46D0-8229-FB6CE62CD3D7}"/>
              </a:ext>
            </a:extLst>
          </p:cNvPr>
          <p:cNvSpPr/>
          <p:nvPr/>
        </p:nvSpPr>
        <p:spPr>
          <a:xfrm>
            <a:off x="3707891" y="5505475"/>
            <a:ext cx="1296162" cy="6005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xmlns="" id="{ADC8DF00-8CF0-4994-ABAC-6042CFDA33B1}"/>
              </a:ext>
            </a:extLst>
          </p:cNvPr>
          <p:cNvSpPr/>
          <p:nvPr/>
        </p:nvSpPr>
        <p:spPr>
          <a:xfrm>
            <a:off x="7740395" y="2769108"/>
            <a:ext cx="1083576" cy="5606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xmlns="" id="{C5272A7E-5CD1-4665-B83C-18C13C9BDDF7}"/>
              </a:ext>
            </a:extLst>
          </p:cNvPr>
          <p:cNvSpPr/>
          <p:nvPr/>
        </p:nvSpPr>
        <p:spPr>
          <a:xfrm>
            <a:off x="8172450" y="1977047"/>
            <a:ext cx="723531" cy="7235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xmlns="" id="{68727E3C-F269-4C1B-AEC2-99ED6EC9342A}"/>
              </a:ext>
            </a:extLst>
          </p:cNvPr>
          <p:cNvSpPr/>
          <p:nvPr/>
        </p:nvSpPr>
        <p:spPr>
          <a:xfrm>
            <a:off x="7452359" y="2265070"/>
            <a:ext cx="810386" cy="7185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60">
            <a:extLst>
              <a:ext uri="{FF2B5EF4-FFF2-40B4-BE49-F238E27FC236}">
                <a16:creationId xmlns:a16="http://schemas.microsoft.com/office/drawing/2014/main" xmlns="" id="{022CE03A-AAAA-462C-8946-57BFFD83838E}"/>
              </a:ext>
            </a:extLst>
          </p:cNvPr>
          <p:cNvSpPr/>
          <p:nvPr/>
        </p:nvSpPr>
        <p:spPr>
          <a:xfrm>
            <a:off x="2915792" y="2913215"/>
            <a:ext cx="648068" cy="16201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61">
            <a:extLst>
              <a:ext uri="{FF2B5EF4-FFF2-40B4-BE49-F238E27FC236}">
                <a16:creationId xmlns:a16="http://schemas.microsoft.com/office/drawing/2014/main" xmlns="" id="{CD4B7EBF-49AC-4CF8-8553-0AC39CF6364E}"/>
              </a:ext>
            </a:extLst>
          </p:cNvPr>
          <p:cNvSpPr/>
          <p:nvPr/>
        </p:nvSpPr>
        <p:spPr>
          <a:xfrm>
            <a:off x="6444234" y="6225552"/>
            <a:ext cx="1368170" cy="4093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4">
            <a:extLst>
              <a:ext uri="{FF2B5EF4-FFF2-40B4-BE49-F238E27FC236}">
                <a16:creationId xmlns:a16="http://schemas.microsoft.com/office/drawing/2014/main" xmlns="" id="{BAB594E6-85D9-4EDD-A02F-524F4341FB47}"/>
              </a:ext>
            </a:extLst>
          </p:cNvPr>
          <p:cNvSpPr/>
          <p:nvPr/>
        </p:nvSpPr>
        <p:spPr>
          <a:xfrm>
            <a:off x="6300215" y="4281398"/>
            <a:ext cx="823671" cy="8236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5">
            <a:extLst>
              <a:ext uri="{FF2B5EF4-FFF2-40B4-BE49-F238E27FC236}">
                <a16:creationId xmlns:a16="http://schemas.microsoft.com/office/drawing/2014/main" xmlns="" id="{9D80333C-DB74-41F6-A984-A55037B3172A}"/>
              </a:ext>
            </a:extLst>
          </p:cNvPr>
          <p:cNvSpPr/>
          <p:nvPr/>
        </p:nvSpPr>
        <p:spPr>
          <a:xfrm>
            <a:off x="6300215" y="2697200"/>
            <a:ext cx="823671" cy="8236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6">
            <a:extLst>
              <a:ext uri="{FF2B5EF4-FFF2-40B4-BE49-F238E27FC236}">
                <a16:creationId xmlns:a16="http://schemas.microsoft.com/office/drawing/2014/main" xmlns="" id="{4C391B45-5F3D-40DF-9848-E3783F7F9AC2}"/>
              </a:ext>
            </a:extLst>
          </p:cNvPr>
          <p:cNvSpPr txBox="1"/>
          <p:nvPr/>
        </p:nvSpPr>
        <p:spPr>
          <a:xfrm>
            <a:off x="780999" y="4453560"/>
            <a:ext cx="92329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latin typeface="맑은 고딕"/>
                <a:cs typeface="맑은 고딕"/>
              </a:rPr>
              <a:t>Browser(User)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65" name="object 67">
            <a:extLst>
              <a:ext uri="{FF2B5EF4-FFF2-40B4-BE49-F238E27FC236}">
                <a16:creationId xmlns:a16="http://schemas.microsoft.com/office/drawing/2014/main" xmlns="" id="{F4548006-4D95-4298-A10B-5C59A8AFB881}"/>
              </a:ext>
            </a:extLst>
          </p:cNvPr>
          <p:cNvSpPr txBox="1"/>
          <p:nvPr/>
        </p:nvSpPr>
        <p:spPr>
          <a:xfrm>
            <a:off x="1914905" y="4469689"/>
            <a:ext cx="57531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맑은 고딕"/>
                <a:cs typeface="맑은 고딕"/>
              </a:rPr>
              <a:t>N</a:t>
            </a:r>
            <a:r>
              <a:rPr sz="1050" b="1" spc="-10" dirty="0">
                <a:latin typeface="맑은 고딕"/>
                <a:cs typeface="맑은 고딕"/>
              </a:rPr>
              <a:t>e</a:t>
            </a:r>
            <a:r>
              <a:rPr sz="1050" b="1" spc="-5" dirty="0">
                <a:latin typeface="맑은 고딕"/>
                <a:cs typeface="맑은 고딕"/>
              </a:rPr>
              <a:t>tw</a:t>
            </a:r>
            <a:r>
              <a:rPr sz="1050" b="1" spc="5" dirty="0">
                <a:latin typeface="맑은 고딕"/>
                <a:cs typeface="맑은 고딕"/>
              </a:rPr>
              <a:t>o</a:t>
            </a:r>
            <a:r>
              <a:rPr sz="1050" b="1" dirty="0">
                <a:latin typeface="맑은 고딕"/>
                <a:cs typeface="맑은 고딕"/>
              </a:rPr>
              <a:t>rk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66" name="object 68">
            <a:extLst>
              <a:ext uri="{FF2B5EF4-FFF2-40B4-BE49-F238E27FC236}">
                <a16:creationId xmlns:a16="http://schemas.microsoft.com/office/drawing/2014/main" xmlns="" id="{90924C72-340D-4C03-BEA4-EB6FE4464836}"/>
              </a:ext>
            </a:extLst>
          </p:cNvPr>
          <p:cNvSpPr txBox="1"/>
          <p:nvPr/>
        </p:nvSpPr>
        <p:spPr>
          <a:xfrm>
            <a:off x="6740142" y="3821353"/>
            <a:ext cx="74066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50" b="1" dirty="0">
                <a:solidFill>
                  <a:srgbClr val="006FC0"/>
                </a:solidFill>
                <a:latin typeface="맑은 고딕"/>
                <a:cs typeface="맑은 고딕"/>
              </a:rPr>
              <a:t>Session  </a:t>
            </a:r>
            <a:endParaRPr lang="en-US" altLang="ko-KR" sz="1050" b="1" dirty="0">
              <a:solidFill>
                <a:srgbClr val="006FC0"/>
              </a:solidFill>
              <a:latin typeface="맑은 고딕"/>
              <a:cs typeface="맑은 고딕"/>
            </a:endParaRPr>
          </a:p>
          <a:p>
            <a:pPr marL="12700" marR="5080">
              <a:lnSpc>
                <a:spcPct val="100000"/>
              </a:lnSpc>
            </a:pPr>
            <a:r>
              <a:rPr sz="1050" b="1" dirty="0">
                <a:solidFill>
                  <a:srgbClr val="006FC0"/>
                </a:solidFill>
                <a:latin typeface="맑은 고딕"/>
                <a:cs typeface="맑은 고딕"/>
              </a:rPr>
              <a:t>r</a:t>
            </a:r>
            <a:r>
              <a:rPr sz="1050" b="1" spc="-5" dirty="0">
                <a:solidFill>
                  <a:srgbClr val="006FC0"/>
                </a:solidFill>
                <a:latin typeface="맑은 고딕"/>
                <a:cs typeface="맑은 고딕"/>
              </a:rPr>
              <a:t>eplic</a:t>
            </a:r>
            <a:r>
              <a:rPr sz="1050" b="1" dirty="0">
                <a:solidFill>
                  <a:srgbClr val="006FC0"/>
                </a:solidFill>
                <a:latin typeface="맑은 고딕"/>
                <a:cs typeface="맑은 고딕"/>
              </a:rPr>
              <a:t>a</a:t>
            </a:r>
            <a:r>
              <a:rPr sz="1050" b="1" spc="-5" dirty="0">
                <a:solidFill>
                  <a:srgbClr val="006FC0"/>
                </a:solidFill>
                <a:latin typeface="맑은 고딕"/>
                <a:cs typeface="맑은 고딕"/>
              </a:rPr>
              <a:t>ti</a:t>
            </a:r>
            <a:r>
              <a:rPr sz="1050" b="1" spc="5" dirty="0">
                <a:solidFill>
                  <a:srgbClr val="006FC0"/>
                </a:solidFill>
                <a:latin typeface="맑은 고딕"/>
                <a:cs typeface="맑은 고딕"/>
              </a:rPr>
              <a:t>o</a:t>
            </a:r>
            <a:r>
              <a:rPr sz="1050" b="1" dirty="0">
                <a:solidFill>
                  <a:srgbClr val="006FC0"/>
                </a:solidFill>
                <a:latin typeface="맑은 고딕"/>
                <a:cs typeface="맑은 고딕"/>
              </a:rPr>
              <a:t>n</a:t>
            </a:r>
            <a:endParaRPr sz="1050" dirty="0">
              <a:latin typeface="맑은 고딕"/>
              <a:cs typeface="맑은 고딕"/>
            </a:endParaRPr>
          </a:p>
        </p:txBody>
      </p:sp>
      <p:sp>
        <p:nvSpPr>
          <p:cNvPr id="67" name="object 69">
            <a:extLst>
              <a:ext uri="{FF2B5EF4-FFF2-40B4-BE49-F238E27FC236}">
                <a16:creationId xmlns:a16="http://schemas.microsoft.com/office/drawing/2014/main" xmlns="" id="{E1DA3403-E2E0-446E-8437-66E4A4E24812}"/>
              </a:ext>
            </a:extLst>
          </p:cNvPr>
          <p:cNvSpPr/>
          <p:nvPr/>
        </p:nvSpPr>
        <p:spPr>
          <a:xfrm>
            <a:off x="4067936" y="2625153"/>
            <a:ext cx="648068" cy="6480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70">
            <a:extLst>
              <a:ext uri="{FF2B5EF4-FFF2-40B4-BE49-F238E27FC236}">
                <a16:creationId xmlns:a16="http://schemas.microsoft.com/office/drawing/2014/main" xmlns="" id="{98B07327-19D4-4679-82CB-EE2D13208E4D}"/>
              </a:ext>
            </a:extLst>
          </p:cNvPr>
          <p:cNvSpPr/>
          <p:nvPr/>
        </p:nvSpPr>
        <p:spPr>
          <a:xfrm>
            <a:off x="5724144" y="2625153"/>
            <a:ext cx="648068" cy="6480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71">
            <a:extLst>
              <a:ext uri="{FF2B5EF4-FFF2-40B4-BE49-F238E27FC236}">
                <a16:creationId xmlns:a16="http://schemas.microsoft.com/office/drawing/2014/main" xmlns="" id="{CD0C757B-5BF0-412D-B68A-0E609829C94F}"/>
              </a:ext>
            </a:extLst>
          </p:cNvPr>
          <p:cNvSpPr txBox="1"/>
          <p:nvPr/>
        </p:nvSpPr>
        <p:spPr>
          <a:xfrm>
            <a:off x="3772661" y="3821353"/>
            <a:ext cx="6445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50" b="1" dirty="0">
                <a:solidFill>
                  <a:srgbClr val="006FC0"/>
                </a:solidFill>
                <a:latin typeface="맑은 고딕"/>
                <a:cs typeface="맑은 고딕"/>
              </a:rPr>
              <a:t>Load  </a:t>
            </a:r>
            <a:endParaRPr lang="en-US" altLang="ko-KR" sz="1050" b="1" dirty="0">
              <a:solidFill>
                <a:srgbClr val="006FC0"/>
              </a:solidFill>
              <a:latin typeface="맑은 고딕"/>
              <a:cs typeface="맑은 고딕"/>
            </a:endParaRPr>
          </a:p>
          <a:p>
            <a:pPr marL="12700" marR="5080">
              <a:lnSpc>
                <a:spcPct val="100000"/>
              </a:lnSpc>
            </a:pPr>
            <a:r>
              <a:rPr sz="1050" b="1" spc="-5" dirty="0">
                <a:solidFill>
                  <a:srgbClr val="006FC0"/>
                </a:solidFill>
                <a:latin typeface="맑은 고딕"/>
                <a:cs typeface="맑은 고딕"/>
              </a:rPr>
              <a:t>Bala</a:t>
            </a:r>
            <a:r>
              <a:rPr sz="1050" b="1" spc="5" dirty="0">
                <a:solidFill>
                  <a:srgbClr val="006FC0"/>
                </a:solidFill>
                <a:latin typeface="맑은 고딕"/>
                <a:cs typeface="맑은 고딕"/>
              </a:rPr>
              <a:t>n</a:t>
            </a:r>
            <a:r>
              <a:rPr sz="1050" b="1" spc="-5" dirty="0">
                <a:solidFill>
                  <a:srgbClr val="006FC0"/>
                </a:solidFill>
                <a:latin typeface="맑은 고딕"/>
                <a:cs typeface="맑은 고딕"/>
              </a:rPr>
              <a:t>ci</a:t>
            </a:r>
            <a:r>
              <a:rPr sz="1050" b="1" dirty="0">
                <a:solidFill>
                  <a:srgbClr val="006FC0"/>
                </a:solidFill>
                <a:latin typeface="맑은 고딕"/>
                <a:cs typeface="맑은 고딕"/>
              </a:rPr>
              <a:t>ng</a:t>
            </a:r>
            <a:endParaRPr sz="1050" dirty="0">
              <a:latin typeface="맑은 고딕"/>
              <a:cs typeface="맑은 고딕"/>
            </a:endParaRPr>
          </a:p>
        </p:txBody>
      </p:sp>
      <p:sp>
        <p:nvSpPr>
          <p:cNvPr id="70" name="object 72">
            <a:extLst>
              <a:ext uri="{FF2B5EF4-FFF2-40B4-BE49-F238E27FC236}">
                <a16:creationId xmlns:a16="http://schemas.microsoft.com/office/drawing/2014/main" xmlns="" id="{66299682-1C49-4A8E-AFE7-B9B09022C3EC}"/>
              </a:ext>
            </a:extLst>
          </p:cNvPr>
          <p:cNvSpPr txBox="1"/>
          <p:nvPr/>
        </p:nvSpPr>
        <p:spPr>
          <a:xfrm>
            <a:off x="5083555" y="2813101"/>
            <a:ext cx="64452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50" b="1" dirty="0">
                <a:solidFill>
                  <a:srgbClr val="006FC0"/>
                </a:solidFill>
                <a:latin typeface="맑은 고딕"/>
                <a:cs typeface="맑은 고딕"/>
              </a:rPr>
              <a:t>Load  </a:t>
            </a:r>
            <a:endParaRPr lang="en-US" altLang="ko-KR" sz="1050" b="1" dirty="0">
              <a:solidFill>
                <a:srgbClr val="006FC0"/>
              </a:solidFill>
              <a:latin typeface="맑은 고딕"/>
              <a:cs typeface="맑은 고딕"/>
            </a:endParaRPr>
          </a:p>
          <a:p>
            <a:pPr marL="12700" marR="5080">
              <a:lnSpc>
                <a:spcPct val="100000"/>
              </a:lnSpc>
            </a:pPr>
            <a:r>
              <a:rPr sz="1050" b="1" spc="-5" dirty="0">
                <a:solidFill>
                  <a:srgbClr val="006FC0"/>
                </a:solidFill>
                <a:latin typeface="맑은 고딕"/>
                <a:cs typeface="맑은 고딕"/>
              </a:rPr>
              <a:t>Bala</a:t>
            </a:r>
            <a:r>
              <a:rPr sz="1050" b="1" spc="5" dirty="0">
                <a:solidFill>
                  <a:srgbClr val="006FC0"/>
                </a:solidFill>
                <a:latin typeface="맑은 고딕"/>
                <a:cs typeface="맑은 고딕"/>
              </a:rPr>
              <a:t>n</a:t>
            </a:r>
            <a:r>
              <a:rPr sz="1050" b="1" spc="-5" dirty="0">
                <a:solidFill>
                  <a:srgbClr val="006FC0"/>
                </a:solidFill>
                <a:latin typeface="맑은 고딕"/>
                <a:cs typeface="맑은 고딕"/>
              </a:rPr>
              <a:t>ci</a:t>
            </a:r>
            <a:r>
              <a:rPr sz="1050" b="1" dirty="0">
                <a:solidFill>
                  <a:srgbClr val="006FC0"/>
                </a:solidFill>
                <a:latin typeface="맑은 고딕"/>
                <a:cs typeface="맑은 고딕"/>
              </a:rPr>
              <a:t>ng</a:t>
            </a:r>
            <a:endParaRPr sz="1050" dirty="0">
              <a:latin typeface="맑은 고딕"/>
              <a:cs typeface="맑은 고딕"/>
            </a:endParaRPr>
          </a:p>
        </p:txBody>
      </p:sp>
      <p:sp>
        <p:nvSpPr>
          <p:cNvPr id="71" name="object 73">
            <a:extLst>
              <a:ext uri="{FF2B5EF4-FFF2-40B4-BE49-F238E27FC236}">
                <a16:creationId xmlns:a16="http://schemas.microsoft.com/office/drawing/2014/main" xmlns="" id="{79F7AF55-8E0C-4FE3-AAA5-E85B15F70FCF}"/>
              </a:ext>
            </a:extLst>
          </p:cNvPr>
          <p:cNvSpPr txBox="1"/>
          <p:nvPr/>
        </p:nvSpPr>
        <p:spPr>
          <a:xfrm>
            <a:off x="3571113" y="2487346"/>
            <a:ext cx="57848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006FC0"/>
                </a:solidFill>
                <a:latin typeface="맑은 고딕"/>
                <a:cs typeface="맑은 고딕"/>
              </a:rPr>
              <a:t>Fail-over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72" name="object 74">
            <a:extLst>
              <a:ext uri="{FF2B5EF4-FFF2-40B4-BE49-F238E27FC236}">
                <a16:creationId xmlns:a16="http://schemas.microsoft.com/office/drawing/2014/main" xmlns="" id="{A012C2ED-4EAC-423B-8F8F-6C40BA08B30B}"/>
              </a:ext>
            </a:extLst>
          </p:cNvPr>
          <p:cNvSpPr txBox="1"/>
          <p:nvPr/>
        </p:nvSpPr>
        <p:spPr>
          <a:xfrm>
            <a:off x="5515736" y="2415083"/>
            <a:ext cx="57848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006FC0"/>
                </a:solidFill>
                <a:latin typeface="맑은 고딕"/>
                <a:cs typeface="맑은 고딕"/>
              </a:rPr>
              <a:t>Fail-over</a:t>
            </a:r>
            <a:endParaRPr sz="1050"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6674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기본적인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WAS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동작구조</a:t>
            </a: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xmlns="" id="{3CF69FE6-D075-4A06-AC35-CB6F6D2D498F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203183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1600" b="0" i="0" dirty="0">
                <a:effectLst/>
                <a:latin typeface="+mn-ea"/>
              </a:rPr>
              <a:t>[ JSP ] – Java Server Page</a:t>
            </a:r>
            <a:endParaRPr lang="ko-KR" altLang="en-US" sz="1600" b="0" i="0" dirty="0">
              <a:effectLst/>
              <a:latin typeface="+mn-ea"/>
            </a:endParaRPr>
          </a:p>
          <a:p>
            <a:pPr lvl="1" algn="just"/>
            <a:r>
              <a:rPr lang="ko-KR" altLang="en-US" sz="1100" b="0" i="0" dirty="0">
                <a:effectLst/>
                <a:latin typeface="+mn-ea"/>
              </a:rPr>
              <a:t>확장자가 </a:t>
            </a:r>
            <a:r>
              <a:rPr lang="en-US" altLang="ko-KR" sz="1100" b="0" i="0" dirty="0">
                <a:effectLst/>
                <a:latin typeface="+mn-ea"/>
              </a:rPr>
              <a:t>.</a:t>
            </a:r>
            <a:r>
              <a:rPr lang="en-US" altLang="ko-KR" sz="1100" b="0" i="0" dirty="0" err="1">
                <a:effectLst/>
                <a:latin typeface="+mn-ea"/>
              </a:rPr>
              <a:t>jsp</a:t>
            </a:r>
            <a:r>
              <a:rPr lang="ko-KR" altLang="en-US" sz="1100" b="0" i="0" dirty="0">
                <a:effectLst/>
                <a:latin typeface="+mn-ea"/>
              </a:rPr>
              <a:t>인 파일</a:t>
            </a:r>
          </a:p>
          <a:p>
            <a:pPr lvl="1" algn="just"/>
            <a:r>
              <a:rPr lang="en-US" altLang="ko-KR" sz="1100" b="0" i="0" dirty="0">
                <a:effectLst/>
                <a:latin typeface="+mn-ea"/>
              </a:rPr>
              <a:t>html </a:t>
            </a:r>
            <a:r>
              <a:rPr lang="ko-KR" altLang="en-US" sz="1100" b="0" i="0" dirty="0">
                <a:effectLst/>
                <a:latin typeface="+mn-ea"/>
              </a:rPr>
              <a:t>문서 안에 자바 언어를 삽입해 사용할 수 있도록 </a:t>
            </a:r>
            <a:r>
              <a:rPr lang="ko-KR" altLang="en-US" sz="1100" b="0" i="0" dirty="0" err="1">
                <a:effectLst/>
                <a:latin typeface="+mn-ea"/>
              </a:rPr>
              <a:t>해줌</a:t>
            </a:r>
            <a:endParaRPr lang="en-US" altLang="ko-KR" sz="1100" b="0" i="0" dirty="0">
              <a:effectLst/>
              <a:latin typeface="+mn-ea"/>
            </a:endParaRPr>
          </a:p>
          <a:p>
            <a:pPr lvl="1" algn="just"/>
            <a:endParaRPr lang="en-US" altLang="ko-KR" sz="1600" dirty="0">
              <a:latin typeface="+mn-ea"/>
            </a:endParaRPr>
          </a:p>
          <a:p>
            <a:pPr algn="just"/>
            <a:r>
              <a:rPr lang="en-US" altLang="ko-KR" sz="1600" b="0" i="0" dirty="0">
                <a:effectLst/>
                <a:latin typeface="+mn-ea"/>
              </a:rPr>
              <a:t>[ Servlet (</a:t>
            </a:r>
            <a:r>
              <a:rPr lang="ko-KR" altLang="en-US" sz="1600" b="0" i="0" dirty="0" err="1">
                <a:effectLst/>
                <a:latin typeface="+mn-ea"/>
              </a:rPr>
              <a:t>서블릿</a:t>
            </a:r>
            <a:r>
              <a:rPr lang="en-US" altLang="ko-KR" sz="1600" b="0" i="0" dirty="0">
                <a:effectLst/>
                <a:latin typeface="+mn-ea"/>
              </a:rPr>
              <a:t>) ]</a:t>
            </a:r>
            <a:endParaRPr lang="ko-KR" altLang="en-US" sz="1600" b="0" i="0" dirty="0">
              <a:effectLst/>
              <a:latin typeface="+mn-ea"/>
            </a:endParaRPr>
          </a:p>
          <a:p>
            <a:pPr lvl="1" algn="just"/>
            <a:r>
              <a:rPr lang="ko-KR" altLang="en-US" sz="1100" b="0" i="0" dirty="0">
                <a:effectLst/>
                <a:latin typeface="+mn-ea"/>
              </a:rPr>
              <a:t>확장자가 </a:t>
            </a:r>
            <a:r>
              <a:rPr lang="en-US" altLang="ko-KR" sz="1100" b="0" i="0" dirty="0">
                <a:effectLst/>
                <a:latin typeface="+mn-ea"/>
              </a:rPr>
              <a:t>.java</a:t>
            </a:r>
            <a:r>
              <a:rPr lang="ko-KR" altLang="en-US" sz="1100" b="0" i="0" dirty="0">
                <a:effectLst/>
                <a:latin typeface="+mn-ea"/>
              </a:rPr>
              <a:t>인 파일</a:t>
            </a:r>
          </a:p>
          <a:p>
            <a:pPr lvl="1" algn="just"/>
            <a:r>
              <a:rPr lang="ko-KR" altLang="en-US" sz="1100" b="0" i="0" dirty="0">
                <a:effectLst/>
                <a:latin typeface="+mn-ea"/>
              </a:rPr>
              <a:t>자바의 일반적인 클래스와 동일한 개념</a:t>
            </a:r>
          </a:p>
          <a:p>
            <a:pPr lvl="1" algn="just"/>
            <a:r>
              <a:rPr lang="ko-KR" altLang="en-US" sz="1100" b="0" i="0" dirty="0">
                <a:effectLst/>
                <a:latin typeface="+mn-ea"/>
              </a:rPr>
              <a:t>웹을 다룰 수 있도록 해주는 </a:t>
            </a:r>
            <a:r>
              <a:rPr lang="en-US" altLang="ko-KR" sz="1100" b="0" i="0" dirty="0">
                <a:effectLst/>
                <a:latin typeface="+mn-ea"/>
              </a:rPr>
              <a:t>"</a:t>
            </a:r>
            <a:r>
              <a:rPr lang="en-US" altLang="ko-KR" sz="1100" b="0" i="0" dirty="0" err="1">
                <a:effectLst/>
                <a:latin typeface="+mn-ea"/>
              </a:rPr>
              <a:t>HttpServlet</a:t>
            </a:r>
            <a:r>
              <a:rPr lang="en-US" altLang="ko-KR" sz="1100" b="0" i="0" dirty="0">
                <a:effectLst/>
                <a:latin typeface="+mn-ea"/>
              </a:rPr>
              <a:t>" </a:t>
            </a:r>
            <a:r>
              <a:rPr lang="ko-KR" altLang="en-US" sz="1100" b="0" i="0" dirty="0">
                <a:effectLst/>
                <a:latin typeface="+mn-ea"/>
              </a:rPr>
              <a:t>클래스를 상속받은 클래스를 의미함</a:t>
            </a:r>
          </a:p>
        </p:txBody>
      </p:sp>
      <p:pic>
        <p:nvPicPr>
          <p:cNvPr id="13" name="Picture 2" descr="http://cfile23.uf.tistory.com/original/220ABF3F526A66112FD4E5">
            <a:extLst>
              <a:ext uri="{FF2B5EF4-FFF2-40B4-BE49-F238E27FC236}">
                <a16:creationId xmlns:a16="http://schemas.microsoft.com/office/drawing/2014/main" xmlns="" id="{C762B8EE-002A-4FEA-A315-1928AE5C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073400"/>
            <a:ext cx="8143876" cy="367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70993F-9663-4635-B13B-21E4A7471383}"/>
              </a:ext>
            </a:extLst>
          </p:cNvPr>
          <p:cNvSpPr txBox="1"/>
          <p:nvPr/>
        </p:nvSpPr>
        <p:spPr>
          <a:xfrm>
            <a:off x="6565900" y="849745"/>
            <a:ext cx="32419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1100" dirty="0"/>
              <a:t>https://codevang.tistory.com/191</a:t>
            </a:r>
          </a:p>
        </p:txBody>
      </p:sp>
    </p:spTree>
    <p:extLst>
      <p:ext uri="{BB962C8B-B14F-4D97-AF65-F5344CB8AC3E}">
        <p14:creationId xmlns:p14="http://schemas.microsoft.com/office/powerpoint/2010/main" val="4199396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JSP vs Servlet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차이점</a:t>
            </a: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xmlns="" id="{CE517E2F-FC80-4B41-B5C6-427CCA366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16074"/>
              </p:ext>
            </p:extLst>
          </p:nvPr>
        </p:nvGraphicFramePr>
        <p:xfrm>
          <a:off x="263524" y="1264603"/>
          <a:ext cx="9321802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2152">
                  <a:extLst>
                    <a:ext uri="{9D8B030D-6E8A-4147-A177-3AD203B41FA5}">
                      <a16:colId xmlns:a16="http://schemas.microsoft.com/office/drawing/2014/main" xmlns="" val="2876768540"/>
                    </a:ext>
                  </a:extLst>
                </a:gridCol>
                <a:gridCol w="4819650">
                  <a:extLst>
                    <a:ext uri="{9D8B030D-6E8A-4147-A177-3AD203B41FA5}">
                      <a16:colId xmlns:a16="http://schemas.microsoft.com/office/drawing/2014/main" xmlns="" val="573583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JSP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Servlet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032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i="0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&lt;%@ page language="java" </a:t>
                      </a:r>
                      <a:r>
                        <a:rPr lang="en-US" altLang="ko-KR" sz="1000" b="1" i="0" kern="1200" dirty="0" err="1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contentType</a:t>
                      </a:r>
                      <a:r>
                        <a:rPr lang="en-US" altLang="ko-KR" sz="1000" b="1" i="0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="text/html; charset=UTF-8" </a:t>
                      </a:r>
                      <a:r>
                        <a:rPr lang="en-US" altLang="ko-KR" sz="1000" b="1" i="0" kern="1200" dirty="0" err="1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pageEncoding</a:t>
                      </a:r>
                      <a:r>
                        <a:rPr lang="en-US" altLang="ko-KR" sz="1000" b="1" i="0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="UTF-8"%&gt;</a:t>
                      </a:r>
                    </a:p>
                    <a:p>
                      <a:pPr latinLnBrk="1"/>
                      <a:endParaRPr lang="en-US" altLang="ko-KR" sz="1000" b="0" i="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sz="10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&lt;!DOCTYPE html&gt;</a:t>
                      </a:r>
                    </a:p>
                    <a:p>
                      <a:pPr latinLnBrk="1"/>
                      <a:r>
                        <a:rPr lang="en-US" altLang="ko-KR" sz="10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&lt;html&gt;</a:t>
                      </a:r>
                    </a:p>
                    <a:p>
                      <a:pPr latinLnBrk="1"/>
                      <a:r>
                        <a:rPr lang="en-US" altLang="ko-KR" sz="10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&lt;head&gt;</a:t>
                      </a:r>
                    </a:p>
                    <a:p>
                      <a:pPr latinLnBrk="1"/>
                      <a:r>
                        <a:rPr lang="en-US" altLang="ko-KR" sz="10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&lt;meta charset=“UTF-8"&gt;</a:t>
                      </a:r>
                    </a:p>
                    <a:p>
                      <a:pPr latinLnBrk="1"/>
                      <a:r>
                        <a:rPr lang="en-US" altLang="ko-KR" sz="10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&lt;title&gt;Insert title here&lt;/title&gt;</a:t>
                      </a:r>
                    </a:p>
                    <a:p>
                      <a:pPr latinLnBrk="1"/>
                      <a:r>
                        <a:rPr lang="en-US" altLang="ko-KR" sz="10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&lt;/head&gt;</a:t>
                      </a:r>
                    </a:p>
                    <a:p>
                      <a:pPr latinLnBrk="1"/>
                      <a:r>
                        <a:rPr lang="en-US" altLang="ko-KR" sz="10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&lt;body&gt;</a:t>
                      </a:r>
                    </a:p>
                    <a:p>
                      <a:pPr latinLnBrk="1"/>
                      <a:r>
                        <a:rPr lang="en-US" altLang="ko-KR" sz="1000" b="1" i="1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&lt;%-- </a:t>
                      </a:r>
                      <a:r>
                        <a:rPr lang="ko-KR" altLang="en-US" sz="1000" b="1" i="1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자바 코드 삽입 </a:t>
                      </a:r>
                      <a:r>
                        <a:rPr lang="en-US" altLang="ko-KR" sz="1000" b="1" i="1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--%&gt;</a:t>
                      </a:r>
                    </a:p>
                    <a:p>
                      <a:pPr latinLnBrk="1"/>
                      <a:r>
                        <a:rPr lang="en-US" altLang="ko-KR" sz="1000" b="1" i="1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&lt;% </a:t>
                      </a:r>
                    </a:p>
                    <a:p>
                      <a:pPr latinLnBrk="1"/>
                      <a:r>
                        <a:rPr lang="en-US" altLang="ko-KR" sz="1000" b="1" i="1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for(int </a:t>
                      </a:r>
                      <a:r>
                        <a:rPr lang="en-US" altLang="ko-KR" sz="1000" b="1" i="1" kern="1200" dirty="0" err="1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ko-KR" sz="1000" b="1" i="1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= 0; </a:t>
                      </a:r>
                      <a:r>
                        <a:rPr lang="en-US" altLang="ko-KR" sz="1000" b="1" i="1" kern="1200" dirty="0" err="1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ko-KR" sz="1000" b="1" i="1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&lt; 10; </a:t>
                      </a:r>
                      <a:r>
                        <a:rPr lang="en-US" altLang="ko-KR" sz="1000" b="1" i="1" kern="1200" dirty="0" err="1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ko-KR" sz="1000" b="1" i="1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++) { </a:t>
                      </a:r>
                    </a:p>
                    <a:p>
                      <a:pPr latinLnBrk="1"/>
                      <a:r>
                        <a:rPr lang="en-US" altLang="ko-KR" sz="1000" b="1" i="1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altLang="ko-KR" sz="1000" b="1" i="1" kern="1200" dirty="0" err="1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out.println</a:t>
                      </a:r>
                      <a:r>
                        <a:rPr lang="en-US" altLang="ko-KR" sz="1000" b="1" i="1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i="1" kern="1200" dirty="0" err="1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ko-KR" sz="1000" b="1" i="1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latinLnBrk="1"/>
                      <a:r>
                        <a:rPr lang="en-US" altLang="ko-KR" sz="1000" b="1" i="1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} </a:t>
                      </a:r>
                    </a:p>
                    <a:p>
                      <a:pPr latinLnBrk="1"/>
                      <a:r>
                        <a:rPr lang="en-US" altLang="ko-KR" sz="1000" b="1" i="1" kern="12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%&gt;</a:t>
                      </a:r>
                    </a:p>
                    <a:p>
                      <a:pPr latinLnBrk="1"/>
                      <a:r>
                        <a:rPr lang="en-US" altLang="ko-KR" sz="10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&lt;/body&gt;</a:t>
                      </a:r>
                    </a:p>
                    <a:p>
                      <a:pPr latinLnBrk="1"/>
                      <a:r>
                        <a:rPr lang="en-US" altLang="ko-KR" sz="10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&lt;/html&gt;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writer.println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("&lt;html&gt;");</a:t>
                      </a:r>
                    </a:p>
                    <a:p>
                      <a:pPr latinLnBrk="1"/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writer.println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("&lt;head&gt;");</a:t>
                      </a:r>
                    </a:p>
                    <a:p>
                      <a:pPr latinLnBrk="1"/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writer.println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("&lt;/head&gt;");</a:t>
                      </a:r>
                    </a:p>
                    <a:p>
                      <a:pPr latinLnBrk="1"/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writer.println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("&lt;body&gt;");</a:t>
                      </a:r>
                    </a:p>
                    <a:p>
                      <a:pPr latinLnBrk="1"/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writer.println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("&lt;h1&gt;</a:t>
                      </a:r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helloWorld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~&lt;/h1&gt;");</a:t>
                      </a:r>
                    </a:p>
                    <a:p>
                      <a:pPr latinLnBrk="1"/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writer.println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("name : " + </a:t>
                      </a:r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request.getParameter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("name") + "&lt;</a:t>
                      </a:r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br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/&gt;");</a:t>
                      </a:r>
                    </a:p>
                    <a:p>
                      <a:pPr latinLnBrk="1"/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writer.println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("id : " + </a:t>
                      </a:r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request.getParameter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("id") + "&lt;</a:t>
                      </a:r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br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/&gt;");</a:t>
                      </a:r>
                    </a:p>
                    <a:p>
                      <a:pPr latinLnBrk="1"/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writer.println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("pw : " + </a:t>
                      </a:r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request.getParameter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("pw" + "&lt;</a:t>
                      </a:r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br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/&gt;"));</a:t>
                      </a:r>
                    </a:p>
                    <a:p>
                      <a:pPr latinLnBrk="1"/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writer.println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("major : " + </a:t>
                      </a:r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request.getParameter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("major") + "&lt;</a:t>
                      </a:r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br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/&gt;");</a:t>
                      </a:r>
                    </a:p>
                    <a:p>
                      <a:pPr latinLnBrk="1"/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writer.println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("protocol : " + </a:t>
                      </a:r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request.getParameter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("protocol") + "&lt;</a:t>
                      </a:r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br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/&gt;");</a:t>
                      </a:r>
                    </a:p>
                    <a:p>
                      <a:pPr latinLnBrk="1"/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writer.println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("&lt;/body&gt;");</a:t>
                      </a:r>
                    </a:p>
                    <a:p>
                      <a:pPr latinLnBrk="1"/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writer.println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("&lt;/html&gt;");</a:t>
                      </a:r>
                    </a:p>
                    <a:p>
                      <a:pPr latinLnBrk="1"/>
                      <a:r>
                        <a:rPr lang="en-US" altLang="ko-KR" sz="1000" dirty="0" err="1">
                          <a:latin typeface="+mn-ea"/>
                          <a:ea typeface="+mn-ea"/>
                        </a:rPr>
                        <a:t>writer.close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(); 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1713090"/>
                  </a:ext>
                </a:extLst>
              </a:tr>
            </a:tbl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F93365F1-1FF7-46B3-AA7C-CAD3979C5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4" y="5212397"/>
            <a:ext cx="6680201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4">
            <a:extLst>
              <a:ext uri="{FF2B5EF4-FFF2-40B4-BE49-F238E27FC236}">
                <a16:creationId xmlns:a16="http://schemas.microsoft.com/office/drawing/2014/main" xmlns="" id="{EAACA62C-389C-4936-B4B4-6218C82CF4D1}"/>
              </a:ext>
            </a:extLst>
          </p:cNvPr>
          <p:cNvSpPr txBox="1">
            <a:spLocks/>
          </p:cNvSpPr>
          <p:nvPr/>
        </p:nvSpPr>
        <p:spPr>
          <a:xfrm>
            <a:off x="198582" y="4831195"/>
            <a:ext cx="9707418" cy="3139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+mn-ea"/>
              </a:rPr>
              <a:t>JSP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&amp;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servlet </a:t>
            </a:r>
            <a:r>
              <a:rPr lang="ko-KR" altLang="en-US" sz="1600" dirty="0">
                <a:latin typeface="+mn-ea"/>
              </a:rPr>
              <a:t>변환 프로세스</a:t>
            </a:r>
            <a:endParaRPr lang="en-US" altLang="ko-KR" sz="1600" dirty="0">
              <a:latin typeface="+mn-ea"/>
            </a:endParaRPr>
          </a:p>
        </p:txBody>
      </p:sp>
      <p:sp>
        <p:nvSpPr>
          <p:cNvPr id="9" name="내용 개체 틀 4">
            <a:extLst>
              <a:ext uri="{FF2B5EF4-FFF2-40B4-BE49-F238E27FC236}">
                <a16:creationId xmlns:a16="http://schemas.microsoft.com/office/drawing/2014/main" xmlns="" id="{BFAB553F-FACD-403F-92EC-6F47548367EC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3139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600" b="0" i="0" dirty="0">
                <a:effectLst/>
                <a:latin typeface="+mn-ea"/>
              </a:rPr>
              <a:t>코드상의 차이점</a:t>
            </a:r>
            <a:endParaRPr lang="ko-KR" altLang="en-US" sz="1100" b="0" i="0" dirty="0"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5617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CBA3008B-6583-4E6B-9790-9D6562B63F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0839" y="3340847"/>
            <a:ext cx="6143624" cy="3309604"/>
          </a:xfrm>
          <a:prstGeom prst="rect">
            <a:avLst/>
          </a:prstGeom>
        </p:spPr>
      </p:pic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주요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Component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xmlns="" id="{3CF69FE6-D075-4A06-AC35-CB6F6D2D498F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1328569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Apache Tomcat</a:t>
            </a:r>
            <a:r>
              <a:rPr lang="ko-KR" altLang="en-US" sz="2000" dirty="0">
                <a:latin typeface="+mn-ea"/>
              </a:rPr>
              <a:t>은 크게 </a:t>
            </a:r>
            <a:r>
              <a:rPr lang="en-US" altLang="ko-KR" sz="2000" dirty="0">
                <a:latin typeface="+mn-ea"/>
              </a:rPr>
              <a:t>4</a:t>
            </a:r>
            <a:r>
              <a:rPr lang="ko-KR" altLang="en-US" sz="2000" dirty="0">
                <a:latin typeface="+mn-ea"/>
              </a:rPr>
              <a:t>개의 컴포넌트로 구성되며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각 컴포넌트는 </a:t>
            </a:r>
            <a:r>
              <a:rPr lang="ko-KR" altLang="en-US" sz="2000" dirty="0" err="1">
                <a:latin typeface="+mn-ea"/>
              </a:rPr>
              <a:t>핸들러와</a:t>
            </a:r>
            <a:r>
              <a:rPr lang="ko-KR" altLang="en-US" sz="2000" dirty="0">
                <a:latin typeface="+mn-ea"/>
              </a:rPr>
              <a:t> 밸브의 파이프라인 구조로 이루어져 있음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Coyote</a:t>
            </a:r>
            <a:r>
              <a:rPr lang="ko-KR" altLang="en-US" sz="2000" dirty="0">
                <a:latin typeface="+mn-ea"/>
              </a:rPr>
              <a:t>는 </a:t>
            </a:r>
            <a:r>
              <a:rPr lang="en-US" altLang="ko-KR" sz="2000" dirty="0">
                <a:latin typeface="+mn-ea"/>
              </a:rPr>
              <a:t>HTTP</a:t>
            </a:r>
            <a:r>
              <a:rPr lang="ko-KR" altLang="en-US" sz="2000" dirty="0">
                <a:latin typeface="+mn-ea"/>
              </a:rPr>
              <a:t>를 처리하며 해당 요청에 따라 </a:t>
            </a:r>
            <a:r>
              <a:rPr lang="en-US" altLang="ko-KR" sz="2000" dirty="0">
                <a:latin typeface="+mn-ea"/>
              </a:rPr>
              <a:t>JSP, Servlet </a:t>
            </a:r>
            <a:r>
              <a:rPr lang="ko-KR" altLang="en-US" sz="2000" dirty="0">
                <a:latin typeface="+mn-ea"/>
              </a:rPr>
              <a:t>컨테이너를 호출하여 요청을 처리함</a:t>
            </a:r>
            <a:endParaRPr lang="en-US" altLang="ko-KR" sz="2000" dirty="0">
              <a:latin typeface="+mn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1807B287-B7D9-44AD-8DED-6550AADB645C}"/>
              </a:ext>
            </a:extLst>
          </p:cNvPr>
          <p:cNvGrpSpPr/>
          <p:nvPr/>
        </p:nvGrpSpPr>
        <p:grpSpPr>
          <a:xfrm>
            <a:off x="3869785" y="2278416"/>
            <a:ext cx="5044273" cy="1250737"/>
            <a:chOff x="1475277" y="3537020"/>
            <a:chExt cx="6312196" cy="2471235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xmlns="" id="{C72C2D02-B60D-48EC-BE4D-E722822314FE}"/>
                </a:ext>
              </a:extLst>
            </p:cNvPr>
            <p:cNvSpPr/>
            <p:nvPr/>
          </p:nvSpPr>
          <p:spPr>
            <a:xfrm>
              <a:off x="1475277" y="3537020"/>
              <a:ext cx="6312196" cy="2471235"/>
            </a:xfrm>
            <a:prstGeom prst="roundRect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xmlns="" id="{47742C5A-48AE-4606-AC06-DFB1546875E7}"/>
                </a:ext>
              </a:extLst>
            </p:cNvPr>
            <p:cNvSpPr/>
            <p:nvPr/>
          </p:nvSpPr>
          <p:spPr>
            <a:xfrm>
              <a:off x="1633773" y="3668313"/>
              <a:ext cx="1365503" cy="21823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Catalina</a:t>
              </a:r>
            </a:p>
            <a:p>
              <a:pPr algn="ctr"/>
              <a:endParaRPr lang="en-US" altLang="ko-KR" sz="1400" b="1" dirty="0">
                <a:solidFill>
                  <a:schemeClr val="bg1"/>
                </a:solidFill>
              </a:endParaRPr>
            </a:p>
            <a:p>
              <a:pPr algn="ctr"/>
              <a:endParaRPr lang="en-US" altLang="ko-KR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Servlet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Container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xmlns="" id="{3D64EBAA-5FD1-492A-999B-48BD6D312381}"/>
                </a:ext>
              </a:extLst>
            </p:cNvPr>
            <p:cNvSpPr/>
            <p:nvPr/>
          </p:nvSpPr>
          <p:spPr>
            <a:xfrm>
              <a:off x="3157773" y="3681453"/>
              <a:ext cx="1365503" cy="21823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Coyote</a:t>
              </a:r>
            </a:p>
            <a:p>
              <a:pPr algn="ctr"/>
              <a:endParaRPr lang="en-US" altLang="ko-KR" sz="1400" b="1" dirty="0">
                <a:solidFill>
                  <a:schemeClr val="bg1"/>
                </a:solidFill>
              </a:endParaRPr>
            </a:p>
            <a:p>
              <a:pPr algn="ctr"/>
              <a:endParaRPr lang="en-US" altLang="ko-KR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Web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Server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xmlns="" id="{C63DC4E1-54C1-4EB3-BFD8-566EBEFDBA6F}"/>
                </a:ext>
              </a:extLst>
            </p:cNvPr>
            <p:cNvSpPr/>
            <p:nvPr/>
          </p:nvSpPr>
          <p:spPr>
            <a:xfrm>
              <a:off x="4681772" y="3668313"/>
              <a:ext cx="1365503" cy="21823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Jasper</a:t>
              </a:r>
            </a:p>
            <a:p>
              <a:pPr algn="ctr"/>
              <a:endParaRPr lang="en-US" altLang="ko-KR" sz="1400" b="1" dirty="0">
                <a:solidFill>
                  <a:schemeClr val="bg1"/>
                </a:solidFill>
              </a:endParaRPr>
            </a:p>
            <a:p>
              <a:pPr algn="ctr"/>
              <a:endParaRPr lang="en-US" altLang="ko-KR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JSP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Container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xmlns="" id="{0001AA67-23B2-47EA-9428-9D0401ECB45B}"/>
                </a:ext>
              </a:extLst>
            </p:cNvPr>
            <p:cNvSpPr/>
            <p:nvPr/>
          </p:nvSpPr>
          <p:spPr>
            <a:xfrm>
              <a:off x="6205774" y="3668313"/>
              <a:ext cx="1365503" cy="21823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Cluster</a:t>
              </a:r>
            </a:p>
            <a:p>
              <a:pPr algn="ctr"/>
              <a:endParaRPr lang="en-US" altLang="ko-KR" sz="1400" b="1" dirty="0">
                <a:solidFill>
                  <a:schemeClr val="bg1"/>
                </a:solidFill>
              </a:endParaRPr>
            </a:p>
            <a:p>
              <a:pPr algn="ctr"/>
              <a:endParaRPr lang="en-US" altLang="ko-KR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Load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Balancer</a:t>
              </a:r>
            </a:p>
          </p:txBody>
        </p: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E899221D-69E0-4F73-9A47-9176E4CBC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508" y="2278416"/>
            <a:ext cx="1708929" cy="13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87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주요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Listener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xmlns="" id="{3CF69FE6-D075-4A06-AC35-CB6F6D2D498F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289412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HTTP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Application </a:t>
            </a:r>
            <a:r>
              <a:rPr lang="ko-KR" altLang="en-US" sz="1600" dirty="0">
                <a:latin typeface="+mn-ea"/>
              </a:rPr>
              <a:t>서버로의 </a:t>
            </a:r>
            <a:r>
              <a:rPr lang="en-US" altLang="ko-KR" sz="1600" dirty="0">
                <a:latin typeface="+mn-ea"/>
              </a:rPr>
              <a:t>Direct request</a:t>
            </a:r>
            <a:r>
              <a:rPr lang="ko-KR" altLang="en-US" sz="1600" dirty="0">
                <a:latin typeface="+mn-ea"/>
              </a:rPr>
              <a:t>를 받음</a:t>
            </a:r>
            <a:endParaRPr lang="en-US" altLang="ko-KR" sz="16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Default: enabled, 8080 port</a:t>
            </a:r>
          </a:p>
          <a:p>
            <a:r>
              <a:rPr lang="en-US" altLang="ko-KR" sz="2000" dirty="0">
                <a:latin typeface="+mn-ea"/>
              </a:rPr>
              <a:t>HTTPS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HTTPS</a:t>
            </a:r>
            <a:r>
              <a:rPr lang="ko-KR" altLang="en-US" sz="1600" dirty="0">
                <a:latin typeface="+mn-ea"/>
              </a:rPr>
              <a:t>를 직접 입력으로 받음</a:t>
            </a:r>
            <a:r>
              <a:rPr lang="en-US" altLang="ko-KR" sz="1600" dirty="0">
                <a:latin typeface="+mn-ea"/>
              </a:rPr>
              <a:t>, SSL </a:t>
            </a:r>
            <a:r>
              <a:rPr lang="en-US" altLang="ko-KR" sz="1600" dirty="0" err="1">
                <a:latin typeface="+mn-ea"/>
              </a:rPr>
              <a:t>keystore</a:t>
            </a:r>
            <a:r>
              <a:rPr lang="ko-KR" altLang="en-US" sz="1600" dirty="0">
                <a:latin typeface="+mn-ea"/>
              </a:rPr>
              <a:t> 필요</a:t>
            </a:r>
            <a:endParaRPr lang="en-US" altLang="ko-KR" sz="16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Default: disabled, 8443 port</a:t>
            </a:r>
          </a:p>
          <a:p>
            <a:r>
              <a:rPr lang="en-US" altLang="ko-KR" sz="2000" dirty="0">
                <a:latin typeface="+mn-ea"/>
              </a:rPr>
              <a:t>AJP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Web Server</a:t>
            </a:r>
            <a:r>
              <a:rPr lang="ko-KR" altLang="en-US" sz="1600" dirty="0">
                <a:latin typeface="+mn-ea"/>
              </a:rPr>
              <a:t>를 통한 </a:t>
            </a:r>
            <a:r>
              <a:rPr lang="en-US" altLang="ko-KR" sz="1600" dirty="0" err="1">
                <a:latin typeface="+mn-ea"/>
              </a:rPr>
              <a:t>mod_jk</a:t>
            </a:r>
            <a:r>
              <a:rPr lang="ko-KR" altLang="en-US" sz="1600" dirty="0">
                <a:latin typeface="+mn-ea"/>
              </a:rPr>
              <a:t>를 통해 입력 받는 </a:t>
            </a:r>
            <a:r>
              <a:rPr lang="en-US" altLang="ko-KR" sz="1600" dirty="0">
                <a:latin typeface="+mn-ea"/>
              </a:rPr>
              <a:t>Connector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Default: enabled, 8009 port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2227CF27-E5D5-43A2-AC7F-B429FFCD3ED1}"/>
              </a:ext>
            </a:extLst>
          </p:cNvPr>
          <p:cNvGrpSpPr/>
          <p:nvPr/>
        </p:nvGrpSpPr>
        <p:grpSpPr>
          <a:xfrm>
            <a:off x="1782678" y="3850104"/>
            <a:ext cx="6340644" cy="2382253"/>
            <a:chOff x="1577500" y="1508636"/>
            <a:chExt cx="6076857" cy="2119312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xmlns="" id="{67ECC1D9-812D-4E65-A63F-96E9E3440F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42381" y="1508636"/>
              <a:ext cx="4278199" cy="211931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/>
              <a:r>
                <a:rPr kumimoji="0" lang="en-US" altLang="ko-KR" sz="1000" b="1" dirty="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rPr>
                <a:t>Tomcat Web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xmlns="" id="{014FF9BA-A51E-4099-94C9-A6403A1818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4270" y="1988219"/>
              <a:ext cx="1105826" cy="28062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en-US" altLang="ko-KR" sz="1000" dirty="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rPr>
                <a:t>HTTP</a:t>
              </a: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0651E20E-460F-4BA0-8A0C-4E092B17FA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06395" y="1818526"/>
              <a:ext cx="1233198" cy="133984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/>
              <a:r>
                <a:rPr kumimoji="0" lang="en-US" altLang="ko-KR" sz="1000" dirty="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rPr>
                <a:t>JSP</a:t>
              </a:r>
            </a:p>
          </p:txBody>
        </p:sp>
        <p:sp>
          <p:nvSpPr>
            <p:cNvPr id="12" name="모서리가 둥근 직사각형 14">
              <a:extLst>
                <a:ext uri="{FF2B5EF4-FFF2-40B4-BE49-F238E27FC236}">
                  <a16:creationId xmlns:a16="http://schemas.microsoft.com/office/drawing/2014/main" xmlns="" id="{ECC6E1CA-9E18-4617-BCA5-3F61766D7E3B}"/>
                </a:ext>
              </a:extLst>
            </p:cNvPr>
            <p:cNvSpPr/>
            <p:nvPr/>
          </p:nvSpPr>
          <p:spPr bwMode="auto">
            <a:xfrm>
              <a:off x="5133660" y="2107244"/>
              <a:ext cx="961917" cy="935913"/>
            </a:xfrm>
            <a:prstGeom prst="round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/>
              <a:endParaRPr kumimoji="0" lang="ko-KR" altLang="en-US" sz="1000" dirty="0">
                <a:solidFill>
                  <a:srgbClr val="000000"/>
                </a:solidFill>
                <a:latin typeface="Calibri" pitchFamily="34" charset="0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xmlns="" id="{2B0589CF-0368-4975-A0A7-8B186AA6DC90}"/>
                </a:ext>
              </a:extLst>
            </p:cNvPr>
            <p:cNvSpPr/>
            <p:nvPr/>
          </p:nvSpPr>
          <p:spPr bwMode="auto">
            <a:xfrm>
              <a:off x="5231481" y="2187179"/>
              <a:ext cx="144016" cy="1360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7DF8FC0A-4B35-4E80-93A2-1C8CC9258388}"/>
                </a:ext>
              </a:extLst>
            </p:cNvPr>
            <p:cNvSpPr/>
            <p:nvPr/>
          </p:nvSpPr>
          <p:spPr bwMode="auto">
            <a:xfrm>
              <a:off x="5452938" y="2494557"/>
              <a:ext cx="144016" cy="1360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2E46CDA2-A9DB-40E7-92D3-8C895FB5D335}"/>
                </a:ext>
              </a:extLst>
            </p:cNvPr>
            <p:cNvSpPr/>
            <p:nvPr/>
          </p:nvSpPr>
          <p:spPr bwMode="auto">
            <a:xfrm>
              <a:off x="5600484" y="2210880"/>
              <a:ext cx="144016" cy="1360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0AEAD2D3-5EB6-4806-8A95-713619D36859}"/>
                </a:ext>
              </a:extLst>
            </p:cNvPr>
            <p:cNvSpPr/>
            <p:nvPr/>
          </p:nvSpPr>
          <p:spPr bwMode="auto">
            <a:xfrm>
              <a:off x="5744500" y="2439196"/>
              <a:ext cx="144016" cy="13600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A8FFBD90-9BDD-4A3E-975D-B5F81E143318}"/>
                </a:ext>
              </a:extLst>
            </p:cNvPr>
            <p:cNvSpPr/>
            <p:nvPr/>
          </p:nvSpPr>
          <p:spPr bwMode="auto">
            <a:xfrm>
              <a:off x="5231481" y="2507198"/>
              <a:ext cx="144016" cy="13600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xmlns="" id="{97D873CD-5E5F-436B-8290-0B2E97DA7727}"/>
                </a:ext>
              </a:extLst>
            </p:cNvPr>
            <p:cNvSpPr/>
            <p:nvPr/>
          </p:nvSpPr>
          <p:spPr bwMode="auto">
            <a:xfrm>
              <a:off x="5357241" y="2724566"/>
              <a:ext cx="144016" cy="1360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D63499C8-474D-485A-A3CC-E190522B8CCB}"/>
                </a:ext>
              </a:extLst>
            </p:cNvPr>
            <p:cNvSpPr/>
            <p:nvPr/>
          </p:nvSpPr>
          <p:spPr bwMode="auto">
            <a:xfrm>
              <a:off x="5584683" y="2781967"/>
              <a:ext cx="144016" cy="13600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A706BB08-9D98-4476-9368-A2BABD1C8E90}"/>
                </a:ext>
              </a:extLst>
            </p:cNvPr>
            <p:cNvSpPr/>
            <p:nvPr/>
          </p:nvSpPr>
          <p:spPr bwMode="auto">
            <a:xfrm>
              <a:off x="5790778" y="2689792"/>
              <a:ext cx="144016" cy="13600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21" name="AutoShape 21">
              <a:extLst>
                <a:ext uri="{FF2B5EF4-FFF2-40B4-BE49-F238E27FC236}">
                  <a16:creationId xmlns:a16="http://schemas.microsoft.com/office/drawing/2014/main" xmlns="" id="{3229EFC6-1659-4983-9714-ACFA38FD994B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V="1">
              <a:off x="1577500" y="2104093"/>
              <a:ext cx="466770" cy="246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22" name="AutoShape 26">
              <a:extLst>
                <a:ext uri="{FF2B5EF4-FFF2-40B4-BE49-F238E27FC236}">
                  <a16:creationId xmlns:a16="http://schemas.microsoft.com/office/drawing/2014/main" xmlns="" id="{5A9265F4-FE28-4273-95D1-4D72EC40377E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10800000" flipV="1">
              <a:off x="1653875" y="2191410"/>
              <a:ext cx="390392" cy="1587"/>
            </a:xfrm>
            <a:prstGeom prst="bentConnector3">
              <a:avLst>
                <a:gd name="adj1" fmla="val 5022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xmlns="" id="{BA905DEE-1011-4C65-B32F-3B1B78AB03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52731" y="2403096"/>
              <a:ext cx="1105826" cy="28062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en-US" altLang="ko-KR" sz="1000" dirty="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rPr>
                <a:t>HTTPS</a:t>
              </a:r>
            </a:p>
          </p:txBody>
        </p:sp>
        <p:cxnSp>
          <p:nvCxnSpPr>
            <p:cNvPr id="24" name="AutoShape 21">
              <a:extLst>
                <a:ext uri="{FF2B5EF4-FFF2-40B4-BE49-F238E27FC236}">
                  <a16:creationId xmlns:a16="http://schemas.microsoft.com/office/drawing/2014/main" xmlns="" id="{DBD263AF-9FAA-4D22-B1D7-4EF1CF4C8E1A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V="1">
              <a:off x="1585961" y="2518970"/>
              <a:ext cx="466770" cy="246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25" name="AutoShape 26">
              <a:extLst>
                <a:ext uri="{FF2B5EF4-FFF2-40B4-BE49-F238E27FC236}">
                  <a16:creationId xmlns:a16="http://schemas.microsoft.com/office/drawing/2014/main" xmlns="" id="{95A9C41D-797B-4881-8CEB-D85090463638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10800000" flipV="1">
              <a:off x="1662336" y="2606287"/>
              <a:ext cx="390392" cy="1587"/>
            </a:xfrm>
            <a:prstGeom prst="bentConnector3">
              <a:avLst>
                <a:gd name="adj1" fmla="val 5022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xmlns="" id="{5690E77A-7CEC-439D-B659-691D49F0A8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52731" y="2851394"/>
              <a:ext cx="1105826" cy="28062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en-US" altLang="ko-KR" sz="1000" dirty="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rPr>
                <a:t>AJP</a:t>
              </a:r>
            </a:p>
          </p:txBody>
        </p:sp>
        <p:cxnSp>
          <p:nvCxnSpPr>
            <p:cNvPr id="27" name="AutoShape 21">
              <a:extLst>
                <a:ext uri="{FF2B5EF4-FFF2-40B4-BE49-F238E27FC236}">
                  <a16:creationId xmlns:a16="http://schemas.microsoft.com/office/drawing/2014/main" xmlns="" id="{5AB0EEB9-1246-48C4-ADDA-F24F02C97B41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V="1">
              <a:off x="1585961" y="2967268"/>
              <a:ext cx="466770" cy="246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28" name="AutoShape 26">
              <a:extLst>
                <a:ext uri="{FF2B5EF4-FFF2-40B4-BE49-F238E27FC236}">
                  <a16:creationId xmlns:a16="http://schemas.microsoft.com/office/drawing/2014/main" xmlns="" id="{1D774280-A591-4D99-B69A-5A2C01A3AEB2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10800000" flipV="1">
              <a:off x="1662336" y="3054585"/>
              <a:ext cx="390392" cy="1587"/>
            </a:xfrm>
            <a:prstGeom prst="bentConnector3">
              <a:avLst>
                <a:gd name="adj1" fmla="val 5022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xmlns="" id="{858D6B35-908A-4213-9094-5B51B02162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33195" y="2122646"/>
              <a:ext cx="1233198" cy="133984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/>
              <a:r>
                <a:rPr kumimoji="0" lang="en-US" altLang="ko-KR" sz="1000" dirty="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rPr>
                <a:t>Servlet</a:t>
              </a:r>
            </a:p>
          </p:txBody>
        </p:sp>
        <p:sp>
          <p:nvSpPr>
            <p:cNvPr id="30" name="모서리가 둥근 직사각형 38">
              <a:extLst>
                <a:ext uri="{FF2B5EF4-FFF2-40B4-BE49-F238E27FC236}">
                  <a16:creationId xmlns:a16="http://schemas.microsoft.com/office/drawing/2014/main" xmlns="" id="{0D14F6B7-9434-400D-8774-05A038DE8C25}"/>
                </a:ext>
              </a:extLst>
            </p:cNvPr>
            <p:cNvSpPr/>
            <p:nvPr/>
          </p:nvSpPr>
          <p:spPr bwMode="auto">
            <a:xfrm>
              <a:off x="3660460" y="2411364"/>
              <a:ext cx="961917" cy="935913"/>
            </a:xfrm>
            <a:prstGeom prst="round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/>
              <a:endParaRPr kumimoji="0" lang="ko-KR" altLang="en-US" sz="1000" dirty="0">
                <a:solidFill>
                  <a:srgbClr val="000000"/>
                </a:solidFill>
                <a:latin typeface="Calibri" pitchFamily="34" charset="0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xmlns="" id="{1AFB5E96-128E-47A0-AF43-9BEE921C65AF}"/>
                </a:ext>
              </a:extLst>
            </p:cNvPr>
            <p:cNvSpPr/>
            <p:nvPr/>
          </p:nvSpPr>
          <p:spPr bwMode="auto">
            <a:xfrm>
              <a:off x="3758281" y="2491299"/>
              <a:ext cx="144016" cy="1360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xmlns="" id="{2FB93E09-5CAD-44E5-996B-B693EDAF6D91}"/>
                </a:ext>
              </a:extLst>
            </p:cNvPr>
            <p:cNvSpPr/>
            <p:nvPr/>
          </p:nvSpPr>
          <p:spPr bwMode="auto">
            <a:xfrm>
              <a:off x="3979738" y="2798677"/>
              <a:ext cx="144016" cy="1360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xmlns="" id="{481831EE-5F5A-4A64-B2BA-760864AE7A17}"/>
                </a:ext>
              </a:extLst>
            </p:cNvPr>
            <p:cNvSpPr/>
            <p:nvPr/>
          </p:nvSpPr>
          <p:spPr bwMode="auto">
            <a:xfrm>
              <a:off x="4127284" y="2515000"/>
              <a:ext cx="144016" cy="1360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xmlns="" id="{BE028281-5798-44B4-BF3A-831ED6261A81}"/>
                </a:ext>
              </a:extLst>
            </p:cNvPr>
            <p:cNvSpPr/>
            <p:nvPr/>
          </p:nvSpPr>
          <p:spPr bwMode="auto">
            <a:xfrm>
              <a:off x="4271300" y="2743316"/>
              <a:ext cx="144016" cy="13600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xmlns="" id="{3E6B6C26-AFD7-46FE-82B5-ABB7A2DE6098}"/>
                </a:ext>
              </a:extLst>
            </p:cNvPr>
            <p:cNvSpPr/>
            <p:nvPr/>
          </p:nvSpPr>
          <p:spPr bwMode="auto">
            <a:xfrm>
              <a:off x="3758281" y="2811318"/>
              <a:ext cx="144016" cy="13600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xmlns="" id="{AF089F99-1730-4F07-B062-FCFF788AD36E}"/>
                </a:ext>
              </a:extLst>
            </p:cNvPr>
            <p:cNvSpPr/>
            <p:nvPr/>
          </p:nvSpPr>
          <p:spPr bwMode="auto">
            <a:xfrm>
              <a:off x="3884041" y="3028686"/>
              <a:ext cx="144016" cy="1360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xmlns="" id="{01640433-E99A-4C65-8275-14B1D38E39AE}"/>
                </a:ext>
              </a:extLst>
            </p:cNvPr>
            <p:cNvSpPr/>
            <p:nvPr/>
          </p:nvSpPr>
          <p:spPr bwMode="auto">
            <a:xfrm>
              <a:off x="4111483" y="3086087"/>
              <a:ext cx="144016" cy="13600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xmlns="" id="{F15C9E47-F3ED-46D5-A565-8E4B43DA4A94}"/>
                </a:ext>
              </a:extLst>
            </p:cNvPr>
            <p:cNvSpPr/>
            <p:nvPr/>
          </p:nvSpPr>
          <p:spPr bwMode="auto">
            <a:xfrm>
              <a:off x="4317578" y="2993912"/>
              <a:ext cx="144016" cy="13600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xmlns="" id="{4D20E5DA-8227-4984-8DA2-AAAEF5F8BB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40070" y="1818526"/>
              <a:ext cx="1105826" cy="28062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en-US" altLang="ko-KR" sz="1000" dirty="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rPr>
                <a:t>JMX</a:t>
              </a:r>
            </a:p>
          </p:txBody>
        </p:sp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xmlns="" id="{97BE1CFB-600A-4ADC-A58D-B4C7E1845E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48531" y="2233403"/>
              <a:ext cx="1105826" cy="28062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en-US" altLang="ko-KR" sz="1000" dirty="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rPr>
                <a:t>API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117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동작원리</a:t>
            </a: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xmlns="" id="{3CF69FE6-D075-4A06-AC35-CB6F6D2D498F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646331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Tomcat</a:t>
            </a:r>
            <a:r>
              <a:rPr lang="ko-KR" altLang="en-US" sz="2000" dirty="0">
                <a:latin typeface="+mn-ea"/>
              </a:rPr>
              <a:t>은 </a:t>
            </a:r>
            <a:r>
              <a:rPr lang="en-US" altLang="ko-KR" sz="2000" dirty="0">
                <a:latin typeface="+mn-ea"/>
              </a:rPr>
              <a:t>Java Processor </a:t>
            </a:r>
            <a:r>
              <a:rPr lang="ko-KR" altLang="en-US" sz="2000" dirty="0">
                <a:latin typeface="+mn-ea"/>
              </a:rPr>
              <a:t>형태로의 동작하며</a:t>
            </a:r>
            <a:r>
              <a:rPr lang="en-US" altLang="ko-KR" sz="2000" dirty="0">
                <a:latin typeface="+mn-ea"/>
              </a:rPr>
              <a:t>, 3</a:t>
            </a:r>
            <a:r>
              <a:rPr lang="ko-KR" altLang="en-US" sz="2000" dirty="0">
                <a:latin typeface="+mn-ea"/>
              </a:rPr>
              <a:t>개의 </a:t>
            </a:r>
            <a:r>
              <a:rPr lang="en-US" altLang="ko-KR" sz="2000" dirty="0">
                <a:latin typeface="+mn-ea"/>
              </a:rPr>
              <a:t>Connector</a:t>
            </a:r>
            <a:r>
              <a:rPr lang="ko-KR" altLang="en-US" sz="2000" dirty="0">
                <a:latin typeface="+mn-ea"/>
              </a:rPr>
              <a:t>가 </a:t>
            </a:r>
            <a:r>
              <a:rPr lang="en-US" altLang="ko-KR" sz="2000" dirty="0">
                <a:latin typeface="+mn-ea"/>
              </a:rPr>
              <a:t>Request(</a:t>
            </a:r>
            <a:r>
              <a:rPr lang="ko-KR" altLang="en-US" sz="2000" dirty="0">
                <a:latin typeface="+mn-ea"/>
              </a:rPr>
              <a:t>요청</a:t>
            </a:r>
            <a:r>
              <a:rPr lang="en-US" altLang="ko-KR" sz="2000" dirty="0">
                <a:latin typeface="+mn-ea"/>
              </a:rPr>
              <a:t>) </a:t>
            </a:r>
            <a:r>
              <a:rPr lang="ko-KR" altLang="en-US" sz="2000" dirty="0">
                <a:latin typeface="+mn-ea"/>
              </a:rPr>
              <a:t>을 받아서 </a:t>
            </a:r>
            <a:r>
              <a:rPr lang="en-US" altLang="ko-KR" sz="2000" dirty="0">
                <a:latin typeface="+mn-ea"/>
              </a:rPr>
              <a:t>Queue &amp; Thread </a:t>
            </a:r>
            <a:r>
              <a:rPr lang="ko-KR" altLang="en-US" sz="2000" dirty="0">
                <a:latin typeface="+mn-ea"/>
              </a:rPr>
              <a:t>기반으로 요청을 처리하는 구조로 이루어져 있음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8" name="Picture 2" descr="http://www.packtpub.com/sites/default/files/Article-Images/tomcat6-article3-image01.png">
            <a:extLst>
              <a:ext uri="{FF2B5EF4-FFF2-40B4-BE49-F238E27FC236}">
                <a16:creationId xmlns:a16="http://schemas.microsoft.com/office/drawing/2014/main" xmlns="" id="{3C2C77E6-D8BF-4EAB-848A-0A35957C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87" y="1612742"/>
            <a:ext cx="7062778" cy="47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9" descr="computer005_left">
            <a:extLst>
              <a:ext uri="{FF2B5EF4-FFF2-40B4-BE49-F238E27FC236}">
                <a16:creationId xmlns:a16="http://schemas.microsoft.com/office/drawing/2014/main" xmlns="" id="{21450A02-C58C-46E8-B545-B576CDDE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117" y="2575564"/>
            <a:ext cx="825500" cy="582612"/>
          </a:xfrm>
          <a:prstGeom prst="rect">
            <a:avLst/>
          </a:prstGeom>
          <a:noFill/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E09F4750-2ED6-40CF-A839-FB6F20B724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4" y="4306834"/>
            <a:ext cx="1148577" cy="1376572"/>
          </a:xfrm>
          <a:prstGeom prst="rect">
            <a:avLst/>
          </a:prstGeom>
        </p:spPr>
      </p:pic>
      <p:cxnSp>
        <p:nvCxnSpPr>
          <p:cNvPr id="14" name="연결선: 구부러짐 13">
            <a:extLst>
              <a:ext uri="{FF2B5EF4-FFF2-40B4-BE49-F238E27FC236}">
                <a16:creationId xmlns:a16="http://schemas.microsoft.com/office/drawing/2014/main" xmlns="" id="{CBA81D49-DA11-48A1-A1F7-2AE7C35A9E54}"/>
              </a:ext>
            </a:extLst>
          </p:cNvPr>
          <p:cNvCxnSpPr>
            <a:cxnSpLocks/>
          </p:cNvCxnSpPr>
          <p:nvPr/>
        </p:nvCxnSpPr>
        <p:spPr>
          <a:xfrm flipV="1">
            <a:off x="1528011" y="3996429"/>
            <a:ext cx="1239252" cy="97261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연결선: 구부러짐 17">
            <a:extLst>
              <a:ext uri="{FF2B5EF4-FFF2-40B4-BE49-F238E27FC236}">
                <a16:creationId xmlns:a16="http://schemas.microsoft.com/office/drawing/2014/main" xmlns="" id="{FE322B69-808E-4DD5-A3A9-40EC9111478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200617" y="2866870"/>
            <a:ext cx="1566646" cy="53964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DC1B6B1-B4AB-4C30-A345-77ACB11BD715}"/>
              </a:ext>
            </a:extLst>
          </p:cNvPr>
          <p:cNvSpPr/>
          <p:nvPr/>
        </p:nvSpPr>
        <p:spPr>
          <a:xfrm>
            <a:off x="7138739" y="4692316"/>
            <a:ext cx="946482" cy="4812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ECF9ABB-5001-4FAC-BAC2-4209EE46EBF2}"/>
              </a:ext>
            </a:extLst>
          </p:cNvPr>
          <p:cNvSpPr txBox="1"/>
          <p:nvPr/>
        </p:nvSpPr>
        <p:spPr>
          <a:xfrm>
            <a:off x="1528011" y="430683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mod_jk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510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WAS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의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Thread Pooling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E42D8A8E-7981-463F-9DBC-6464AB8E783B}"/>
              </a:ext>
            </a:extLst>
          </p:cNvPr>
          <p:cNvGrpSpPr/>
          <p:nvPr/>
        </p:nvGrpSpPr>
        <p:grpSpPr>
          <a:xfrm>
            <a:off x="467544" y="1572982"/>
            <a:ext cx="8208144" cy="4714590"/>
            <a:chOff x="611560" y="1595560"/>
            <a:chExt cx="7910088" cy="4714590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C3ACF33-93CE-40B4-93DA-2728D0D7CF23}"/>
                </a:ext>
              </a:extLst>
            </p:cNvPr>
            <p:cNvGrpSpPr/>
            <p:nvPr/>
          </p:nvGrpSpPr>
          <p:grpSpPr>
            <a:xfrm>
              <a:off x="611560" y="1916832"/>
              <a:ext cx="7910088" cy="4393318"/>
              <a:chOff x="611560" y="1916832"/>
              <a:chExt cx="7910088" cy="4393318"/>
            </a:xfrm>
          </p:grpSpPr>
          <p:pic>
            <p:nvPicPr>
              <p:cNvPr id="16" name="Picture 3">
                <a:extLst>
                  <a:ext uri="{FF2B5EF4-FFF2-40B4-BE49-F238E27FC236}">
                    <a16:creationId xmlns:a16="http://schemas.microsoft.com/office/drawing/2014/main" xmlns="" id="{FA718772-1F61-43EF-B87F-C04B10547E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1560" y="1916832"/>
                <a:ext cx="7910088" cy="4393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xmlns="" id="{3D8ECFA6-5B0D-4EE4-B2AF-EA8DD13304FA}"/>
                  </a:ext>
                </a:extLst>
              </p:cNvPr>
              <p:cNvSpPr/>
              <p:nvPr/>
            </p:nvSpPr>
            <p:spPr>
              <a:xfrm>
                <a:off x="3419872" y="6021288"/>
                <a:ext cx="2664296" cy="288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6C2476E-7112-4E9E-A684-87D8D83087CC}"/>
                </a:ext>
              </a:extLst>
            </p:cNvPr>
            <p:cNvSpPr txBox="1"/>
            <p:nvPr/>
          </p:nvSpPr>
          <p:spPr>
            <a:xfrm>
              <a:off x="826191" y="1595560"/>
              <a:ext cx="2017617" cy="4285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268288" indent="-268288" fontAlgn="auto" latinLnBrk="0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SzPct val="100000"/>
                <a:buFontTx/>
                <a:buBlip>
                  <a:blip r:embed="rId4"/>
                </a:buBlip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0" sz="1600" b="0" ker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defRPr>
              </a:lvl1pPr>
            </a:lstStyle>
            <a:p>
              <a:pPr marL="252000">
                <a:lnSpc>
                  <a:spcPct val="150000"/>
                </a:lnSpc>
                <a:spcBef>
                  <a:spcPts val="0"/>
                </a:spcBef>
                <a:buBlip>
                  <a:blip r:embed="rId5"/>
                </a:buBlip>
              </a:pPr>
              <a:r>
                <a:rPr lang="en-US" altLang="ko-KR" dirty="0"/>
                <a:t>WLS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C91D007-B025-48C8-8E19-E4D0B6195C24}"/>
                </a:ext>
              </a:extLst>
            </p:cNvPr>
            <p:cNvSpPr txBox="1"/>
            <p:nvPr/>
          </p:nvSpPr>
          <p:spPr>
            <a:xfrm>
              <a:off x="4692044" y="1601042"/>
              <a:ext cx="3112165" cy="414024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268288" indent="-268288" fontAlgn="auto" latinLnBrk="0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SzPct val="100000"/>
                <a:buFontTx/>
                <a:buBlip>
                  <a:blip r:embed="rId5"/>
                </a:buBlip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0" sz="1600" b="0" ker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defRPr>
              </a:lvl1pPr>
            </a:lstStyle>
            <a:p>
              <a:pPr marL="252000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ko-KR" dirty="0"/>
                <a:t>Tomcat &amp; JBoss AS7 &amp;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0680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Process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와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Thread</a:t>
            </a: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xmlns="" id="{3CF69FE6-D075-4A06-AC35-CB6F6D2D498F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248888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>
                <a:latin typeface="+mn-ea"/>
              </a:rPr>
              <a:t>프로세스</a:t>
            </a:r>
            <a:r>
              <a:rPr lang="en-US" altLang="ko-KR" sz="1050" dirty="0">
                <a:latin typeface="+mn-ea"/>
              </a:rPr>
              <a:t> - </a:t>
            </a:r>
            <a:r>
              <a:rPr lang="ko-KR" altLang="en-US" sz="1050" dirty="0">
                <a:latin typeface="+mn-ea"/>
              </a:rPr>
              <a:t>메모리에 올라와 실행되고 있는 프로그램의 인스턴스</a:t>
            </a:r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독립적인 개체</a:t>
            </a:r>
            <a:r>
              <a:rPr lang="en-US" altLang="ko-KR" sz="1050" dirty="0">
                <a:latin typeface="+mn-ea"/>
              </a:rPr>
              <a:t>)</a:t>
            </a:r>
            <a:endParaRPr lang="en-US" altLang="ko-KR" sz="2000" dirty="0">
              <a:latin typeface="+mn-ea"/>
            </a:endParaRPr>
          </a:p>
          <a:p>
            <a:pPr lvl="1"/>
            <a:r>
              <a:rPr lang="ko-KR" altLang="en-US" sz="1600" dirty="0">
                <a:latin typeface="+mn-ea"/>
              </a:rPr>
              <a:t>운영체제에서 </a:t>
            </a:r>
            <a:r>
              <a:rPr lang="en-US" altLang="ko-KR" sz="1600" dirty="0">
                <a:latin typeface="+mn-ea"/>
              </a:rPr>
              <a:t>process ID(PID)</a:t>
            </a:r>
            <a:r>
              <a:rPr lang="ko-KR" altLang="en-US" sz="1600" dirty="0">
                <a:latin typeface="+mn-ea"/>
              </a:rPr>
              <a:t>로 인식됨</a:t>
            </a:r>
          </a:p>
          <a:p>
            <a:pPr lvl="1"/>
            <a:r>
              <a:rPr lang="ko-KR" altLang="en-US" sz="1600" dirty="0">
                <a:latin typeface="+mn-ea"/>
              </a:rPr>
              <a:t>단일 스레드나 멀티 스레드로 동작</a:t>
            </a:r>
            <a:endParaRPr lang="ko-KR" altLang="en-US" sz="2000" dirty="0">
              <a:latin typeface="+mn-ea"/>
            </a:endParaRPr>
          </a:p>
          <a:p>
            <a:r>
              <a:rPr lang="ko-KR" altLang="en-US" sz="2000" dirty="0">
                <a:latin typeface="+mn-ea"/>
              </a:rPr>
              <a:t>스레드</a:t>
            </a:r>
            <a:r>
              <a:rPr lang="en-US" altLang="ko-KR" sz="2000" dirty="0">
                <a:latin typeface="+mn-ea"/>
              </a:rPr>
              <a:t> – </a:t>
            </a:r>
            <a:r>
              <a:rPr lang="ko-KR" altLang="en-US" sz="1200" dirty="0">
                <a:latin typeface="+mn-ea"/>
              </a:rPr>
              <a:t>프로세스 내에서 실행되는 여러 흐름의 단위</a:t>
            </a:r>
            <a:endParaRPr lang="en-US" altLang="ko-KR" sz="2000" dirty="0">
              <a:latin typeface="+mn-ea"/>
            </a:endParaRPr>
          </a:p>
          <a:p>
            <a:pPr lvl="1"/>
            <a:r>
              <a:rPr lang="ko-KR" altLang="en-US" sz="1600" dirty="0">
                <a:latin typeface="+mn-ea"/>
              </a:rPr>
              <a:t>프로세스의 </a:t>
            </a:r>
            <a:r>
              <a:rPr lang="en-US" altLang="ko-KR" sz="1600" dirty="0">
                <a:latin typeface="+mn-ea"/>
              </a:rPr>
              <a:t>sub-task</a:t>
            </a:r>
          </a:p>
          <a:p>
            <a:pPr lvl="1"/>
            <a:r>
              <a:rPr lang="ko-KR" altLang="en-US" sz="1600" dirty="0">
                <a:latin typeface="+mn-ea"/>
              </a:rPr>
              <a:t>다른 </a:t>
            </a:r>
            <a:r>
              <a:rPr lang="en-US" altLang="ko-KR" sz="1600" dirty="0">
                <a:latin typeface="+mn-ea"/>
              </a:rPr>
              <a:t>Thread</a:t>
            </a:r>
            <a:r>
              <a:rPr lang="ko-KR" altLang="en-US" sz="1600" dirty="0">
                <a:latin typeface="+mn-ea"/>
              </a:rPr>
              <a:t>와 독립적으로 </a:t>
            </a:r>
            <a:r>
              <a:rPr lang="en-US" altLang="ko-KR" sz="1600" dirty="0">
                <a:latin typeface="+mn-ea"/>
              </a:rPr>
              <a:t>CPU</a:t>
            </a:r>
            <a:r>
              <a:rPr lang="ko-KR" altLang="en-US" sz="1600" dirty="0">
                <a:latin typeface="+mn-ea"/>
              </a:rPr>
              <a:t>등의 리소스를 공유하면서 사용</a:t>
            </a:r>
          </a:p>
          <a:p>
            <a:pPr lvl="1"/>
            <a:r>
              <a:rPr lang="ko-KR" altLang="en-US" sz="1600" dirty="0">
                <a:latin typeface="+mn-ea"/>
              </a:rPr>
              <a:t>어떤 </a:t>
            </a:r>
            <a:r>
              <a:rPr lang="en-US" altLang="ko-KR" sz="1600" dirty="0">
                <a:latin typeface="+mn-ea"/>
              </a:rPr>
              <a:t>OS</a:t>
            </a:r>
            <a:r>
              <a:rPr lang="ko-KR" altLang="en-US" sz="1600" dirty="0">
                <a:latin typeface="+mn-ea"/>
              </a:rPr>
              <a:t>에서는 </a:t>
            </a:r>
            <a:r>
              <a:rPr lang="en-US" altLang="ko-KR" sz="1600" dirty="0">
                <a:latin typeface="+mn-ea"/>
              </a:rPr>
              <a:t>PID</a:t>
            </a:r>
            <a:r>
              <a:rPr lang="ko-KR" altLang="en-US" sz="1600" dirty="0">
                <a:latin typeface="+mn-ea"/>
              </a:rPr>
              <a:t>에 </a:t>
            </a:r>
            <a:r>
              <a:rPr lang="ko-KR" altLang="en-US" sz="1600" dirty="0" err="1">
                <a:latin typeface="+mn-ea"/>
              </a:rPr>
              <a:t>매핑되기도</a:t>
            </a:r>
            <a:r>
              <a:rPr lang="ko-KR" altLang="en-US" sz="1600" dirty="0">
                <a:latin typeface="+mn-ea"/>
              </a:rPr>
              <a:t> 함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구 버전 </a:t>
            </a:r>
            <a:r>
              <a:rPr lang="en-US" altLang="ko-KR" sz="1600" dirty="0">
                <a:latin typeface="+mn-ea"/>
              </a:rPr>
              <a:t>Linux</a:t>
            </a:r>
            <a:r>
              <a:rPr lang="ko-KR" altLang="en-US" sz="1600" dirty="0">
                <a:latin typeface="+mn-ea"/>
              </a:rPr>
              <a:t>의 </a:t>
            </a:r>
            <a:r>
              <a:rPr lang="en-US" altLang="ko-KR" sz="1600" dirty="0">
                <a:latin typeface="+mn-ea"/>
              </a:rPr>
              <a:t>green thread)</a:t>
            </a:r>
          </a:p>
          <a:p>
            <a:pPr lvl="1"/>
            <a:r>
              <a:rPr lang="ko-KR" altLang="en-US" sz="1600" dirty="0">
                <a:latin typeface="+mn-ea"/>
              </a:rPr>
              <a:t>부모 프로세스의 </a:t>
            </a:r>
            <a:r>
              <a:rPr lang="en-US" altLang="ko-KR" sz="1600" dirty="0">
                <a:latin typeface="+mn-ea"/>
              </a:rPr>
              <a:t>LWPID(Light Weight Process ID)</a:t>
            </a:r>
            <a:r>
              <a:rPr lang="ko-KR" altLang="en-US" sz="1600" dirty="0">
                <a:latin typeface="+mn-ea"/>
              </a:rPr>
              <a:t>로 구분되기도 함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DC1B6B1-B4AB-4C30-A345-77ACB11BD715}"/>
              </a:ext>
            </a:extLst>
          </p:cNvPr>
          <p:cNvSpPr/>
          <p:nvPr/>
        </p:nvSpPr>
        <p:spPr>
          <a:xfrm>
            <a:off x="7138739" y="4692316"/>
            <a:ext cx="946482" cy="4812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CCCBAC5-E64B-4445-A7AB-12747E12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4" y="3835963"/>
            <a:ext cx="3961842" cy="199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D5D86AE-168B-4D4F-A15F-E76943E60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51" y="3835963"/>
            <a:ext cx="4939485" cy="217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914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</a:rPr>
              <a:t>Thread </a:t>
            </a:r>
            <a:r>
              <a:rPr lang="ko-KR" altLang="en-US" sz="2400" dirty="0">
                <a:solidFill>
                  <a:schemeClr val="bg1"/>
                </a:solidFill>
                <a:latin typeface="+mn-ea"/>
              </a:rPr>
              <a:t>동작 상태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5" y="1097575"/>
            <a:ext cx="3399765" cy="305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8944"/>
              </p:ext>
            </p:extLst>
          </p:nvPr>
        </p:nvGraphicFramePr>
        <p:xfrm>
          <a:off x="4406900" y="1107366"/>
          <a:ext cx="5092700" cy="3007433"/>
        </p:xfrm>
        <a:graphic>
          <a:graphicData uri="http://schemas.openxmlformats.org/drawingml/2006/table">
            <a:tbl>
              <a:tblPr/>
              <a:tblGrid>
                <a:gridCol w="1016000"/>
                <a:gridCol w="983100"/>
                <a:gridCol w="3093600"/>
              </a:tblGrid>
              <a:tr h="329732"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상태</a:t>
                      </a:r>
                      <a:endParaRPr lang="ko-KR" sz="12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내용</a:t>
                      </a:r>
                      <a:endParaRPr lang="ko-KR" sz="12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설명</a:t>
                      </a:r>
                      <a:endParaRPr lang="ko-KR" sz="1200" dirty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73025" marR="73025" marT="27305" marB="273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0938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객체 생성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NEW</a:t>
                      </a:r>
                      <a:endParaRPr 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Thread</a:t>
                      </a:r>
                      <a:r>
                        <a:rPr lang="ko-KR" altLang="en-US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가 생성되기</a:t>
                      </a:r>
                      <a:r>
                        <a:rPr lang="ko-KR" altLang="en-US" sz="1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 위해 메모리가 할당된 상태</a:t>
                      </a:r>
                      <a:endParaRPr lang="ko-KR" altLang="ko-KR" sz="1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8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실행 대기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RUNNABLE</a:t>
                      </a:r>
                      <a:endParaRPr 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Thread</a:t>
                      </a:r>
                      <a:r>
                        <a:rPr lang="ko-KR" altLang="en-US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가 </a:t>
                      </a:r>
                      <a:r>
                        <a:rPr lang="en-US" altLang="ko-KR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JVM</a:t>
                      </a:r>
                      <a:r>
                        <a:rPr lang="ko-KR" altLang="en-US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에 의해 </a:t>
                      </a:r>
                      <a:r>
                        <a:rPr lang="ko-KR" altLang="en-US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실행 상태로 언제든지 갈 수 있는 상태 혹은 수행되고 있는 상태</a:t>
                      </a:r>
                      <a:endParaRPr lang="ko-KR" sz="1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30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/>
                        <a:t>일시 정지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BLOCKED</a:t>
                      </a:r>
                      <a:endParaRPr 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Thread</a:t>
                      </a:r>
                      <a:r>
                        <a:rPr lang="ko-KR" altLang="en-US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가 </a:t>
                      </a:r>
                      <a:r>
                        <a:rPr lang="en-US" altLang="ko-KR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Monitor</a:t>
                      </a:r>
                      <a:r>
                        <a:rPr lang="en-US" altLang="ko-KR" sz="1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altLang="ko-KR" sz="1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Lock</a:t>
                      </a:r>
                      <a:r>
                        <a:rPr lang="ko-KR" altLang="en-US" sz="1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이 종료 될 때 기다리는 상태</a:t>
                      </a:r>
                      <a:endParaRPr lang="ko-KR" sz="1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30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일시 정지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WAITING</a:t>
                      </a:r>
                      <a:endParaRPr 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Thread</a:t>
                      </a:r>
                      <a:r>
                        <a:rPr lang="ko-KR" altLang="en-US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가</a:t>
                      </a:r>
                      <a:r>
                        <a:rPr lang="ko-KR" altLang="en-US" sz="1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 특정 작업을 위해서 다른 </a:t>
                      </a:r>
                      <a:r>
                        <a:rPr lang="en-US" altLang="ko-KR" sz="1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Thread</a:t>
                      </a:r>
                      <a:r>
                        <a:rPr lang="ko-KR" altLang="en-US" sz="1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를 대기 하는 상태</a:t>
                      </a:r>
                      <a:endParaRPr lang="ko-KR" altLang="ko-KR" sz="1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0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일시 정지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TIMED_WAITING</a:t>
                      </a:r>
                      <a:endParaRPr 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Thread</a:t>
                      </a:r>
                      <a:r>
                        <a:rPr lang="ko-KR" altLang="en-US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가</a:t>
                      </a:r>
                      <a:r>
                        <a:rPr lang="ko-KR" altLang="en-US" sz="1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 특정 작업을 위해서 정해진 시간 만큼 </a:t>
                      </a:r>
                      <a:r>
                        <a:rPr lang="ko-KR" altLang="en-US" sz="1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대기 </a:t>
                      </a:r>
                      <a:r>
                        <a:rPr lang="ko-KR" altLang="en-US" sz="1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하는 </a:t>
                      </a:r>
                      <a:r>
                        <a:rPr lang="ko-KR" altLang="en-US" sz="1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상태</a:t>
                      </a:r>
                      <a:endParaRPr lang="ko-KR" altLang="ko-KR" sz="1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30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종료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TERMINATED</a:t>
                      </a:r>
                      <a:endParaRPr 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Thread</a:t>
                      </a:r>
                      <a:r>
                        <a:rPr lang="ko-KR" altLang="en-US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가 </a:t>
                      </a:r>
                      <a:r>
                        <a:rPr lang="en-US" altLang="ko-KR" sz="1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Expired</a:t>
                      </a:r>
                      <a:r>
                        <a:rPr lang="en-US" altLang="ko-KR" sz="1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altLang="en-US" sz="1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된 상태</a:t>
                      </a:r>
                      <a:endParaRPr lang="ko-KR" altLang="ko-KR" sz="1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 descr="https://mblogthumb-phinf.pstatic.net/MjAxNzAxMjZfMTQy/MDAxNDg1NDM0NDU1NzI2.QhB1hlU5w9wnd0U7NSas0w3Ix2eGi0l2hCzgkmvdY5Qg.hsJxKATNK71K7z5hda4FFibIK_spQj1eDxyyHcjRTlQg.PNG.qbxlvnf11/20170126_214028.png?type=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139247"/>
            <a:ext cx="6324600" cy="26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:a16="http://schemas.microsoft.com/office/drawing/2014/main" xmlns="" id="{7738A086-FD7D-4270-8EEC-B7BA77003710}"/>
              </a:ext>
            </a:extLst>
          </p:cNvPr>
          <p:cNvSpPr txBox="1">
            <a:spLocks/>
          </p:cNvSpPr>
          <p:nvPr/>
        </p:nvSpPr>
        <p:spPr>
          <a:xfrm>
            <a:off x="600363" y="3087687"/>
            <a:ext cx="7644705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Tomcat </a:t>
            </a:r>
            <a:r>
              <a:rPr lang="ko-KR" altLang="en-US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설치</a:t>
            </a:r>
          </a:p>
        </p:txBody>
      </p:sp>
    </p:spTree>
    <p:extLst>
      <p:ext uri="{BB962C8B-B14F-4D97-AF65-F5344CB8AC3E}">
        <p14:creationId xmlns:p14="http://schemas.microsoft.com/office/powerpoint/2010/main" val="335523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4">
            <a:extLst>
              <a:ext uri="{FF2B5EF4-FFF2-40B4-BE49-F238E27FC236}">
                <a16:creationId xmlns:a16="http://schemas.microsoft.com/office/drawing/2014/main" xmlns="" id="{E86BB285-006B-40B6-818C-BD1341560771}"/>
              </a:ext>
            </a:extLst>
          </p:cNvPr>
          <p:cNvSpPr txBox="1">
            <a:spLocks/>
          </p:cNvSpPr>
          <p:nvPr/>
        </p:nvSpPr>
        <p:spPr>
          <a:xfrm>
            <a:off x="3440249" y="945222"/>
            <a:ext cx="4153119" cy="5494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B1C3B"/>
                </a:solidFill>
                <a:latin typeface="+mn-ea"/>
              </a:rPr>
              <a:t>WEB/WAS </a:t>
            </a:r>
            <a:r>
              <a:rPr lang="ko-KR" altLang="en-US" sz="2400" b="1" dirty="0">
                <a:solidFill>
                  <a:srgbClr val="0B1C3B"/>
                </a:solidFill>
                <a:latin typeface="+mn-ea"/>
              </a:rPr>
              <a:t>기본 </a:t>
            </a:r>
            <a:r>
              <a:rPr lang="ko-KR" altLang="en-US" sz="2400" b="1" dirty="0" smtClean="0">
                <a:solidFill>
                  <a:srgbClr val="0B1C3B"/>
                </a:solidFill>
                <a:latin typeface="+mn-ea"/>
              </a:rPr>
              <a:t>개념</a:t>
            </a:r>
            <a:endParaRPr lang="en-US" altLang="ko-KR" sz="2400" b="1" dirty="0" smtClean="0">
              <a:solidFill>
                <a:srgbClr val="0B1C3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B1C3B"/>
                </a:solidFill>
                <a:latin typeface="+mn-ea"/>
              </a:rPr>
              <a:t>Tomcat </a:t>
            </a:r>
            <a:r>
              <a:rPr lang="ko-KR" altLang="en-US" sz="2400" b="1" dirty="0">
                <a:solidFill>
                  <a:srgbClr val="0B1C3B"/>
                </a:solidFill>
                <a:latin typeface="+mn-ea"/>
              </a:rPr>
              <a:t>개요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B1C3B"/>
                </a:solidFill>
                <a:latin typeface="+mn-ea"/>
              </a:rPr>
              <a:t>Tomcat </a:t>
            </a:r>
            <a:r>
              <a:rPr lang="ko-KR" altLang="en-US" sz="2400" b="1" dirty="0">
                <a:solidFill>
                  <a:srgbClr val="0B1C3B"/>
                </a:solidFill>
                <a:latin typeface="+mn-ea"/>
              </a:rPr>
              <a:t>동작원리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B1C3B"/>
                </a:solidFill>
                <a:latin typeface="+mn-ea"/>
              </a:rPr>
              <a:t>Tomcat </a:t>
            </a:r>
            <a:r>
              <a:rPr lang="ko-KR" altLang="en-US" sz="2400" b="1" dirty="0">
                <a:solidFill>
                  <a:srgbClr val="0B1C3B"/>
                </a:solidFill>
                <a:latin typeface="+mn-ea"/>
              </a:rPr>
              <a:t>설치</a:t>
            </a:r>
            <a:endParaRPr lang="en-US" altLang="ko-KR" sz="2400" b="1" dirty="0">
              <a:solidFill>
                <a:srgbClr val="0B1C3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B1C3B"/>
                </a:solidFill>
                <a:latin typeface="+mn-ea"/>
              </a:rPr>
              <a:t>Tomcat </a:t>
            </a:r>
            <a:r>
              <a:rPr lang="ko-KR" altLang="en-US" sz="2400" b="1" dirty="0">
                <a:solidFill>
                  <a:srgbClr val="0B1C3B"/>
                </a:solidFill>
                <a:latin typeface="+mn-ea"/>
              </a:rPr>
              <a:t>설정</a:t>
            </a:r>
            <a:endParaRPr lang="en-US" altLang="ko-KR" sz="2400" b="1" dirty="0">
              <a:solidFill>
                <a:srgbClr val="0B1C3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B1C3B"/>
                </a:solidFill>
                <a:latin typeface="+mn-ea"/>
              </a:rPr>
              <a:t>JDBC &amp; </a:t>
            </a:r>
            <a:r>
              <a:rPr lang="en-US" altLang="ko-KR" sz="2400" b="1" dirty="0" err="1" smtClean="0">
                <a:solidFill>
                  <a:srgbClr val="0B1C3B"/>
                </a:solidFill>
                <a:latin typeface="+mn-ea"/>
              </a:rPr>
              <a:t>Datasource</a:t>
            </a:r>
            <a:endParaRPr lang="en-US" altLang="ko-KR" sz="2400" b="1" dirty="0" smtClean="0">
              <a:solidFill>
                <a:srgbClr val="0B1C3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B1C3B"/>
                </a:solidFill>
                <a:latin typeface="+mn-ea"/>
              </a:rPr>
              <a:t>Web Application Deploy</a:t>
            </a:r>
            <a:endParaRPr lang="en-US" altLang="ko-KR" sz="2400" b="1" dirty="0">
              <a:solidFill>
                <a:srgbClr val="0B1C3B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9998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설치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-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다운로드</a:t>
            </a:r>
          </a:p>
        </p:txBody>
      </p:sp>
      <p:sp>
        <p:nvSpPr>
          <p:cNvPr id="41" name="내용 개체 틀 4">
            <a:extLst>
              <a:ext uri="{FF2B5EF4-FFF2-40B4-BE49-F238E27FC236}">
                <a16:creationId xmlns:a16="http://schemas.microsoft.com/office/drawing/2014/main" xmlns="" id="{FDF938B1-C3EF-49D5-A6B2-3578E39EB07C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646331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Tomcat </a:t>
            </a:r>
            <a:r>
              <a:rPr lang="ko-KR" altLang="en-US" sz="2000" dirty="0">
                <a:latin typeface="+mn-ea"/>
              </a:rPr>
              <a:t>엔진은 </a:t>
            </a:r>
            <a:r>
              <a:rPr lang="en-US" altLang="ko-KR" sz="2000" dirty="0">
                <a:latin typeface="+mn-ea"/>
                <a:hlinkClick r:id="rId3"/>
              </a:rPr>
              <a:t>https://tomcat.apache.org/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에서 설치 하고자 하는 </a:t>
            </a:r>
            <a:r>
              <a:rPr lang="en-US" altLang="ko-KR" sz="2000" dirty="0">
                <a:latin typeface="+mn-ea"/>
              </a:rPr>
              <a:t>Tomcat </a:t>
            </a:r>
            <a:r>
              <a:rPr lang="ko-KR" altLang="en-US" sz="2000" dirty="0">
                <a:latin typeface="+mn-ea"/>
              </a:rPr>
              <a:t>엔진 버전을 다운로드 받아 설치 파일의 파일 압축을 푸는 것으로 설치를 수행 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6243B8F-BB69-46E5-9974-85CBFE6620B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2343" y="1489208"/>
            <a:ext cx="5486400" cy="332613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C0E9BD3F-F690-4C64-AAB9-E872AC265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83483"/>
              </p:ext>
            </p:extLst>
          </p:nvPr>
        </p:nvGraphicFramePr>
        <p:xfrm>
          <a:off x="372343" y="5081289"/>
          <a:ext cx="8410709" cy="1379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0709">
                  <a:extLst>
                    <a:ext uri="{9D8B030D-6E8A-4147-A177-3AD203B41FA5}">
                      <a16:colId xmlns:a16="http://schemas.microsoft.com/office/drawing/2014/main" xmlns="" val="3625398140"/>
                    </a:ext>
                  </a:extLst>
                </a:gridCol>
              </a:tblGrid>
              <a:tr h="13796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b="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 unzip apache-tomcat-9.0.32.zip</a:t>
                      </a:r>
                      <a:endParaRPr lang="ko-KR" sz="1400" b="0" kern="12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b="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….</a:t>
                      </a:r>
                      <a:r>
                        <a:rPr lang="ko-KR" altLang="en-US" sz="1400" b="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중</a:t>
                      </a:r>
                      <a:r>
                        <a:rPr lang="ko-KR" sz="1400" b="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b="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 ls -al</a:t>
                      </a:r>
                      <a:endParaRPr lang="ko-KR" sz="1400" b="0" kern="12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b="0" kern="12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drwxr</a:t>
                      </a:r>
                      <a:r>
                        <a:rPr lang="en-AU" sz="1400" b="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AU" sz="1400" b="0" kern="12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xr</a:t>
                      </a:r>
                      <a:r>
                        <a:rPr lang="en-AU" sz="1400" b="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-x  9 </a:t>
                      </a:r>
                      <a:r>
                        <a:rPr lang="en-AU" sz="1400" b="0" kern="12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wasuser</a:t>
                      </a:r>
                      <a:r>
                        <a:rPr lang="en-AU" sz="1400" b="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AU" sz="1400" b="0" kern="12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wasuser</a:t>
                      </a:r>
                      <a:r>
                        <a:rPr lang="en-AU" sz="1400" b="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149 Feb 22  2021 </a:t>
                      </a:r>
                      <a:r>
                        <a:rPr lang="en-AU" sz="1400" b="0" kern="1200" dirty="0">
                          <a:solidFill>
                            <a:srgbClr val="FFFF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apache-tomcat-9.0.32</a:t>
                      </a:r>
                      <a:endParaRPr lang="ko-KR" sz="1400" b="0" kern="1200" dirty="0">
                        <a:solidFill>
                          <a:srgbClr val="FFFF00"/>
                        </a:solidFill>
                        <a:effectLst/>
                        <a:latin typeface="Courier New" panose="02070309020205020404" pitchFamily="49" charset="0"/>
                        <a:ea typeface="가는각진제목체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9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598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설치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-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엔진 디렉토리</a:t>
            </a:r>
          </a:p>
        </p:txBody>
      </p:sp>
      <p:sp>
        <p:nvSpPr>
          <p:cNvPr id="41" name="내용 개체 틀 4">
            <a:extLst>
              <a:ext uri="{FF2B5EF4-FFF2-40B4-BE49-F238E27FC236}">
                <a16:creationId xmlns:a16="http://schemas.microsoft.com/office/drawing/2014/main" xmlns="" id="{FDF938B1-C3EF-49D5-A6B2-3578E39EB07C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774571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Tomcat</a:t>
            </a:r>
            <a:r>
              <a:rPr lang="ko-KR" altLang="en-US" sz="2000" dirty="0">
                <a:latin typeface="+mn-ea"/>
              </a:rPr>
              <a:t> 엔진 디렉토리 구조는 </a:t>
            </a:r>
            <a:r>
              <a:rPr lang="ko-KR" altLang="en-US" sz="2000" dirty="0" err="1">
                <a:latin typeface="+mn-ea"/>
              </a:rPr>
              <a:t>버전별</a:t>
            </a:r>
            <a:r>
              <a:rPr lang="ko-KR" altLang="en-US" sz="2000" dirty="0">
                <a:latin typeface="+mn-ea"/>
              </a:rPr>
              <a:t> 동일한 구조를 가짐</a:t>
            </a:r>
            <a:endParaRPr lang="en-US" altLang="ko-KR" sz="2000" dirty="0">
              <a:latin typeface="+mn-ea"/>
            </a:endParaRPr>
          </a:p>
          <a:p>
            <a:r>
              <a:rPr lang="ko-KR" altLang="en-US" sz="2000" dirty="0">
                <a:latin typeface="+mn-ea"/>
              </a:rPr>
              <a:t>인스턴스 생성을 위한 기본 </a:t>
            </a:r>
            <a:r>
              <a:rPr lang="en-US" altLang="ko-KR" sz="2000" dirty="0">
                <a:latin typeface="+mn-ea"/>
              </a:rPr>
              <a:t>template </a:t>
            </a:r>
            <a:r>
              <a:rPr lang="ko-KR" altLang="en-US" sz="2000" dirty="0">
                <a:latin typeface="+mn-ea"/>
              </a:rPr>
              <a:t>정보는 별도의 폴더에 위치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F8944714-D844-47DE-BA41-E63E0F10D8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913021"/>
            <a:ext cx="7632032" cy="44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59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멀티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인스턴스 구성</a:t>
            </a:r>
          </a:p>
        </p:txBody>
      </p:sp>
      <p:sp>
        <p:nvSpPr>
          <p:cNvPr id="41" name="내용 개체 틀 4">
            <a:extLst>
              <a:ext uri="{FF2B5EF4-FFF2-40B4-BE49-F238E27FC236}">
                <a16:creationId xmlns:a16="http://schemas.microsoft.com/office/drawing/2014/main" xmlns="" id="{FDF938B1-C3EF-49D5-A6B2-3578E39EB07C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923330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Tomcat </a:t>
            </a:r>
            <a:r>
              <a:rPr lang="ko-KR" altLang="en-US" sz="2000" dirty="0">
                <a:latin typeface="+mn-ea"/>
              </a:rPr>
              <a:t>멀티 인스턴스 구성 시 </a:t>
            </a:r>
            <a:r>
              <a:rPr lang="en-US" altLang="ko-KR" sz="2000" dirty="0">
                <a:latin typeface="+mn-ea"/>
              </a:rPr>
              <a:t>CATALINA_HOME</a:t>
            </a:r>
            <a:r>
              <a:rPr lang="ko-KR" altLang="en-US" sz="2000" dirty="0">
                <a:latin typeface="+mn-ea"/>
              </a:rPr>
              <a:t>은 최초 설치 상태에서 변경하지 않고</a:t>
            </a:r>
            <a:r>
              <a:rPr lang="en-US" altLang="ko-KR" sz="2000" dirty="0">
                <a:latin typeface="+mn-ea"/>
              </a:rPr>
              <a:t>, CATALINA_BASE</a:t>
            </a:r>
            <a:r>
              <a:rPr lang="ko-KR" altLang="en-US" sz="2000" dirty="0">
                <a:latin typeface="+mn-ea"/>
              </a:rPr>
              <a:t>를 파일 복사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스크립트를 추가하여 여러 대의 인스턴스 생성시 아래의 그림과 같이 구성하여 생성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D53D87DF-D446-4148-BA91-6A9EE66170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8621" y="2343149"/>
            <a:ext cx="7880684" cy="40817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737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멀티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인스턴스 구성</a:t>
            </a:r>
          </a:p>
        </p:txBody>
      </p:sp>
      <p:pic>
        <p:nvPicPr>
          <p:cNvPr id="9218" name="Picture 2" descr="https://blogfiles.pstatic.net/MjAxOTA4MTNfMTY2/MDAxNTY1NzAxNzIxMjUy.mNsvVzAGMyxBJ-FUF1c5DfYnj58N0TBU_mBHteLTVVEg.GzypO6ffoabZBJeUCZfd24lfbVZ_icXquL1uoPXqV_Yg.GIF.hanajava/tomcat_multi01.gif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989013"/>
            <a:ext cx="4391025" cy="235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blogfiles.pstatic.net/MjAxOTA4MTNfMjc1/MDAxNTY1NzAxNzIxNTgz.awBlbIzv5xP2N_BPqtjb4N9HtUYW1gNv9dwUKboqDqwg.ZzHzddqKUQwzZcpV9RJjokItWfmQLB30RlAOknKFLwcg.GIF.hanajava/tomcat_multi02.gif?type=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79" y="3476624"/>
            <a:ext cx="4688646" cy="26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9700" y="6283236"/>
            <a:ext cx="96647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i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참조</a:t>
            </a:r>
            <a:r>
              <a:rPr lang="en-US" altLang="ko-KR" sz="1050" i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-http</a:t>
            </a:r>
            <a:r>
              <a:rPr lang="en-US" altLang="ko-KR" sz="1050" i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://blog.naver.com/PostView.nhn?blogId=hanajava&amp;logNo=221615518317&amp;parentCategoryNo=40&amp;categoryNo=87&amp;viewDate=&amp;isShowPopularPosts=false&amp;from=postList</a:t>
            </a:r>
            <a:endParaRPr lang="ko-KR" altLang="en-US" sz="1050" i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3181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707112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CATALINA_BASE </a:t>
            </a:r>
            <a:r>
              <a:rPr lang="ko-KR" altLang="en-US" sz="2400" dirty="0" err="1" smtClean="0">
                <a:solidFill>
                  <a:schemeClr val="bg1"/>
                </a:solidFill>
                <a:latin typeface="+mn-ea"/>
                <a:ea typeface="+mn-ea"/>
              </a:rPr>
              <a:t>디렉토리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 구성 및 실행 스크립트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xmlns="" id="{4CDAB315-8ECF-4DF0-A99C-3B4C57BB8C8F}"/>
              </a:ext>
            </a:extLst>
          </p:cNvPr>
          <p:cNvSpPr/>
          <p:nvPr/>
        </p:nvSpPr>
        <p:spPr>
          <a:xfrm>
            <a:off x="150313" y="1415441"/>
            <a:ext cx="1590806" cy="8517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$USER_HOME</a:t>
            </a:r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xmlns="" id="{22687F0A-3FF7-4B36-A0C0-91ADAF01054D}"/>
              </a:ext>
            </a:extLst>
          </p:cNvPr>
          <p:cNvSpPr/>
          <p:nvPr/>
        </p:nvSpPr>
        <p:spPr>
          <a:xfrm>
            <a:off x="2407086" y="1415441"/>
            <a:ext cx="2079321" cy="8517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$CATALINA_HOME</a:t>
            </a:r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2C75E687-4A1A-42B9-8F1D-C183E604863E}"/>
              </a:ext>
            </a:extLst>
          </p:cNvPr>
          <p:cNvSpPr/>
          <p:nvPr/>
        </p:nvSpPr>
        <p:spPr>
          <a:xfrm>
            <a:off x="2407086" y="3308959"/>
            <a:ext cx="2079321" cy="8517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$CATALINA_BASE</a:t>
            </a:r>
            <a:endParaRPr lang="ko-KR" alt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xmlns="" id="{6461064B-C55B-4A44-AB32-9F67EC31A90B}"/>
              </a:ext>
            </a:extLst>
          </p:cNvPr>
          <p:cNvSpPr/>
          <p:nvPr/>
        </p:nvSpPr>
        <p:spPr>
          <a:xfrm>
            <a:off x="5027114" y="3308959"/>
            <a:ext cx="1663974" cy="42473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bin</a:t>
            </a:r>
            <a:endParaRPr lang="ko-KR" altLang="en-US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5F378084-948B-4837-BCEC-4598D425F4D8}"/>
              </a:ext>
            </a:extLst>
          </p:cNvPr>
          <p:cNvSpPr/>
          <p:nvPr/>
        </p:nvSpPr>
        <p:spPr>
          <a:xfrm>
            <a:off x="5027114" y="3948363"/>
            <a:ext cx="1663974" cy="42473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conf</a:t>
            </a:r>
            <a:endParaRPr lang="ko-KR" altLang="en-US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xmlns="" id="{66F423FB-14AE-4B2D-B3A8-0323B4FFBE48}"/>
              </a:ext>
            </a:extLst>
          </p:cNvPr>
          <p:cNvSpPr/>
          <p:nvPr/>
        </p:nvSpPr>
        <p:spPr>
          <a:xfrm>
            <a:off x="5027113" y="4587767"/>
            <a:ext cx="1663974" cy="42473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/>
              <a:t>webapps</a:t>
            </a:r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6A9C7644-9D9A-449A-A012-A30809A45202}"/>
              </a:ext>
            </a:extLst>
          </p:cNvPr>
          <p:cNvSpPr/>
          <p:nvPr/>
        </p:nvSpPr>
        <p:spPr>
          <a:xfrm>
            <a:off x="5027112" y="5227171"/>
            <a:ext cx="1663974" cy="42473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temp</a:t>
            </a:r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xmlns="" id="{6778EE21-A29E-4BE5-80DD-0A86A7849F6F}"/>
              </a:ext>
            </a:extLst>
          </p:cNvPr>
          <p:cNvSpPr/>
          <p:nvPr/>
        </p:nvSpPr>
        <p:spPr>
          <a:xfrm>
            <a:off x="5027111" y="5866575"/>
            <a:ext cx="1663974" cy="42473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work</a:t>
            </a:r>
            <a:endParaRPr lang="ko-KR" altLang="en-US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xmlns="" id="{91C13D6C-74EC-4CE5-A43C-A865161C022A}"/>
              </a:ext>
            </a:extLst>
          </p:cNvPr>
          <p:cNvSpPr/>
          <p:nvPr/>
        </p:nvSpPr>
        <p:spPr>
          <a:xfrm>
            <a:off x="7478343" y="2432604"/>
            <a:ext cx="2079321" cy="21774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env.sh</a:t>
            </a:r>
          </a:p>
          <a:p>
            <a:pPr algn="ctr"/>
            <a:r>
              <a:rPr lang="en-US" altLang="ko-KR" dirty="0"/>
              <a:t>start.sh</a:t>
            </a:r>
          </a:p>
          <a:p>
            <a:pPr algn="ctr"/>
            <a:r>
              <a:rPr lang="en-US" altLang="ko-KR" dirty="0"/>
              <a:t>status.sh</a:t>
            </a:r>
          </a:p>
          <a:p>
            <a:pPr algn="ctr"/>
            <a:r>
              <a:rPr lang="en-US" altLang="ko-KR" dirty="0"/>
              <a:t>stop.sh</a:t>
            </a:r>
          </a:p>
          <a:p>
            <a:pPr algn="ctr"/>
            <a:r>
              <a:rPr lang="en-US" altLang="ko-KR" dirty="0"/>
              <a:t>kill.sh</a:t>
            </a:r>
          </a:p>
          <a:p>
            <a:pPr algn="ctr"/>
            <a:r>
              <a:rPr lang="en-US" altLang="ko-KR" dirty="0"/>
              <a:t>tail.sh</a:t>
            </a:r>
          </a:p>
          <a:p>
            <a:pPr algn="ctr"/>
            <a:r>
              <a:rPr lang="en-US" altLang="ko-KR" dirty="0"/>
              <a:t>dump.sh</a:t>
            </a:r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xmlns="" id="{CF03CC60-1B42-41C6-92CA-0D48EF847A15}"/>
              </a:ext>
            </a:extLst>
          </p:cNvPr>
          <p:cNvCxnSpPr/>
          <p:nvPr/>
        </p:nvCxnSpPr>
        <p:spPr>
          <a:xfrm>
            <a:off x="1891430" y="351981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B5599C8-3A3C-4A95-A584-EE003EBD6E44}"/>
              </a:ext>
            </a:extLst>
          </p:cNvPr>
          <p:cNvSpPr txBox="1"/>
          <p:nvPr/>
        </p:nvSpPr>
        <p:spPr>
          <a:xfrm>
            <a:off x="4566260" y="3348970"/>
            <a:ext cx="330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/>
              <a:t>/</a:t>
            </a:r>
            <a:endParaRPr lang="ko-KR" altLang="en-US" sz="4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F16D5E9-B813-4F09-8D03-41A988F0679D}"/>
              </a:ext>
            </a:extLst>
          </p:cNvPr>
          <p:cNvSpPr txBox="1"/>
          <p:nvPr/>
        </p:nvSpPr>
        <p:spPr>
          <a:xfrm>
            <a:off x="1908654" y="1432021"/>
            <a:ext cx="330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/>
              <a:t>/</a:t>
            </a:r>
            <a:endParaRPr lang="ko-KR" altLang="en-US" sz="4400" dirty="0"/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xmlns="" id="{1A149B0C-23AB-4F49-9B3F-71D616287646}"/>
              </a:ext>
            </a:extLst>
          </p:cNvPr>
          <p:cNvCxnSpPr/>
          <p:nvPr/>
        </p:nvCxnSpPr>
        <p:spPr>
          <a:xfrm>
            <a:off x="2239550" y="1052186"/>
            <a:ext cx="0" cy="5348614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A386758B-8B9B-47A9-9122-89D716410C55}"/>
              </a:ext>
            </a:extLst>
          </p:cNvPr>
          <p:cNvCxnSpPr/>
          <p:nvPr/>
        </p:nvCxnSpPr>
        <p:spPr>
          <a:xfrm>
            <a:off x="4578265" y="1052186"/>
            <a:ext cx="0" cy="5348614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xmlns="" id="{C60470C1-F928-45A9-87D1-ED1EA485E486}"/>
              </a:ext>
            </a:extLst>
          </p:cNvPr>
          <p:cNvCxnSpPr/>
          <p:nvPr/>
        </p:nvCxnSpPr>
        <p:spPr>
          <a:xfrm flipH="1">
            <a:off x="7114542" y="2565400"/>
            <a:ext cx="10158" cy="3842597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xmlns="" id="{6333DB8F-4C9D-4F2E-8B1C-F57597A72BC0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6691088" y="3521325"/>
            <a:ext cx="78725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5549900" y="2082801"/>
            <a:ext cx="4254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latin typeface="+mn-ea"/>
              </a:rPr>
              <a:t>https://github.com/OpenSourceConsulting/tomcat-script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9689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실행스크립트 </a:t>
            </a:r>
            <a:r>
              <a:rPr lang="ko-KR" altLang="en-US" sz="2400" dirty="0" err="1" smtClean="0">
                <a:solidFill>
                  <a:schemeClr val="bg1"/>
                </a:solidFill>
                <a:latin typeface="+mn-ea"/>
                <a:ea typeface="+mn-ea"/>
              </a:rPr>
              <a:t>역활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내용 개체 틀 4">
            <a:extLst>
              <a:ext uri="{FF2B5EF4-FFF2-40B4-BE49-F238E27FC236}">
                <a16:creationId xmlns:a16="http://schemas.microsoft.com/office/drawing/2014/main" xmlns="" id="{FDF938B1-C3EF-49D5-A6B2-3578E39EB07C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5704639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latin typeface="+mn-ea"/>
              </a:rPr>
              <a:t>서비스를 원활하게 하기 위한 별도의 실행스크립트</a:t>
            </a:r>
            <a:r>
              <a:rPr lang="en-US" altLang="ko-KR" sz="2000" dirty="0" smtClean="0">
                <a:latin typeface="+mn-ea"/>
              </a:rPr>
              <a:t/>
            </a:r>
            <a:br>
              <a:rPr lang="en-US" altLang="ko-KR" sz="2000" dirty="0" smtClean="0">
                <a:latin typeface="+mn-ea"/>
              </a:rPr>
            </a:br>
            <a:r>
              <a:rPr lang="en-US" altLang="ko-KR" sz="2000" dirty="0" smtClean="0">
                <a:latin typeface="+mn-ea"/>
              </a:rPr>
              <a:t/>
            </a:r>
            <a:br>
              <a:rPr lang="en-US" altLang="ko-KR" sz="2000" dirty="0" smtClean="0">
                <a:latin typeface="+mn-ea"/>
              </a:rPr>
            </a:br>
            <a:endParaRPr lang="en-US" altLang="ko-KR" sz="20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latin typeface="+mn-ea"/>
              </a:rPr>
              <a:t>env.sh</a:t>
            </a:r>
            <a:endParaRPr lang="en-US" altLang="ko-KR" sz="16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sz="1400" dirty="0">
                <a:latin typeface="+mn-ea"/>
              </a:rPr>
              <a:t>서비스에 해당 하는 모든 설정이 </a:t>
            </a:r>
            <a:r>
              <a:rPr lang="en-US" altLang="ko-KR" sz="1400" dirty="0">
                <a:latin typeface="+mn-ea"/>
              </a:rPr>
              <a:t>env.sh </a:t>
            </a:r>
            <a:r>
              <a:rPr lang="ko-KR" altLang="en-US" sz="1400" dirty="0">
                <a:latin typeface="+mn-ea"/>
              </a:rPr>
              <a:t>통해서 이루어지며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환경변수</a:t>
            </a:r>
            <a:r>
              <a:rPr lang="en-US" altLang="ko-KR" sz="1400" dirty="0">
                <a:latin typeface="+mn-ea"/>
              </a:rPr>
              <a:t>, JVM </a:t>
            </a:r>
            <a:r>
              <a:rPr lang="ko-KR" altLang="en-US" sz="1400" dirty="0">
                <a:latin typeface="+mn-ea"/>
              </a:rPr>
              <a:t>옵션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디렉토리의 설정이 포함되어 있고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설정 추가</a:t>
            </a:r>
            <a:r>
              <a:rPr lang="en-US" altLang="ko-KR" sz="1400" dirty="0">
                <a:latin typeface="+mn-ea"/>
              </a:rPr>
              <a:t>,</a:t>
            </a:r>
            <a:r>
              <a:rPr lang="ko-KR" altLang="en-US" sz="1400" dirty="0">
                <a:latin typeface="+mn-ea"/>
              </a:rPr>
              <a:t>변경 시 </a:t>
            </a:r>
            <a:r>
              <a:rPr lang="en-US" altLang="ko-KR" sz="1400" dirty="0">
                <a:latin typeface="+mn-ea"/>
              </a:rPr>
              <a:t>env.sh </a:t>
            </a:r>
            <a:r>
              <a:rPr lang="ko-KR" altLang="en-US" sz="1400" dirty="0">
                <a:latin typeface="+mn-ea"/>
              </a:rPr>
              <a:t>파일 조작</a:t>
            </a:r>
            <a:endParaRPr lang="en-US" altLang="ko-KR" sz="1400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600" b="1" dirty="0">
                <a:latin typeface="+mn-ea"/>
              </a:rPr>
              <a:t>start.sh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</a:rPr>
              <a:t>Tomcat Instance</a:t>
            </a:r>
            <a:r>
              <a:rPr lang="ko-KR" altLang="en-US" sz="1400" dirty="0">
                <a:latin typeface="+mn-ea"/>
              </a:rPr>
              <a:t>를 구동 시킬 때 사용하며 로그 디렉토리 생성과 로그 파일 백업 설정이 포함되어 있음</a:t>
            </a:r>
            <a:endParaRPr lang="en-US" altLang="ko-KR" sz="1600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600" b="1" dirty="0">
                <a:latin typeface="+mn-ea"/>
              </a:rPr>
              <a:t>status.sh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</a:rPr>
              <a:t>Tomcat Instance</a:t>
            </a:r>
            <a:r>
              <a:rPr lang="ko-KR" altLang="en-US" sz="1400" dirty="0">
                <a:latin typeface="+mn-ea"/>
              </a:rPr>
              <a:t>가 동작 중인지 체크 하기 위한 스크립트</a:t>
            </a:r>
            <a:endParaRPr lang="en-US" altLang="ko-KR" sz="1400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600" b="1" dirty="0">
                <a:latin typeface="+mn-ea"/>
              </a:rPr>
              <a:t>stop.sh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</a:rPr>
              <a:t>Tomcat Instance</a:t>
            </a:r>
            <a:r>
              <a:rPr lang="ko-KR" altLang="en-US" sz="1400" dirty="0">
                <a:latin typeface="+mn-ea"/>
              </a:rPr>
              <a:t>를 정상 종료 시킬 때 사용</a:t>
            </a:r>
            <a:endParaRPr lang="en-US" altLang="ko-KR" sz="1400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600" b="1" dirty="0">
                <a:latin typeface="+mn-ea"/>
              </a:rPr>
              <a:t>kill.sh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</a:rPr>
              <a:t>kill</a:t>
            </a:r>
            <a:r>
              <a:rPr lang="ko-KR" altLang="en-US" sz="1400" dirty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-9</a:t>
            </a:r>
            <a:r>
              <a:rPr lang="ko-KR" altLang="en-US" sz="1400" dirty="0">
                <a:latin typeface="+mn-ea"/>
              </a:rPr>
              <a:t> 를 통한 </a:t>
            </a:r>
            <a:r>
              <a:rPr lang="en-US" altLang="ko-KR" sz="1400" dirty="0">
                <a:latin typeface="+mn-ea"/>
              </a:rPr>
              <a:t>Tomcat Instance</a:t>
            </a:r>
            <a:r>
              <a:rPr lang="ko-KR" altLang="en-US" sz="1400" dirty="0">
                <a:latin typeface="+mn-ea"/>
              </a:rPr>
              <a:t>를 강제 종료 할 때 사용</a:t>
            </a:r>
            <a:endParaRPr lang="en-US" altLang="ko-KR" sz="1400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600" b="1" dirty="0">
                <a:latin typeface="+mn-ea"/>
              </a:rPr>
              <a:t>tail.sh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latin typeface="+mn-ea"/>
              </a:rPr>
              <a:t>nohup</a:t>
            </a:r>
            <a:r>
              <a:rPr lang="ko-KR" altLang="en-US" sz="1400" dirty="0">
                <a:latin typeface="+mn-ea"/>
              </a:rPr>
              <a:t> 로그파일을 보기 위한 스크립트</a:t>
            </a:r>
            <a:endParaRPr lang="en-US" altLang="ko-KR" sz="1400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800" b="1" dirty="0">
                <a:latin typeface="+mn-ea"/>
              </a:rPr>
              <a:t>dump.sh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</a:rPr>
              <a:t>Tomcat instance</a:t>
            </a:r>
            <a:r>
              <a:rPr lang="ko-KR" altLang="en-US" sz="1400" dirty="0">
                <a:latin typeface="+mn-ea"/>
              </a:rPr>
              <a:t>에 성능이 느려 지거나</a:t>
            </a:r>
            <a:r>
              <a:rPr lang="en-US" altLang="ko-KR" sz="1400" dirty="0">
                <a:latin typeface="+mn-ea"/>
              </a:rPr>
              <a:t>,</a:t>
            </a:r>
            <a:r>
              <a:rPr lang="ko-KR" altLang="en-US" sz="1400" dirty="0">
                <a:latin typeface="+mn-ea"/>
              </a:rPr>
              <a:t> 문제가 발생할 경우 현재 상황을 확인 하기 위해 </a:t>
            </a:r>
            <a:r>
              <a:rPr lang="en-US" altLang="ko-KR" sz="1400" dirty="0">
                <a:latin typeface="+mn-ea"/>
              </a:rPr>
              <a:t>Thread Dump</a:t>
            </a:r>
            <a:r>
              <a:rPr lang="ko-KR" altLang="en-US" sz="1400" dirty="0">
                <a:latin typeface="+mn-ea"/>
              </a:rPr>
              <a:t>를 생성하기 위한 </a:t>
            </a:r>
            <a:r>
              <a:rPr lang="ko-KR" altLang="en-US" sz="1400" dirty="0" smtClean="0">
                <a:latin typeface="+mn-ea"/>
              </a:rPr>
              <a:t>스크립트</a:t>
            </a:r>
            <a:endParaRPr lang="en-US" altLang="ko-KR" sz="1400" dirty="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0500" y="1320801"/>
            <a:ext cx="637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+mn-ea"/>
              </a:rPr>
              <a:t>https://github.com/OpenSourceConsulting/tomcat-script</a:t>
            </a:r>
            <a:endParaRPr lang="ko-KR" altLang="en-US" sz="1200" b="1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3923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실행스크립트 </a:t>
            </a:r>
            <a:r>
              <a:rPr lang="ko-KR" altLang="en-US" sz="2400" dirty="0" err="1" smtClean="0">
                <a:solidFill>
                  <a:schemeClr val="bg1"/>
                </a:solidFill>
                <a:latin typeface="+mn-ea"/>
                <a:ea typeface="+mn-ea"/>
              </a:rPr>
              <a:t>역활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내용 개체 틀 4">
            <a:extLst>
              <a:ext uri="{FF2B5EF4-FFF2-40B4-BE49-F238E27FC236}">
                <a16:creationId xmlns:a16="http://schemas.microsoft.com/office/drawing/2014/main" xmlns="" id="{FDF938B1-C3EF-49D5-A6B2-3578E39EB07C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5704639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latin typeface="+mn-ea"/>
              </a:rPr>
              <a:t>서비스를 원활하게 하기 위한 별도의 실행스크립트</a:t>
            </a:r>
            <a:r>
              <a:rPr lang="en-US" altLang="ko-KR" sz="2000" dirty="0" smtClean="0">
                <a:latin typeface="+mn-ea"/>
              </a:rPr>
              <a:t/>
            </a:r>
            <a:br>
              <a:rPr lang="en-US" altLang="ko-KR" sz="2000" dirty="0" smtClean="0">
                <a:latin typeface="+mn-ea"/>
              </a:rPr>
            </a:br>
            <a:r>
              <a:rPr lang="en-US" altLang="ko-KR" sz="2000" dirty="0" smtClean="0">
                <a:latin typeface="+mn-ea"/>
              </a:rPr>
              <a:t/>
            </a:r>
            <a:br>
              <a:rPr lang="en-US" altLang="ko-KR" sz="2000" dirty="0" smtClean="0">
                <a:latin typeface="+mn-ea"/>
              </a:rPr>
            </a:br>
            <a:endParaRPr lang="en-US" altLang="ko-KR" sz="20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latin typeface="+mn-ea"/>
              </a:rPr>
              <a:t>env.sh</a:t>
            </a:r>
            <a:endParaRPr lang="en-US" altLang="ko-KR" sz="16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sz="1400" dirty="0">
                <a:latin typeface="+mn-ea"/>
              </a:rPr>
              <a:t>서비스에 해당 하는 모든 설정이 </a:t>
            </a:r>
            <a:r>
              <a:rPr lang="en-US" altLang="ko-KR" sz="1400" dirty="0">
                <a:latin typeface="+mn-ea"/>
              </a:rPr>
              <a:t>env.sh </a:t>
            </a:r>
            <a:r>
              <a:rPr lang="ko-KR" altLang="en-US" sz="1400" dirty="0">
                <a:latin typeface="+mn-ea"/>
              </a:rPr>
              <a:t>통해서 이루어지며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환경변수</a:t>
            </a:r>
            <a:r>
              <a:rPr lang="en-US" altLang="ko-KR" sz="1400" dirty="0">
                <a:latin typeface="+mn-ea"/>
              </a:rPr>
              <a:t>, JVM </a:t>
            </a:r>
            <a:r>
              <a:rPr lang="ko-KR" altLang="en-US" sz="1400" dirty="0">
                <a:latin typeface="+mn-ea"/>
              </a:rPr>
              <a:t>옵션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디렉토리의 설정이 포함되어 있고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설정 추가</a:t>
            </a:r>
            <a:r>
              <a:rPr lang="en-US" altLang="ko-KR" sz="1400" dirty="0">
                <a:latin typeface="+mn-ea"/>
              </a:rPr>
              <a:t>,</a:t>
            </a:r>
            <a:r>
              <a:rPr lang="ko-KR" altLang="en-US" sz="1400" dirty="0">
                <a:latin typeface="+mn-ea"/>
              </a:rPr>
              <a:t>변경 시 </a:t>
            </a:r>
            <a:r>
              <a:rPr lang="en-US" altLang="ko-KR" sz="1400" dirty="0">
                <a:latin typeface="+mn-ea"/>
              </a:rPr>
              <a:t>env.sh </a:t>
            </a:r>
            <a:r>
              <a:rPr lang="ko-KR" altLang="en-US" sz="1400" dirty="0">
                <a:latin typeface="+mn-ea"/>
              </a:rPr>
              <a:t>파일 조작</a:t>
            </a:r>
            <a:endParaRPr lang="en-US" altLang="ko-KR" sz="1400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600" b="1" dirty="0">
                <a:latin typeface="+mn-ea"/>
              </a:rPr>
              <a:t>start.sh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</a:rPr>
              <a:t>Tomcat Instance</a:t>
            </a:r>
            <a:r>
              <a:rPr lang="ko-KR" altLang="en-US" sz="1400" dirty="0">
                <a:latin typeface="+mn-ea"/>
              </a:rPr>
              <a:t>를 구동 시킬 때 사용하며 로그 디렉토리 생성과 로그 파일 백업 설정이 포함되어 있음</a:t>
            </a:r>
            <a:endParaRPr lang="en-US" altLang="ko-KR" sz="1600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600" b="1" dirty="0">
                <a:latin typeface="+mn-ea"/>
              </a:rPr>
              <a:t>status.sh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</a:rPr>
              <a:t>Tomcat Instance</a:t>
            </a:r>
            <a:r>
              <a:rPr lang="ko-KR" altLang="en-US" sz="1400" dirty="0">
                <a:latin typeface="+mn-ea"/>
              </a:rPr>
              <a:t>가 동작 중인지 체크 하기 위한 스크립트</a:t>
            </a:r>
            <a:endParaRPr lang="en-US" altLang="ko-KR" sz="1400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600" b="1" dirty="0">
                <a:latin typeface="+mn-ea"/>
              </a:rPr>
              <a:t>stop.sh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</a:rPr>
              <a:t>Tomcat Instance</a:t>
            </a:r>
            <a:r>
              <a:rPr lang="ko-KR" altLang="en-US" sz="1400" dirty="0">
                <a:latin typeface="+mn-ea"/>
              </a:rPr>
              <a:t>를 정상 종료 시킬 때 사용</a:t>
            </a:r>
            <a:endParaRPr lang="en-US" altLang="ko-KR" sz="1400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600" b="1" dirty="0">
                <a:latin typeface="+mn-ea"/>
              </a:rPr>
              <a:t>kill.sh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</a:rPr>
              <a:t>kill</a:t>
            </a:r>
            <a:r>
              <a:rPr lang="ko-KR" altLang="en-US" sz="1400" dirty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-9</a:t>
            </a:r>
            <a:r>
              <a:rPr lang="ko-KR" altLang="en-US" sz="1400" dirty="0">
                <a:latin typeface="+mn-ea"/>
              </a:rPr>
              <a:t> 를 통한 </a:t>
            </a:r>
            <a:r>
              <a:rPr lang="en-US" altLang="ko-KR" sz="1400" dirty="0">
                <a:latin typeface="+mn-ea"/>
              </a:rPr>
              <a:t>Tomcat Instance</a:t>
            </a:r>
            <a:r>
              <a:rPr lang="ko-KR" altLang="en-US" sz="1400" dirty="0">
                <a:latin typeface="+mn-ea"/>
              </a:rPr>
              <a:t>를 강제 종료 할 때 사용</a:t>
            </a:r>
            <a:endParaRPr lang="en-US" altLang="ko-KR" sz="1400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600" b="1" dirty="0">
                <a:latin typeface="+mn-ea"/>
              </a:rPr>
              <a:t>tail.sh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latin typeface="+mn-ea"/>
              </a:rPr>
              <a:t>nohup</a:t>
            </a:r>
            <a:r>
              <a:rPr lang="ko-KR" altLang="en-US" sz="1400" dirty="0">
                <a:latin typeface="+mn-ea"/>
              </a:rPr>
              <a:t> 로그파일을 보기 위한 스크립트</a:t>
            </a:r>
            <a:endParaRPr lang="en-US" altLang="ko-KR" sz="1400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1800" b="1" dirty="0">
                <a:latin typeface="+mn-ea"/>
              </a:rPr>
              <a:t>dump.sh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</a:rPr>
              <a:t>Tomcat instance</a:t>
            </a:r>
            <a:r>
              <a:rPr lang="ko-KR" altLang="en-US" sz="1400" dirty="0">
                <a:latin typeface="+mn-ea"/>
              </a:rPr>
              <a:t>에 성능이 느려 지거나</a:t>
            </a:r>
            <a:r>
              <a:rPr lang="en-US" altLang="ko-KR" sz="1400" dirty="0">
                <a:latin typeface="+mn-ea"/>
              </a:rPr>
              <a:t>,</a:t>
            </a:r>
            <a:r>
              <a:rPr lang="ko-KR" altLang="en-US" sz="1400" dirty="0">
                <a:latin typeface="+mn-ea"/>
              </a:rPr>
              <a:t> 문제가 발생할 경우 현재 상황을 확인 하기 위해 </a:t>
            </a:r>
            <a:r>
              <a:rPr lang="en-US" altLang="ko-KR" sz="1400" dirty="0">
                <a:latin typeface="+mn-ea"/>
              </a:rPr>
              <a:t>Thread Dump</a:t>
            </a:r>
            <a:r>
              <a:rPr lang="ko-KR" altLang="en-US" sz="1400" dirty="0">
                <a:latin typeface="+mn-ea"/>
              </a:rPr>
              <a:t>를 생성하기 위한 </a:t>
            </a:r>
            <a:r>
              <a:rPr lang="ko-KR" altLang="en-US" sz="1400" dirty="0" smtClean="0">
                <a:latin typeface="+mn-ea"/>
              </a:rPr>
              <a:t>스크립트</a:t>
            </a:r>
            <a:endParaRPr lang="en-US" altLang="ko-KR" sz="1400" dirty="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0500" y="1320801"/>
            <a:ext cx="637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+mn-ea"/>
              </a:rPr>
              <a:t>https://github.com/OpenSourceConsulting/tomcat-script</a:t>
            </a:r>
            <a:endParaRPr lang="ko-KR" altLang="en-US" sz="1200" b="1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0231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:a16="http://schemas.microsoft.com/office/drawing/2014/main" xmlns="" id="{7738A086-FD7D-4270-8EEC-B7BA77003710}"/>
              </a:ext>
            </a:extLst>
          </p:cNvPr>
          <p:cNvSpPr txBox="1">
            <a:spLocks/>
          </p:cNvSpPr>
          <p:nvPr/>
        </p:nvSpPr>
        <p:spPr>
          <a:xfrm>
            <a:off x="600363" y="3087687"/>
            <a:ext cx="7644705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 smtClean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Tomcat </a:t>
            </a:r>
            <a:r>
              <a:rPr lang="ko-KR" altLang="en-US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설정</a:t>
            </a:r>
          </a:p>
        </p:txBody>
      </p:sp>
    </p:spTree>
    <p:extLst>
      <p:ext uri="{BB962C8B-B14F-4D97-AF65-F5344CB8AC3E}">
        <p14:creationId xmlns:p14="http://schemas.microsoft.com/office/powerpoint/2010/main" val="403007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- server.xml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샘플</a:t>
            </a:r>
            <a:endParaRPr lang="en-US" altLang="ko-KR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7B51D964-7178-4803-8EAD-554D4E779603}"/>
              </a:ext>
            </a:extLst>
          </p:cNvPr>
          <p:cNvSpPr/>
          <p:nvPr/>
        </p:nvSpPr>
        <p:spPr>
          <a:xfrm>
            <a:off x="1" y="1003301"/>
            <a:ext cx="9906000" cy="571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Clr>
                <a:srgbClr val="C5003C"/>
              </a:buClr>
              <a:tabLst>
                <a:tab pos="198755" algn="l"/>
              </a:tabLst>
            </a:pPr>
            <a:endParaRPr lang="en-US" altLang="ko-KR" sz="1400" spc="-10" dirty="0">
              <a:solidFill>
                <a:srgbClr val="008080"/>
              </a:solidFill>
              <a:latin typeface="+mn-ea"/>
              <a:cs typeface="맑은 고딕"/>
            </a:endParaRPr>
          </a:p>
          <a:p>
            <a:pPr marL="12700">
              <a:lnSpc>
                <a:spcPct val="100000"/>
              </a:lnSpc>
              <a:buClr>
                <a:srgbClr val="C5003C"/>
              </a:buClr>
              <a:tabLst>
                <a:tab pos="198755" algn="l"/>
              </a:tabLst>
            </a:pPr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  &lt;?</a:t>
            </a:r>
            <a:r>
              <a:rPr lang="en-US" altLang="ko-KR" sz="1400" dirty="0">
                <a:solidFill>
                  <a:srgbClr val="3E7E7E"/>
                </a:solidFill>
                <a:latin typeface="+mn-ea"/>
                <a:cs typeface="맑은 고딕"/>
              </a:rPr>
              <a:t>xml </a:t>
            </a:r>
            <a:r>
              <a:rPr lang="en-US" altLang="ko-KR" sz="1400" spc="-5" dirty="0">
                <a:solidFill>
                  <a:srgbClr val="7E007E"/>
                </a:solidFill>
                <a:latin typeface="+mn-ea"/>
                <a:cs typeface="맑은 고딕"/>
              </a:rPr>
              <a:t>version</a:t>
            </a:r>
            <a:r>
              <a:rPr lang="en-US" altLang="ko-KR" sz="1400" spc="-5" dirty="0">
                <a:latin typeface="+mn-ea"/>
                <a:cs typeface="맑은 고딕"/>
              </a:rPr>
              <a:t>=</a:t>
            </a:r>
            <a:r>
              <a:rPr lang="en-US" altLang="ko-KR" sz="1400" spc="-5" dirty="0">
                <a:solidFill>
                  <a:srgbClr val="2A00FF"/>
                </a:solidFill>
                <a:latin typeface="+mn-ea"/>
                <a:cs typeface="맑은 고딕"/>
              </a:rPr>
              <a:t>'1.0'</a:t>
            </a:r>
            <a:r>
              <a:rPr lang="en-US" altLang="ko-KR" sz="1400" spc="-40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1400" spc="-5" dirty="0">
                <a:solidFill>
                  <a:srgbClr val="7E007E"/>
                </a:solidFill>
                <a:latin typeface="+mn-ea"/>
                <a:cs typeface="맑은 고딕"/>
              </a:rPr>
              <a:t>encoding</a:t>
            </a:r>
            <a:r>
              <a:rPr lang="en-US" altLang="ko-KR" sz="1400" spc="-5" dirty="0">
                <a:latin typeface="+mn-ea"/>
                <a:cs typeface="맑은 고딕"/>
              </a:rPr>
              <a:t>=</a:t>
            </a:r>
            <a:r>
              <a:rPr lang="en-US" altLang="ko-KR" sz="1400" spc="-5" dirty="0">
                <a:solidFill>
                  <a:srgbClr val="2A00FF"/>
                </a:solidFill>
                <a:latin typeface="+mn-ea"/>
                <a:cs typeface="맑은 고딕"/>
              </a:rPr>
              <a:t>'utf-8'</a:t>
            </a:r>
            <a:r>
              <a:rPr lang="en-US" altLang="ko-KR" sz="1400" spc="-5" dirty="0">
                <a:solidFill>
                  <a:srgbClr val="008080"/>
                </a:solidFill>
                <a:latin typeface="+mn-ea"/>
                <a:cs typeface="맑은 고딕"/>
              </a:rPr>
              <a:t>?&gt;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309245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</a:t>
            </a:r>
            <a:r>
              <a:rPr lang="en-US" altLang="ko-KR" sz="1400" dirty="0">
                <a:solidFill>
                  <a:srgbClr val="3E7E7E"/>
                </a:solidFill>
                <a:latin typeface="+mn-ea"/>
                <a:cs typeface="맑은 고딕"/>
              </a:rPr>
              <a:t>Server </a:t>
            </a:r>
            <a:r>
              <a:rPr lang="en-US" altLang="ko-KR" sz="1400" spc="-5" dirty="0">
                <a:solidFill>
                  <a:srgbClr val="7E007E"/>
                </a:solidFill>
                <a:latin typeface="+mn-ea"/>
                <a:cs typeface="맑은 고딕"/>
              </a:rPr>
              <a:t>port</a:t>
            </a:r>
            <a:r>
              <a:rPr lang="en-US" altLang="ko-KR" sz="1400" spc="-5" dirty="0">
                <a:latin typeface="+mn-ea"/>
                <a:cs typeface="맑은 고딕"/>
              </a:rPr>
              <a:t>=</a:t>
            </a:r>
            <a:r>
              <a:rPr lang="en-US" altLang="ko-KR" sz="1400" spc="-5" dirty="0">
                <a:solidFill>
                  <a:srgbClr val="2A00FF"/>
                </a:solidFill>
                <a:latin typeface="+mn-ea"/>
                <a:cs typeface="맑은 고딕"/>
              </a:rPr>
              <a:t>"8005"</a:t>
            </a:r>
            <a:r>
              <a:rPr lang="en-US" altLang="ko-KR" sz="1400" spc="-70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1400" dirty="0">
                <a:solidFill>
                  <a:srgbClr val="7E007E"/>
                </a:solidFill>
                <a:latin typeface="+mn-ea"/>
                <a:cs typeface="맑은 고딕"/>
              </a:rPr>
              <a:t>shutdown</a:t>
            </a:r>
            <a:r>
              <a:rPr lang="en-US" altLang="ko-KR" sz="1400" dirty="0">
                <a:latin typeface="+mn-ea"/>
                <a:cs typeface="맑은 고딕"/>
              </a:rPr>
              <a:t>=</a:t>
            </a:r>
            <a:r>
              <a:rPr lang="en-US" altLang="ko-KR" sz="1400" dirty="0">
                <a:solidFill>
                  <a:srgbClr val="2A00FF"/>
                </a:solidFill>
                <a:latin typeface="+mn-ea"/>
                <a:cs typeface="맑은 고딕"/>
              </a:rPr>
              <a:t>"SHUTDOWN"</a:t>
            </a:r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401955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</a:t>
            </a:r>
            <a:r>
              <a:rPr lang="en-US" altLang="ko-KR" sz="1400" dirty="0">
                <a:solidFill>
                  <a:srgbClr val="3E7E7E"/>
                </a:solidFill>
                <a:latin typeface="+mn-ea"/>
                <a:cs typeface="맑은 고딕"/>
              </a:rPr>
              <a:t>Listener </a:t>
            </a:r>
            <a:r>
              <a:rPr lang="en-US" altLang="ko-KR" sz="1400" spc="-25" dirty="0" err="1">
                <a:solidFill>
                  <a:srgbClr val="7E007E"/>
                </a:solidFill>
                <a:latin typeface="+mn-ea"/>
                <a:cs typeface="맑은 고딕"/>
              </a:rPr>
              <a:t>className</a:t>
            </a:r>
            <a:r>
              <a:rPr lang="en-US" altLang="ko-KR" sz="1400" spc="-25" dirty="0">
                <a:latin typeface="+mn-ea"/>
                <a:cs typeface="맑은 고딕"/>
              </a:rPr>
              <a:t>=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i="1" spc="-25" dirty="0" err="1">
                <a:solidFill>
                  <a:srgbClr val="2A00FF"/>
                </a:solidFill>
                <a:latin typeface="+mn-ea"/>
                <a:cs typeface="맑은 고딕"/>
              </a:rPr>
              <a:t>org.apache.catalina.mbeans.GlobalResourcesLifecycleListener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i="1" spc="140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1400" i="1" spc="-25" dirty="0">
                <a:solidFill>
                  <a:srgbClr val="008080"/>
                </a:solidFill>
                <a:latin typeface="+mn-ea"/>
                <a:cs typeface="맑은 고딕"/>
              </a:rPr>
              <a:t>/&gt;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401955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</a:t>
            </a:r>
            <a:r>
              <a:rPr lang="en-US" altLang="ko-KR" sz="1400" dirty="0" err="1">
                <a:solidFill>
                  <a:srgbClr val="3E7E7E"/>
                </a:solidFill>
                <a:latin typeface="+mn-ea"/>
                <a:cs typeface="맑은 고딕"/>
              </a:rPr>
              <a:t>GlobalNamingResources</a:t>
            </a:r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497840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</a:t>
            </a:r>
            <a:r>
              <a:rPr lang="en-US" altLang="ko-KR" sz="1400" dirty="0">
                <a:solidFill>
                  <a:srgbClr val="3E7E7E"/>
                </a:solidFill>
                <a:latin typeface="+mn-ea"/>
                <a:cs typeface="맑은 고딕"/>
              </a:rPr>
              <a:t>Resource </a:t>
            </a:r>
            <a:r>
              <a:rPr lang="en-US" altLang="ko-KR" sz="1400" spc="-20" dirty="0">
                <a:solidFill>
                  <a:srgbClr val="7E007E"/>
                </a:solidFill>
                <a:latin typeface="+mn-ea"/>
                <a:cs typeface="맑은 고딕"/>
              </a:rPr>
              <a:t>name</a:t>
            </a:r>
            <a:r>
              <a:rPr lang="en-US" altLang="ko-KR" sz="1400" spc="-20" dirty="0">
                <a:latin typeface="+mn-ea"/>
                <a:cs typeface="맑은 고딕"/>
              </a:rPr>
              <a:t>=</a:t>
            </a:r>
            <a:r>
              <a:rPr lang="en-US" altLang="ko-KR" sz="1400" i="1" spc="-20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i="1" spc="-20" dirty="0" err="1">
                <a:solidFill>
                  <a:srgbClr val="2A00FF"/>
                </a:solidFill>
                <a:latin typeface="+mn-ea"/>
                <a:cs typeface="맑은 고딕"/>
              </a:rPr>
              <a:t>UserDatabase</a:t>
            </a:r>
            <a:r>
              <a:rPr lang="en-US" altLang="ko-KR" sz="1400" i="1" spc="-20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i="1" spc="-120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1400" i="1" spc="-25" dirty="0">
                <a:solidFill>
                  <a:srgbClr val="7E007E"/>
                </a:solidFill>
                <a:latin typeface="+mn-ea"/>
                <a:cs typeface="맑은 고딕"/>
              </a:rPr>
              <a:t>auth</a:t>
            </a:r>
            <a:r>
              <a:rPr lang="en-US" altLang="ko-KR" sz="1400" i="1" spc="-25" dirty="0">
                <a:latin typeface="+mn-ea"/>
                <a:cs typeface="맑은 고딕"/>
              </a:rPr>
              <a:t>=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"Container"</a:t>
            </a:r>
            <a:endParaRPr lang="en-US" altLang="ko-KR" sz="1400" dirty="0">
              <a:latin typeface="+mn-ea"/>
              <a:cs typeface="맑은 고딕"/>
            </a:endParaRPr>
          </a:p>
          <a:p>
            <a:pPr marL="973455"/>
            <a:r>
              <a:rPr lang="en-US" altLang="ko-KR" sz="1400" spc="-25" dirty="0">
                <a:solidFill>
                  <a:srgbClr val="7E007E"/>
                </a:solidFill>
                <a:latin typeface="+mn-ea"/>
                <a:cs typeface="맑은 고딕"/>
              </a:rPr>
              <a:t>type</a:t>
            </a:r>
            <a:r>
              <a:rPr lang="en-US" altLang="ko-KR" sz="1400" spc="-25" dirty="0">
                <a:latin typeface="+mn-ea"/>
                <a:cs typeface="맑은 고딕"/>
              </a:rPr>
              <a:t>=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i="1" spc="-25" dirty="0" err="1">
                <a:solidFill>
                  <a:srgbClr val="2A00FF"/>
                </a:solidFill>
                <a:latin typeface="+mn-ea"/>
                <a:cs typeface="맑은 고딕"/>
              </a:rPr>
              <a:t>org.apache.catalina.UserDatabase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endParaRPr lang="en-US" altLang="ko-KR" sz="1400" dirty="0">
              <a:latin typeface="+mn-ea"/>
              <a:cs typeface="맑은 고딕"/>
            </a:endParaRPr>
          </a:p>
          <a:p>
            <a:pPr marL="973455" marR="868044">
              <a:spcBef>
                <a:spcPts val="60"/>
              </a:spcBef>
            </a:pPr>
            <a:r>
              <a:rPr lang="en-US" altLang="ko-KR" sz="1400" spc="-5" dirty="0">
                <a:solidFill>
                  <a:srgbClr val="7E007E"/>
                </a:solidFill>
                <a:latin typeface="+mn-ea"/>
                <a:cs typeface="맑은 고딕"/>
              </a:rPr>
              <a:t>description</a:t>
            </a:r>
            <a:r>
              <a:rPr lang="en-US" altLang="ko-KR" sz="1400" spc="-5" dirty="0">
                <a:latin typeface="+mn-ea"/>
                <a:cs typeface="맑은 고딕"/>
              </a:rPr>
              <a:t>=</a:t>
            </a:r>
            <a:r>
              <a:rPr lang="en-US" altLang="ko-KR" sz="1400" i="1" spc="-5" dirty="0">
                <a:solidFill>
                  <a:srgbClr val="2A00FF"/>
                </a:solidFill>
                <a:latin typeface="+mn-ea"/>
                <a:cs typeface="맑은 고딕"/>
              </a:rPr>
              <a:t>"User 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database that can be </a:t>
            </a:r>
            <a:r>
              <a:rPr lang="en-US" altLang="ko-KR" sz="1400" i="1" spc="-30" dirty="0">
                <a:solidFill>
                  <a:srgbClr val="2A00FF"/>
                </a:solidFill>
                <a:latin typeface="+mn-ea"/>
                <a:cs typeface="맑은 고딕"/>
              </a:rPr>
              <a:t>updated 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and </a:t>
            </a:r>
            <a:r>
              <a:rPr lang="en-US" altLang="ko-KR" sz="1400" i="1" spc="-30" dirty="0">
                <a:solidFill>
                  <a:srgbClr val="2A00FF"/>
                </a:solidFill>
                <a:latin typeface="+mn-ea"/>
                <a:cs typeface="맑은 고딕"/>
              </a:rPr>
              <a:t>saved"  </a:t>
            </a:r>
            <a:r>
              <a:rPr lang="en-US" altLang="ko-KR" sz="1400" spc="-25" dirty="0">
                <a:solidFill>
                  <a:srgbClr val="7E007E"/>
                </a:solidFill>
                <a:latin typeface="+mn-ea"/>
                <a:cs typeface="맑은 고딕"/>
              </a:rPr>
              <a:t>factory</a:t>
            </a:r>
            <a:r>
              <a:rPr lang="en-US" altLang="ko-KR" sz="1400" spc="-25" dirty="0">
                <a:latin typeface="+mn-ea"/>
                <a:cs typeface="맑은 고딕"/>
              </a:rPr>
              <a:t>=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i="1" spc="-25" dirty="0" err="1">
                <a:solidFill>
                  <a:srgbClr val="2A00FF"/>
                </a:solidFill>
                <a:latin typeface="+mn-ea"/>
                <a:cs typeface="맑은 고딕"/>
              </a:rPr>
              <a:t>org.apache.catalina.users.MemoryUserDatabaseFactory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"  </a:t>
            </a:r>
            <a:r>
              <a:rPr lang="en-US" altLang="ko-KR" sz="1400" spc="-20" dirty="0">
                <a:solidFill>
                  <a:srgbClr val="7E007E"/>
                </a:solidFill>
                <a:latin typeface="+mn-ea"/>
                <a:cs typeface="맑은 고딕"/>
              </a:rPr>
              <a:t>pathname</a:t>
            </a:r>
            <a:r>
              <a:rPr lang="en-US" altLang="ko-KR" sz="1400" spc="-20" dirty="0">
                <a:latin typeface="+mn-ea"/>
                <a:cs typeface="맑은 고딕"/>
              </a:rPr>
              <a:t>=</a:t>
            </a:r>
            <a:r>
              <a:rPr lang="en-US" altLang="ko-KR" sz="1400" i="1" spc="-20" dirty="0">
                <a:solidFill>
                  <a:srgbClr val="2A00FF"/>
                </a:solidFill>
                <a:latin typeface="+mn-ea"/>
                <a:cs typeface="맑은 고딕"/>
              </a:rPr>
              <a:t>"conf/tomcat-users.xml"</a:t>
            </a:r>
            <a:r>
              <a:rPr lang="en-US" altLang="ko-KR" sz="1400" i="1" spc="-60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1400" i="1" spc="-25" dirty="0">
                <a:solidFill>
                  <a:srgbClr val="008080"/>
                </a:solidFill>
                <a:latin typeface="+mn-ea"/>
                <a:cs typeface="맑은 고딕"/>
              </a:rPr>
              <a:t>/&gt;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401955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&lt;/</a:t>
            </a:r>
            <a:r>
              <a:rPr lang="en-US" altLang="ko-KR" sz="1400" dirty="0" err="1">
                <a:solidFill>
                  <a:srgbClr val="3E7E7E"/>
                </a:solidFill>
                <a:latin typeface="+mn-ea"/>
                <a:cs typeface="맑은 고딕"/>
              </a:rPr>
              <a:t>GlobalNamingResources</a:t>
            </a:r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401955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n-ea"/>
                <a:cs typeface="맑은 고딕"/>
              </a:rPr>
              <a:t>Service</a:t>
            </a:r>
            <a:r>
              <a:rPr lang="en-US" altLang="ko-KR" sz="1400" spc="-55" dirty="0">
                <a:solidFill>
                  <a:schemeClr val="accent2">
                    <a:lumMod val="75000"/>
                  </a:schemeClr>
                </a:solidFill>
                <a:latin typeface="+mn-ea"/>
                <a:cs typeface="맑은 고딕"/>
              </a:rPr>
              <a:t> </a:t>
            </a:r>
            <a:r>
              <a:rPr lang="en-US" altLang="ko-KR" sz="1400" dirty="0">
                <a:solidFill>
                  <a:srgbClr val="7E007E"/>
                </a:solidFill>
                <a:latin typeface="+mn-ea"/>
                <a:cs typeface="맑은 고딕"/>
              </a:rPr>
              <a:t>name</a:t>
            </a:r>
            <a:r>
              <a:rPr lang="en-US" altLang="ko-KR" sz="1400" dirty="0">
                <a:latin typeface="+mn-ea"/>
                <a:cs typeface="맑은 고딕"/>
              </a:rPr>
              <a:t>=</a:t>
            </a:r>
            <a:r>
              <a:rPr lang="en-US" altLang="ko-KR" sz="1400" dirty="0">
                <a:solidFill>
                  <a:srgbClr val="2A00FF"/>
                </a:solidFill>
                <a:latin typeface="+mn-ea"/>
                <a:cs typeface="맑은 고딕"/>
              </a:rPr>
              <a:t>"Catalina"</a:t>
            </a:r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1022350" marR="2448560" indent="-524510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</a:t>
            </a:r>
            <a:r>
              <a:rPr lang="en-US" altLang="ko-KR" sz="1400" dirty="0">
                <a:solidFill>
                  <a:srgbClr val="3E7E7E"/>
                </a:solidFill>
                <a:latin typeface="+mn-ea"/>
                <a:cs typeface="맑은 고딕"/>
              </a:rPr>
              <a:t>Connector </a:t>
            </a:r>
            <a:r>
              <a:rPr lang="en-US" altLang="ko-KR" sz="1400" spc="-5" dirty="0">
                <a:solidFill>
                  <a:srgbClr val="7E007E"/>
                </a:solidFill>
                <a:latin typeface="+mn-ea"/>
                <a:cs typeface="맑은 고딕"/>
              </a:rPr>
              <a:t>port</a:t>
            </a:r>
            <a:r>
              <a:rPr lang="en-US" altLang="ko-KR" sz="1400" spc="-5" dirty="0">
                <a:latin typeface="+mn-ea"/>
                <a:cs typeface="맑은 고딕"/>
              </a:rPr>
              <a:t>=</a:t>
            </a:r>
            <a:r>
              <a:rPr lang="en-US" altLang="ko-KR" sz="1400" spc="-5" dirty="0">
                <a:solidFill>
                  <a:srgbClr val="2A00FF"/>
                </a:solidFill>
                <a:latin typeface="+mn-ea"/>
                <a:cs typeface="맑은 고딕"/>
              </a:rPr>
              <a:t>"8080" </a:t>
            </a:r>
            <a:r>
              <a:rPr lang="en-US" altLang="ko-KR" sz="1400" dirty="0">
                <a:solidFill>
                  <a:srgbClr val="7E007E"/>
                </a:solidFill>
                <a:latin typeface="+mn-ea"/>
                <a:cs typeface="맑은 고딕"/>
              </a:rPr>
              <a:t>protocol</a:t>
            </a:r>
            <a:r>
              <a:rPr lang="en-US" altLang="ko-KR" sz="1400" dirty="0">
                <a:latin typeface="+mn-ea"/>
                <a:cs typeface="맑은 고딕"/>
              </a:rPr>
              <a:t>=</a:t>
            </a:r>
            <a:r>
              <a:rPr lang="en-US" altLang="ko-KR" sz="1400" dirty="0">
                <a:solidFill>
                  <a:srgbClr val="2A00FF"/>
                </a:solidFill>
                <a:latin typeface="+mn-ea"/>
                <a:cs typeface="맑은 고딕"/>
              </a:rPr>
              <a:t>"HTTP/1.1"  </a:t>
            </a:r>
            <a:r>
              <a:rPr lang="en-US" altLang="ko-KR" sz="1400" spc="-5" dirty="0" err="1">
                <a:solidFill>
                  <a:srgbClr val="7E007E"/>
                </a:solidFill>
                <a:latin typeface="+mn-ea"/>
                <a:cs typeface="맑은 고딕"/>
              </a:rPr>
              <a:t>connectionTimeout</a:t>
            </a:r>
            <a:r>
              <a:rPr lang="en-US" altLang="ko-KR" sz="1400" spc="-5" dirty="0">
                <a:latin typeface="+mn-ea"/>
                <a:cs typeface="맑은 고딕"/>
              </a:rPr>
              <a:t>=</a:t>
            </a:r>
            <a:r>
              <a:rPr lang="en-US" altLang="ko-KR" sz="1400" spc="-5" dirty="0">
                <a:solidFill>
                  <a:srgbClr val="2A00FF"/>
                </a:solidFill>
                <a:latin typeface="+mn-ea"/>
                <a:cs typeface="맑은 고딕"/>
              </a:rPr>
              <a:t>"20000"  </a:t>
            </a:r>
            <a:r>
              <a:rPr lang="en-US" altLang="ko-KR" sz="1400" dirty="0" err="1">
                <a:solidFill>
                  <a:srgbClr val="7E007E"/>
                </a:solidFill>
                <a:latin typeface="+mn-ea"/>
                <a:cs typeface="맑은 고딕"/>
              </a:rPr>
              <a:t>redirectPort</a:t>
            </a:r>
            <a:r>
              <a:rPr lang="en-US" altLang="ko-KR" sz="1400" dirty="0">
                <a:latin typeface="+mn-ea"/>
                <a:cs typeface="맑은 고딕"/>
              </a:rPr>
              <a:t>=</a:t>
            </a:r>
            <a:r>
              <a:rPr lang="en-US" altLang="ko-KR" sz="1400" dirty="0">
                <a:solidFill>
                  <a:srgbClr val="2A00FF"/>
                </a:solidFill>
                <a:latin typeface="+mn-ea"/>
                <a:cs typeface="맑은 고딕"/>
              </a:rPr>
              <a:t>"8443"</a:t>
            </a:r>
            <a:r>
              <a:rPr lang="en-US" altLang="ko-KR" sz="1400" spc="-100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1400" dirty="0" smtClean="0">
                <a:solidFill>
                  <a:srgbClr val="008080"/>
                </a:solidFill>
                <a:latin typeface="+mn-ea"/>
                <a:cs typeface="맑은 고딕"/>
              </a:rPr>
              <a:t>/&gt;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497840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</a:t>
            </a:r>
            <a:r>
              <a:rPr lang="en-US" altLang="ko-KR" sz="1400" dirty="0">
                <a:solidFill>
                  <a:srgbClr val="3E7E7E"/>
                </a:solidFill>
                <a:latin typeface="+mn-ea"/>
                <a:cs typeface="맑은 고딕"/>
              </a:rPr>
              <a:t>Engine </a:t>
            </a:r>
            <a:r>
              <a:rPr lang="en-US" altLang="ko-KR" sz="1400" dirty="0">
                <a:solidFill>
                  <a:srgbClr val="7E007E"/>
                </a:solidFill>
                <a:latin typeface="+mn-ea"/>
                <a:cs typeface="맑은 고딕"/>
              </a:rPr>
              <a:t>name</a:t>
            </a:r>
            <a:r>
              <a:rPr lang="en-US" altLang="ko-KR" sz="1400" dirty="0">
                <a:latin typeface="+mn-ea"/>
                <a:cs typeface="맑은 고딕"/>
              </a:rPr>
              <a:t>=</a:t>
            </a:r>
            <a:r>
              <a:rPr lang="en-US" altLang="ko-KR" sz="1400" dirty="0">
                <a:solidFill>
                  <a:srgbClr val="2A00FF"/>
                </a:solidFill>
                <a:latin typeface="+mn-ea"/>
                <a:cs typeface="맑은 고딕"/>
              </a:rPr>
              <a:t>"Catalina"</a:t>
            </a:r>
            <a:r>
              <a:rPr lang="en-US" altLang="ko-KR" sz="1400" spc="-70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1400" dirty="0" err="1">
                <a:solidFill>
                  <a:srgbClr val="7E007E"/>
                </a:solidFill>
                <a:latin typeface="+mn-ea"/>
                <a:cs typeface="맑은 고딕"/>
              </a:rPr>
              <a:t>defaultHost</a:t>
            </a:r>
            <a:r>
              <a:rPr lang="en-US" altLang="ko-KR" sz="1400" dirty="0">
                <a:latin typeface="+mn-ea"/>
                <a:cs typeface="맑은 고딕"/>
              </a:rPr>
              <a:t>=</a:t>
            </a:r>
            <a:r>
              <a:rPr lang="en-US" altLang="ko-KR" sz="1400" dirty="0">
                <a:solidFill>
                  <a:srgbClr val="2A00FF"/>
                </a:solidFill>
                <a:latin typeface="+mn-ea"/>
                <a:cs typeface="맑은 고딕"/>
              </a:rPr>
              <a:t>"localhost"</a:t>
            </a:r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1022350" marR="1047750" indent="-429895">
              <a:spcBef>
                <a:spcPts val="65"/>
              </a:spcBef>
            </a:pPr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</a:t>
            </a:r>
            <a:r>
              <a:rPr lang="en-US" altLang="ko-KR" sz="1400" dirty="0">
                <a:solidFill>
                  <a:srgbClr val="3E7E7E"/>
                </a:solidFill>
                <a:latin typeface="+mn-ea"/>
                <a:cs typeface="맑은 고딕"/>
              </a:rPr>
              <a:t>Realm </a:t>
            </a:r>
            <a:r>
              <a:rPr lang="en-US" altLang="ko-KR" sz="1400" spc="-20" dirty="0" err="1">
                <a:solidFill>
                  <a:srgbClr val="7E007E"/>
                </a:solidFill>
                <a:latin typeface="+mn-ea"/>
                <a:cs typeface="맑은 고딕"/>
              </a:rPr>
              <a:t>className</a:t>
            </a:r>
            <a:r>
              <a:rPr lang="en-US" altLang="ko-KR" sz="1400" spc="-20" dirty="0">
                <a:latin typeface="+mn-ea"/>
                <a:cs typeface="맑은 고딕"/>
              </a:rPr>
              <a:t>=</a:t>
            </a:r>
            <a:r>
              <a:rPr lang="en-US" altLang="ko-KR" sz="1400" i="1" spc="-20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i="1" spc="-20" dirty="0" err="1">
                <a:solidFill>
                  <a:srgbClr val="2A00FF"/>
                </a:solidFill>
                <a:latin typeface="+mn-ea"/>
                <a:cs typeface="맑은 고딕"/>
              </a:rPr>
              <a:t>org.apache.catalina.realm.UserDatabaseRealm</a:t>
            </a:r>
            <a:r>
              <a:rPr lang="en-US" altLang="ko-KR" sz="1400" i="1" spc="-20" dirty="0">
                <a:solidFill>
                  <a:srgbClr val="2A00FF"/>
                </a:solidFill>
                <a:latin typeface="+mn-ea"/>
                <a:cs typeface="맑은 고딕"/>
              </a:rPr>
              <a:t>"  </a:t>
            </a:r>
            <a:r>
              <a:rPr lang="en-US" altLang="ko-KR" sz="1400" spc="-15" dirty="0" err="1">
                <a:solidFill>
                  <a:srgbClr val="7E007E"/>
                </a:solidFill>
                <a:latin typeface="+mn-ea"/>
                <a:cs typeface="맑은 고딕"/>
              </a:rPr>
              <a:t>resourceName</a:t>
            </a:r>
            <a:r>
              <a:rPr lang="en-US" altLang="ko-KR" sz="1400" spc="-15" dirty="0">
                <a:latin typeface="+mn-ea"/>
                <a:cs typeface="맑은 고딕"/>
              </a:rPr>
              <a:t>=</a:t>
            </a:r>
            <a:r>
              <a:rPr lang="en-US" altLang="ko-KR" sz="1400" i="1" spc="-15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i="1" spc="-15" dirty="0" err="1">
                <a:solidFill>
                  <a:srgbClr val="2A00FF"/>
                </a:solidFill>
                <a:latin typeface="+mn-ea"/>
                <a:cs typeface="맑은 고딕"/>
              </a:rPr>
              <a:t>UserDatabase</a:t>
            </a:r>
            <a:r>
              <a:rPr lang="en-US" altLang="ko-KR" sz="1400" i="1" spc="-15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i="1" spc="-15" dirty="0">
                <a:solidFill>
                  <a:srgbClr val="008080"/>
                </a:solidFill>
                <a:latin typeface="+mn-ea"/>
                <a:cs typeface="맑은 고딕"/>
              </a:rPr>
              <a:t>/&gt;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878840" marR="1678305" indent="-287020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</a:t>
            </a:r>
            <a:r>
              <a:rPr lang="en-US" altLang="ko-KR" sz="1400" dirty="0">
                <a:solidFill>
                  <a:srgbClr val="3E7E7E"/>
                </a:solidFill>
                <a:latin typeface="+mn-ea"/>
                <a:cs typeface="맑은 고딕"/>
              </a:rPr>
              <a:t>Host </a:t>
            </a:r>
            <a:r>
              <a:rPr lang="en-US" altLang="ko-KR" sz="1400" dirty="0">
                <a:solidFill>
                  <a:srgbClr val="7E007E"/>
                </a:solidFill>
                <a:latin typeface="+mn-ea"/>
                <a:cs typeface="맑은 고딕"/>
              </a:rPr>
              <a:t>name</a:t>
            </a:r>
            <a:r>
              <a:rPr lang="en-US" altLang="ko-KR" sz="1400" dirty="0">
                <a:latin typeface="+mn-ea"/>
                <a:cs typeface="맑은 고딕"/>
              </a:rPr>
              <a:t>=</a:t>
            </a:r>
            <a:r>
              <a:rPr lang="en-US" altLang="ko-KR" sz="1400" dirty="0">
                <a:solidFill>
                  <a:srgbClr val="2A00FF"/>
                </a:solidFill>
                <a:latin typeface="+mn-ea"/>
                <a:cs typeface="맑은 고딕"/>
              </a:rPr>
              <a:t>"localhost" </a:t>
            </a:r>
            <a:r>
              <a:rPr lang="en-US" altLang="ko-KR" sz="1400" spc="-5" dirty="0" err="1">
                <a:solidFill>
                  <a:srgbClr val="7E007E"/>
                </a:solidFill>
                <a:latin typeface="+mn-ea"/>
                <a:cs typeface="맑은 고딕"/>
              </a:rPr>
              <a:t>appBase</a:t>
            </a:r>
            <a:r>
              <a:rPr lang="en-US" altLang="ko-KR" sz="1400" spc="-5" dirty="0">
                <a:latin typeface="+mn-ea"/>
                <a:cs typeface="맑은 고딕"/>
              </a:rPr>
              <a:t>=</a:t>
            </a:r>
            <a:r>
              <a:rPr lang="en-US" altLang="ko-KR" sz="1400" spc="-5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spc="-5" dirty="0" err="1">
                <a:solidFill>
                  <a:srgbClr val="2A00FF"/>
                </a:solidFill>
                <a:latin typeface="+mn-ea"/>
                <a:cs typeface="맑은 고딕"/>
              </a:rPr>
              <a:t>webapps</a:t>
            </a:r>
            <a:r>
              <a:rPr lang="en-US" altLang="ko-KR" sz="1400" spc="-5" dirty="0">
                <a:solidFill>
                  <a:srgbClr val="2A00FF"/>
                </a:solidFill>
                <a:latin typeface="+mn-ea"/>
                <a:cs typeface="맑은 고딕"/>
              </a:rPr>
              <a:t>"  </a:t>
            </a:r>
            <a:r>
              <a:rPr lang="en-US" altLang="ko-KR" sz="1400" dirty="0" err="1">
                <a:solidFill>
                  <a:srgbClr val="7E007E"/>
                </a:solidFill>
                <a:latin typeface="+mn-ea"/>
                <a:cs typeface="맑은 고딕"/>
              </a:rPr>
              <a:t>unpackWARs</a:t>
            </a:r>
            <a:r>
              <a:rPr lang="en-US" altLang="ko-KR" sz="1400" dirty="0">
                <a:latin typeface="+mn-ea"/>
                <a:cs typeface="맑은 고딕"/>
              </a:rPr>
              <a:t>=</a:t>
            </a:r>
            <a:r>
              <a:rPr lang="en-US" altLang="ko-KR" sz="1400" dirty="0">
                <a:solidFill>
                  <a:srgbClr val="2A00FF"/>
                </a:solidFill>
                <a:latin typeface="+mn-ea"/>
                <a:cs typeface="맑은 고딕"/>
              </a:rPr>
              <a:t>"true"</a:t>
            </a:r>
            <a:r>
              <a:rPr lang="en-US" altLang="ko-KR" sz="1400" spc="-120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1400" dirty="0" err="1">
                <a:solidFill>
                  <a:srgbClr val="7E007E"/>
                </a:solidFill>
                <a:latin typeface="+mn-ea"/>
                <a:cs typeface="맑은 고딕"/>
              </a:rPr>
              <a:t>autoDeploy</a:t>
            </a:r>
            <a:r>
              <a:rPr lang="en-US" altLang="ko-KR" sz="1400" dirty="0">
                <a:latin typeface="+mn-ea"/>
                <a:cs typeface="맑은 고딕"/>
              </a:rPr>
              <a:t>=</a:t>
            </a:r>
            <a:r>
              <a:rPr lang="en-US" altLang="ko-KR" sz="1400" dirty="0">
                <a:solidFill>
                  <a:srgbClr val="2A00FF"/>
                </a:solidFill>
                <a:latin typeface="+mn-ea"/>
                <a:cs typeface="맑은 고딕"/>
              </a:rPr>
              <a:t>"true"</a:t>
            </a:r>
            <a:endParaRPr lang="en-US" altLang="ko-KR" sz="1400" dirty="0">
              <a:latin typeface="+mn-ea"/>
              <a:cs typeface="맑은 고딕"/>
            </a:endParaRPr>
          </a:p>
          <a:p>
            <a:pPr marL="878840"/>
            <a:r>
              <a:rPr lang="en-US" altLang="ko-KR" sz="1400" dirty="0" err="1">
                <a:solidFill>
                  <a:srgbClr val="7E007E"/>
                </a:solidFill>
                <a:latin typeface="+mn-ea"/>
                <a:cs typeface="맑은 고딕"/>
              </a:rPr>
              <a:t>xmlValidation</a:t>
            </a:r>
            <a:r>
              <a:rPr lang="en-US" altLang="ko-KR" sz="1400" dirty="0">
                <a:latin typeface="+mn-ea"/>
                <a:cs typeface="맑은 고딕"/>
              </a:rPr>
              <a:t>=</a:t>
            </a:r>
            <a:r>
              <a:rPr lang="en-US" altLang="ko-KR" sz="1400" dirty="0">
                <a:solidFill>
                  <a:srgbClr val="2A00FF"/>
                </a:solidFill>
                <a:latin typeface="+mn-ea"/>
                <a:cs typeface="맑은 고딕"/>
              </a:rPr>
              <a:t>"false"</a:t>
            </a:r>
            <a:r>
              <a:rPr lang="en-US" altLang="ko-KR" sz="1400" spc="-105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1400" dirty="0" err="1">
                <a:solidFill>
                  <a:srgbClr val="7E007E"/>
                </a:solidFill>
                <a:latin typeface="+mn-ea"/>
                <a:cs typeface="맑은 고딕"/>
              </a:rPr>
              <a:t>xmlNamespaceAware</a:t>
            </a:r>
            <a:r>
              <a:rPr lang="en-US" altLang="ko-KR" sz="1400" dirty="0">
                <a:latin typeface="+mn-ea"/>
                <a:cs typeface="맑은 고딕"/>
              </a:rPr>
              <a:t>=</a:t>
            </a:r>
            <a:r>
              <a:rPr lang="en-US" altLang="ko-KR" sz="1400" dirty="0">
                <a:solidFill>
                  <a:srgbClr val="2A00FF"/>
                </a:solidFill>
                <a:latin typeface="+mn-ea"/>
                <a:cs typeface="맑은 고딕"/>
              </a:rPr>
              <a:t>"false"</a:t>
            </a:r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688340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</a:t>
            </a:r>
            <a:r>
              <a:rPr lang="en-US" altLang="ko-KR" sz="1400" dirty="0">
                <a:solidFill>
                  <a:srgbClr val="3E7E7E"/>
                </a:solidFill>
                <a:latin typeface="+mn-ea"/>
                <a:cs typeface="맑은 고딕"/>
              </a:rPr>
              <a:t>Valve </a:t>
            </a:r>
            <a:r>
              <a:rPr lang="en-US" altLang="ko-KR" sz="1400" spc="-20" dirty="0" err="1">
                <a:solidFill>
                  <a:srgbClr val="7E007E"/>
                </a:solidFill>
                <a:latin typeface="+mn-ea"/>
                <a:cs typeface="맑은 고딕"/>
              </a:rPr>
              <a:t>className</a:t>
            </a:r>
            <a:r>
              <a:rPr lang="en-US" altLang="ko-KR" sz="1400" spc="-20" dirty="0">
                <a:latin typeface="+mn-ea"/>
                <a:cs typeface="맑은 고딕"/>
              </a:rPr>
              <a:t>=</a:t>
            </a:r>
            <a:r>
              <a:rPr lang="en-US" altLang="ko-KR" sz="1400" i="1" spc="-20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i="1" spc="-20" dirty="0" err="1">
                <a:solidFill>
                  <a:srgbClr val="2A00FF"/>
                </a:solidFill>
                <a:latin typeface="+mn-ea"/>
                <a:cs typeface="맑은 고딕"/>
              </a:rPr>
              <a:t>org.apache.catalina.valves.AccessLogValve</a:t>
            </a:r>
            <a:r>
              <a:rPr lang="en-US" altLang="ko-KR" sz="1400" i="1" spc="-20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i="1" spc="-50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1400" i="1" spc="-25" dirty="0">
                <a:solidFill>
                  <a:srgbClr val="7E007E"/>
                </a:solidFill>
                <a:latin typeface="+mn-ea"/>
                <a:cs typeface="맑은 고딕"/>
              </a:rPr>
              <a:t>directory</a:t>
            </a:r>
            <a:r>
              <a:rPr lang="en-US" altLang="ko-KR" sz="1400" i="1" spc="-25" dirty="0">
                <a:latin typeface="+mn-ea"/>
                <a:cs typeface="맑은 고딕"/>
              </a:rPr>
              <a:t>=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"logs"</a:t>
            </a:r>
            <a:endParaRPr lang="en-US" altLang="ko-KR" sz="1400" dirty="0">
              <a:latin typeface="+mn-ea"/>
              <a:cs typeface="맑은 고딕"/>
            </a:endParaRPr>
          </a:p>
          <a:p>
            <a:pPr marL="1022350"/>
            <a:r>
              <a:rPr lang="en-US" altLang="ko-KR" sz="1400" spc="-20" dirty="0">
                <a:solidFill>
                  <a:srgbClr val="7E007E"/>
                </a:solidFill>
                <a:latin typeface="+mn-ea"/>
                <a:cs typeface="맑은 고딕"/>
              </a:rPr>
              <a:t>prefix</a:t>
            </a:r>
            <a:r>
              <a:rPr lang="en-US" altLang="ko-KR" sz="1400" spc="-20" dirty="0">
                <a:latin typeface="+mn-ea"/>
                <a:cs typeface="맑은 고딕"/>
              </a:rPr>
              <a:t>=</a:t>
            </a:r>
            <a:r>
              <a:rPr lang="en-US" altLang="ko-KR" sz="1400" i="1" spc="-20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i="1" spc="-20" dirty="0" err="1">
                <a:solidFill>
                  <a:srgbClr val="2A00FF"/>
                </a:solidFill>
                <a:latin typeface="+mn-ea"/>
                <a:cs typeface="맑은 고딕"/>
              </a:rPr>
              <a:t>localhost_access_log</a:t>
            </a:r>
            <a:r>
              <a:rPr lang="en-US" altLang="ko-KR" sz="1400" i="1" spc="-20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1400" i="1" spc="-70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1400" i="1" spc="-20" dirty="0">
                <a:solidFill>
                  <a:srgbClr val="7E007E"/>
                </a:solidFill>
                <a:latin typeface="+mn-ea"/>
                <a:cs typeface="맑은 고딕"/>
              </a:rPr>
              <a:t>suffix</a:t>
            </a:r>
            <a:r>
              <a:rPr lang="en-US" altLang="ko-KR" sz="1400" i="1" spc="-20" dirty="0">
                <a:latin typeface="+mn-ea"/>
                <a:cs typeface="맑은 고딕"/>
              </a:rPr>
              <a:t>=</a:t>
            </a:r>
            <a:r>
              <a:rPr lang="en-US" altLang="ko-KR" sz="1400" i="1" spc="-20" dirty="0">
                <a:solidFill>
                  <a:srgbClr val="2A00FF"/>
                </a:solidFill>
                <a:latin typeface="+mn-ea"/>
                <a:cs typeface="맑은 고딕"/>
              </a:rPr>
              <a:t>".txt"</a:t>
            </a:r>
            <a:endParaRPr lang="en-US" altLang="ko-KR" sz="1400" dirty="0">
              <a:latin typeface="+mn-ea"/>
              <a:cs typeface="맑은 고딕"/>
            </a:endParaRPr>
          </a:p>
          <a:p>
            <a:pPr marL="1022350"/>
            <a:r>
              <a:rPr lang="en-US" altLang="ko-KR" sz="1400" spc="-10" dirty="0">
                <a:solidFill>
                  <a:srgbClr val="7E007E"/>
                </a:solidFill>
                <a:latin typeface="+mn-ea"/>
                <a:cs typeface="맑은 고딕"/>
              </a:rPr>
              <a:t>pattern</a:t>
            </a:r>
            <a:r>
              <a:rPr lang="en-US" altLang="ko-KR" sz="1400" spc="-10" dirty="0">
                <a:latin typeface="+mn-ea"/>
                <a:cs typeface="맑은 고딕"/>
              </a:rPr>
              <a:t>=</a:t>
            </a:r>
            <a:r>
              <a:rPr lang="en-US" altLang="ko-KR" sz="1400" i="1" spc="-10" dirty="0">
                <a:solidFill>
                  <a:srgbClr val="2A00FF"/>
                </a:solidFill>
                <a:latin typeface="+mn-ea"/>
                <a:cs typeface="맑은 고딕"/>
              </a:rPr>
              <a:t>"%h 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%l </a:t>
            </a:r>
            <a:r>
              <a:rPr lang="en-US" altLang="ko-KR" sz="1400" i="1" spc="-35" dirty="0">
                <a:solidFill>
                  <a:srgbClr val="2A00FF"/>
                </a:solidFill>
                <a:latin typeface="+mn-ea"/>
                <a:cs typeface="맑은 고딕"/>
              </a:rPr>
              <a:t>%u 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%t &amp;</a:t>
            </a:r>
            <a:r>
              <a:rPr lang="en-US" altLang="ko-KR" sz="1400" i="1" spc="-25" dirty="0" err="1">
                <a:solidFill>
                  <a:srgbClr val="2A00FF"/>
                </a:solidFill>
                <a:latin typeface="+mn-ea"/>
                <a:cs typeface="맑은 고딕"/>
              </a:rPr>
              <a:t>quot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;%</a:t>
            </a:r>
            <a:r>
              <a:rPr lang="en-US" altLang="ko-KR" sz="1400" i="1" spc="-25" dirty="0" err="1">
                <a:solidFill>
                  <a:srgbClr val="2A00FF"/>
                </a:solidFill>
                <a:latin typeface="+mn-ea"/>
                <a:cs typeface="맑은 고딕"/>
              </a:rPr>
              <a:t>r&amp;quot</a:t>
            </a:r>
            <a:r>
              <a:rPr lang="en-US" altLang="ko-KR" sz="1400" i="1" spc="-25" dirty="0">
                <a:solidFill>
                  <a:srgbClr val="2A00FF"/>
                </a:solidFill>
                <a:latin typeface="+mn-ea"/>
                <a:cs typeface="맑은 고딕"/>
              </a:rPr>
              <a:t>; </a:t>
            </a:r>
            <a:r>
              <a:rPr lang="en-US" altLang="ko-KR" sz="1400" i="1" spc="-30" dirty="0">
                <a:solidFill>
                  <a:srgbClr val="2A00FF"/>
                </a:solidFill>
                <a:latin typeface="+mn-ea"/>
                <a:cs typeface="맑은 고딕"/>
              </a:rPr>
              <a:t>%s %b"</a:t>
            </a:r>
            <a:r>
              <a:rPr lang="en-US" altLang="ko-KR" sz="1400" i="1" spc="-125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1400" i="1" spc="-25" dirty="0">
                <a:solidFill>
                  <a:srgbClr val="008080"/>
                </a:solidFill>
                <a:latin typeface="+mn-ea"/>
                <a:cs typeface="맑은 고딕"/>
              </a:rPr>
              <a:t>/&gt;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592455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&lt;/</a:t>
            </a:r>
            <a:r>
              <a:rPr lang="en-US" altLang="ko-KR" sz="1400" dirty="0">
                <a:solidFill>
                  <a:srgbClr val="3E7E7E"/>
                </a:solidFill>
                <a:latin typeface="+mn-ea"/>
                <a:cs typeface="맑은 고딕"/>
              </a:rPr>
              <a:t>Host</a:t>
            </a:r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497840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&lt;/</a:t>
            </a:r>
            <a:r>
              <a:rPr lang="en-US" altLang="ko-KR" sz="1400" dirty="0">
                <a:solidFill>
                  <a:srgbClr val="3E7E7E"/>
                </a:solidFill>
                <a:latin typeface="+mn-ea"/>
                <a:cs typeface="맑은 고딕"/>
              </a:rPr>
              <a:t>Engine</a:t>
            </a:r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401955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&lt;/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n-ea"/>
                <a:cs typeface="맑은 고딕"/>
              </a:rPr>
              <a:t>Service</a:t>
            </a:r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&gt;</a:t>
            </a:r>
            <a:endParaRPr lang="en-US" altLang="ko-KR" sz="1400" dirty="0">
              <a:latin typeface="+mn-ea"/>
              <a:cs typeface="맑은 고딕"/>
            </a:endParaRPr>
          </a:p>
          <a:p>
            <a:pPr marL="309245"/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&lt;/</a:t>
            </a:r>
            <a:r>
              <a:rPr lang="en-US" altLang="ko-KR" sz="1400" dirty="0">
                <a:solidFill>
                  <a:srgbClr val="3E7E7E"/>
                </a:solidFill>
                <a:latin typeface="+mn-ea"/>
                <a:cs typeface="맑은 고딕"/>
              </a:rPr>
              <a:t>Server</a:t>
            </a:r>
            <a:r>
              <a:rPr lang="en-US" altLang="ko-KR" sz="1400" dirty="0">
                <a:solidFill>
                  <a:srgbClr val="008080"/>
                </a:solidFill>
                <a:latin typeface="+mn-ea"/>
                <a:cs typeface="맑은 고딕"/>
              </a:rPr>
              <a:t>&gt;</a:t>
            </a:r>
            <a:endParaRPr lang="en-US" altLang="ko-KR" sz="1400" dirty="0">
              <a:latin typeface="+mn-ea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618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- server.xml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샘플</a:t>
            </a:r>
            <a:endParaRPr lang="en-US" altLang="ko-KR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0" name="Picture 2" descr="http://www.packtpub.com/sites/default/files/Article-Images/tomcat6-article3-image01.png">
            <a:extLst>
              <a:ext uri="{FF2B5EF4-FFF2-40B4-BE49-F238E27FC236}">
                <a16:creationId xmlns:a16="http://schemas.microsoft.com/office/drawing/2014/main" xmlns="" id="{3C2C77E6-D8BF-4EAB-848A-0A35957C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235068"/>
            <a:ext cx="8496300" cy="50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:a16="http://schemas.microsoft.com/office/drawing/2014/main" xmlns="" id="{7738A086-FD7D-4270-8EEC-B7BA77003710}"/>
              </a:ext>
            </a:extLst>
          </p:cNvPr>
          <p:cNvSpPr txBox="1">
            <a:spLocks/>
          </p:cNvSpPr>
          <p:nvPr/>
        </p:nvSpPr>
        <p:spPr>
          <a:xfrm>
            <a:off x="600363" y="3087687"/>
            <a:ext cx="7644705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WEB/WAS</a:t>
            </a:r>
            <a:r>
              <a:rPr lang="ko-KR" altLang="en-US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 기본 개념</a:t>
            </a:r>
          </a:p>
        </p:txBody>
      </p:sp>
    </p:spTree>
    <p:extLst>
      <p:ext uri="{BB962C8B-B14F-4D97-AF65-F5344CB8AC3E}">
        <p14:creationId xmlns:p14="http://schemas.microsoft.com/office/powerpoint/2010/main" val="36429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04. 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설정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-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환경변수</a:t>
            </a:r>
          </a:p>
        </p:txBody>
      </p:sp>
      <p:sp>
        <p:nvSpPr>
          <p:cNvPr id="41" name="내용 개체 틀 4">
            <a:extLst>
              <a:ext uri="{FF2B5EF4-FFF2-40B4-BE49-F238E27FC236}">
                <a16:creationId xmlns:a16="http://schemas.microsoft.com/office/drawing/2014/main" xmlns="" id="{FDF938B1-C3EF-49D5-A6B2-3578E39EB07C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594367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JAVA_HOME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JAVA</a:t>
            </a:r>
            <a:r>
              <a:rPr lang="ko-KR" altLang="en-US" sz="1600" dirty="0">
                <a:latin typeface="+mn-ea"/>
              </a:rPr>
              <a:t>가 설치 되어 있는 홈 디렉토리</a:t>
            </a:r>
            <a:endParaRPr lang="en-US" altLang="ko-KR" sz="16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6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CATALINA_HOME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Tomcat Engine</a:t>
            </a:r>
            <a:r>
              <a:rPr lang="ko-KR" altLang="en-US" sz="1600" dirty="0">
                <a:latin typeface="+mn-ea"/>
              </a:rPr>
              <a:t>이 설치 되어 있는 디렉토리</a:t>
            </a:r>
            <a:endParaRPr lang="en-US" altLang="ko-KR" sz="16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6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CATALINA_BASE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Tomcat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Instance</a:t>
            </a:r>
            <a:r>
              <a:rPr lang="ko-KR" altLang="en-US" sz="1600" dirty="0">
                <a:latin typeface="+mn-ea"/>
              </a:rPr>
              <a:t>의 디렉토리</a:t>
            </a:r>
            <a:endParaRPr lang="en-US" altLang="ko-KR" sz="16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6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CLASSPATH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 JAVA</a:t>
            </a:r>
            <a:r>
              <a:rPr lang="ko-KR" altLang="en-US" sz="1600" dirty="0">
                <a:latin typeface="+mn-ea"/>
              </a:rPr>
              <a:t>가 실행될 때 클래스파일을 찾는 경로</a:t>
            </a:r>
            <a:endParaRPr lang="en-US" altLang="ko-KR" sz="16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6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SERVER_NAME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600" dirty="0">
                <a:latin typeface="+mn-ea"/>
              </a:rPr>
              <a:t>멀티 인스턴스의 각각 인스턴스 네임</a:t>
            </a:r>
            <a:endParaRPr lang="en-US" altLang="ko-KR" sz="1600" dirty="0">
              <a:latin typeface="+mn-ea"/>
            </a:endParaRPr>
          </a:p>
          <a:p>
            <a:pPr marL="457200" lvl="1" indent="0">
              <a:buNone/>
            </a:pPr>
            <a:endParaRPr lang="en-US" altLang="ko-KR" sz="16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PORT_OFFSET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600" dirty="0">
                <a:latin typeface="+mn-ea"/>
              </a:rPr>
              <a:t>멀티 인스턴스 구성 시 포트 충돌을 방지하기 위한 기본 포트를 연산하기 위한 설정</a:t>
            </a:r>
            <a:endParaRPr lang="en-US" altLang="ko-KR" sz="16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38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설정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- server.xml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xmlns="" id="{8C18A9F3-F06D-424E-82E7-2F6994C22938}"/>
              </a:ext>
            </a:extLst>
          </p:cNvPr>
          <p:cNvSpPr txBox="1">
            <a:spLocks/>
          </p:cNvSpPr>
          <p:nvPr/>
        </p:nvSpPr>
        <p:spPr>
          <a:xfrm>
            <a:off x="110837" y="937427"/>
            <a:ext cx="9707418" cy="3693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$CATALINA_BASE/conf/server.xml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xmlns="" id="{1FF19501-5462-445C-8B54-A5E7C70D3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20929"/>
              </p:ext>
            </p:extLst>
          </p:nvPr>
        </p:nvGraphicFramePr>
        <p:xfrm>
          <a:off x="372343" y="1497588"/>
          <a:ext cx="8410709" cy="1716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0709">
                  <a:extLst>
                    <a:ext uri="{9D8B030D-6E8A-4147-A177-3AD203B41FA5}">
                      <a16:colId xmlns:a16="http://schemas.microsoft.com/office/drawing/2014/main" xmlns="" val="3625398140"/>
                    </a:ext>
                  </a:extLst>
                </a:gridCol>
              </a:tblGrid>
              <a:tr h="1716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&lt;Server </a:t>
                      </a:r>
                      <a:r>
                        <a:rPr lang="en-US" altLang="ko-KR" sz="1200" dirty="0">
                          <a:solidFill>
                            <a:srgbClr val="006400"/>
                          </a:solidFill>
                          <a:latin typeface="Consolas" panose="020B0609020204030204" pitchFamily="49" charset="0"/>
                        </a:rPr>
                        <a:t>port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"${</a:t>
                      </a:r>
                      <a:r>
                        <a:rPr lang="en-US" altLang="ko-KR" sz="1200" dirty="0" err="1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shutdown.port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}"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006400"/>
                          </a:solidFill>
                          <a:latin typeface="Consolas" panose="020B0609020204030204" pitchFamily="49" charset="0"/>
                        </a:rPr>
                        <a:t>shutdown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"SHUTDOWN"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&gt;</a:t>
                      </a:r>
                      <a:endParaRPr lang="en-US" altLang="ko-KR" sz="1200" dirty="0">
                        <a:solidFill>
                          <a:srgbClr val="E5E5E5"/>
                        </a:solidFill>
                        <a:latin typeface="Consolas" panose="020B06090202040302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&lt;Connector </a:t>
                      </a:r>
                      <a:r>
                        <a:rPr lang="en-US" altLang="ko-KR" sz="1200" dirty="0">
                          <a:solidFill>
                            <a:srgbClr val="006400"/>
                          </a:solidFill>
                          <a:latin typeface="Consolas" panose="020B0609020204030204" pitchFamily="49" charset="0"/>
                        </a:rPr>
                        <a:t>port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"${</a:t>
                      </a:r>
                      <a:r>
                        <a:rPr lang="en-US" altLang="ko-KR" sz="1200" dirty="0" err="1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http.port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}"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006400"/>
                          </a:solidFill>
                          <a:latin typeface="Consolas" panose="020B0609020204030204" pitchFamily="49" charset="0"/>
                        </a:rPr>
                        <a:t>protocol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"HTTP/1.1"</a:t>
                      </a:r>
                      <a: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</a:b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              </a:t>
                      </a:r>
                      <a:r>
                        <a:rPr lang="en-US" altLang="ko-KR" sz="1200" dirty="0" err="1">
                          <a:solidFill>
                            <a:srgbClr val="006400"/>
                          </a:solidFill>
                          <a:latin typeface="Consolas" panose="020B0609020204030204" pitchFamily="49" charset="0"/>
                        </a:rPr>
                        <a:t>connectionTimeout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"20000"</a:t>
                      </a:r>
                      <a: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</a:b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              </a:t>
                      </a:r>
                      <a:r>
                        <a:rPr lang="en-US" altLang="ko-KR" sz="1200" dirty="0" err="1">
                          <a:solidFill>
                            <a:srgbClr val="006400"/>
                          </a:solidFill>
                          <a:latin typeface="Consolas" panose="020B0609020204030204" pitchFamily="49" charset="0"/>
                        </a:rPr>
                        <a:t>redirectPort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"${</a:t>
                      </a:r>
                      <a:r>
                        <a:rPr lang="en-US" altLang="ko-KR" sz="1200" dirty="0" err="1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ssl.port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}"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/&gt;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&lt;Connector </a:t>
                      </a:r>
                      <a:r>
                        <a:rPr lang="en-US" altLang="ko-KR" sz="1200" dirty="0">
                          <a:solidFill>
                            <a:srgbClr val="006400"/>
                          </a:solidFill>
                          <a:latin typeface="Consolas" panose="020B0609020204030204" pitchFamily="49" charset="0"/>
                        </a:rPr>
                        <a:t>port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"${</a:t>
                      </a:r>
                      <a:r>
                        <a:rPr lang="en-US" altLang="ko-KR" sz="1200" dirty="0" err="1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ajp.port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}"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006400"/>
                          </a:solidFill>
                          <a:latin typeface="Consolas" panose="020B0609020204030204" pitchFamily="49" charset="0"/>
                        </a:rPr>
                        <a:t>protocol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"AJP/1.3"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rgbClr val="006400"/>
                          </a:solidFill>
                          <a:latin typeface="Consolas" panose="020B0609020204030204" pitchFamily="49" charset="0"/>
                        </a:rPr>
                        <a:t>redirectPort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"${</a:t>
                      </a:r>
                      <a:r>
                        <a:rPr lang="en-US" altLang="ko-KR" sz="1200" dirty="0" err="1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ssl.port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}"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/&gt;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&lt;Engine </a:t>
                      </a:r>
                      <a:r>
                        <a:rPr lang="en-US" altLang="ko-KR" sz="1200" dirty="0">
                          <a:solidFill>
                            <a:srgbClr val="006400"/>
                          </a:solidFill>
                          <a:latin typeface="Consolas" panose="020B0609020204030204" pitchFamily="49" charset="0"/>
                        </a:rPr>
                        <a:t>name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"Catalina"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rgbClr val="006400"/>
                          </a:solidFill>
                          <a:latin typeface="Consolas" panose="020B0609020204030204" pitchFamily="49" charset="0"/>
                        </a:rPr>
                        <a:t>defaultHost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"localhost"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jvm</a:t>
                      </a:r>
                      <a:r>
                        <a:rPr lang="en-US" altLang="ko-KR" sz="1200" dirty="0" err="1">
                          <a:solidFill>
                            <a:srgbClr val="006400"/>
                          </a:solidFill>
                          <a:latin typeface="Consolas" panose="020B0609020204030204" pitchFamily="49" charset="0"/>
                        </a:rPr>
                        <a:t>Route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"${server}"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&gt;</a:t>
                      </a:r>
                      <a:endParaRPr lang="ko-KR" sz="1200" b="0" kern="1200" dirty="0">
                        <a:solidFill>
                          <a:srgbClr val="FFFF00"/>
                        </a:solidFill>
                        <a:effectLst/>
                        <a:latin typeface="Courier New" panose="02070309020205020404" pitchFamily="49" charset="0"/>
                        <a:ea typeface="가는각진제목체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98664"/>
                  </a:ext>
                </a:extLst>
              </a:tr>
            </a:tbl>
          </a:graphicData>
        </a:graphic>
      </p:graphicFrame>
      <p:sp>
        <p:nvSpPr>
          <p:cNvPr id="7" name="내용 개체 틀 4">
            <a:extLst>
              <a:ext uri="{FF2B5EF4-FFF2-40B4-BE49-F238E27FC236}">
                <a16:creationId xmlns:a16="http://schemas.microsoft.com/office/drawing/2014/main" xmlns="" id="{6CD60655-BBCA-4D48-9B93-072919390363}"/>
              </a:ext>
            </a:extLst>
          </p:cNvPr>
          <p:cNvSpPr txBox="1">
            <a:spLocks/>
          </p:cNvSpPr>
          <p:nvPr/>
        </p:nvSpPr>
        <p:spPr>
          <a:xfrm>
            <a:off x="110837" y="3327577"/>
            <a:ext cx="9707418" cy="3693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$CATALINA_BASE/bin/env.sh 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xmlns="" id="{11E33F6D-FBDD-4273-986F-78D4B13A6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536765"/>
              </p:ext>
            </p:extLst>
          </p:nvPr>
        </p:nvGraphicFramePr>
        <p:xfrm>
          <a:off x="372342" y="3752162"/>
          <a:ext cx="8410709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0709">
                  <a:extLst>
                    <a:ext uri="{9D8B030D-6E8A-4147-A177-3AD203B41FA5}">
                      <a16:colId xmlns:a16="http://schemas.microsoft.com/office/drawing/2014/main" xmlns="" val="3625398140"/>
                    </a:ext>
                  </a:extLst>
                </a:gridCol>
              </a:tblGrid>
              <a:tr h="1716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export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HTTP_PORT=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$(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expr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8080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 + $PORT_OFFSET)</a:t>
                      </a:r>
                      <a: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</a:b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export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AJP_PORT=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$(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expr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8009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 + $PORT_OFFSET)</a:t>
                      </a:r>
                      <a: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</a:b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export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SSL_PORT=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$(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expr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8443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 + $PORT_OFFSET)</a:t>
                      </a:r>
                      <a: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</a:b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export</a:t>
                      </a: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 SHUTDOWN_PORT=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$(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expr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8005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 + $PORT_OFFSET)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200" b="0" kern="1200" dirty="0">
                        <a:solidFill>
                          <a:srgbClr val="BB00BB"/>
                        </a:solidFill>
                        <a:effectLst/>
                        <a:latin typeface="Consolas" panose="020B0609020204030204" pitchFamily="49" charset="0"/>
                        <a:ea typeface="가는각진제목체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JAVA_OPTS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$JAVA_OPTS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 -</a:t>
                      </a:r>
                      <a:r>
                        <a:rPr lang="en-US" altLang="ko-KR" sz="1200" dirty="0" err="1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Dserver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$SERVER_NAME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</a:b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JAVA_OPTS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$JAVA_OPTS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 -</a:t>
                      </a:r>
                      <a:r>
                        <a:rPr lang="en-US" altLang="ko-KR" sz="1200" dirty="0" err="1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Dtomcat.bind.address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$BIND_ADDR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</a:b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JAVA_OPTS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$JAVA_OPTS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 -</a:t>
                      </a:r>
                      <a:r>
                        <a:rPr lang="en-US" altLang="ko-KR" sz="1200" dirty="0" err="1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Dhttp.port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$HTTP_PORT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</a:b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JAVA_OPTS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$JAVA_OPTS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 -</a:t>
                      </a:r>
                      <a:r>
                        <a:rPr lang="en-US" altLang="ko-KR" sz="1200" dirty="0" err="1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Dajp.port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$AJP_PORT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</a:b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JAVA_OPTS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$JAVA_OPTS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 -</a:t>
                      </a:r>
                      <a:r>
                        <a:rPr lang="en-US" altLang="ko-KR" sz="1200" dirty="0" err="1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Dssl.port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$SSL_PORT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B4F919"/>
                          </a:solidFill>
                          <a:latin typeface="Consolas" panose="020B0609020204030204" pitchFamily="49" charset="0"/>
                        </a:rPr>
                      </a:br>
                      <a:r>
                        <a:rPr lang="en-US" altLang="ko-KR" sz="1200" dirty="0">
                          <a:solidFill>
                            <a:srgbClr val="00CDCD"/>
                          </a:solidFill>
                          <a:latin typeface="Consolas" panose="020B0609020204030204" pitchFamily="49" charset="0"/>
                        </a:rPr>
                        <a:t>JAVA_OPTS</a:t>
                      </a:r>
                      <a:r>
                        <a:rPr lang="en-US" altLang="ko-KR" sz="1200" dirty="0">
                          <a:solidFill>
                            <a:srgbClr val="E5E5E5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$JAVA_OPTS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 -</a:t>
                      </a:r>
                      <a:r>
                        <a:rPr lang="en-US" altLang="ko-KR" sz="1200" dirty="0" err="1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Dshutdown.port</a:t>
                      </a:r>
                      <a:r>
                        <a:rPr lang="en-US" altLang="ko-KR" sz="1200" dirty="0">
                          <a:solidFill>
                            <a:srgbClr val="BB0000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altLang="ko-KR" sz="1200" dirty="0">
                          <a:solidFill>
                            <a:srgbClr val="BB00BB"/>
                          </a:solidFill>
                          <a:latin typeface="Consolas" panose="020B0609020204030204" pitchFamily="49" charset="0"/>
                        </a:rPr>
                        <a:t>$SHUTDOWN_PORT</a:t>
                      </a:r>
                      <a:r>
                        <a:rPr lang="en-US" altLang="ko-KR" sz="1200" dirty="0">
                          <a:solidFill>
                            <a:srgbClr val="C8AF0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endParaRPr lang="ko-KR" sz="1200" b="0" kern="1200" dirty="0">
                        <a:solidFill>
                          <a:srgbClr val="FFFF00"/>
                        </a:solidFill>
                        <a:effectLst/>
                        <a:latin typeface="Courier New" panose="02070309020205020404" pitchFamily="49" charset="0"/>
                        <a:ea typeface="가는각진제목체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9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2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설정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- logging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xmlns="" id="{8C18A9F3-F06D-424E-82E7-2F6994C22938}"/>
              </a:ext>
            </a:extLst>
          </p:cNvPr>
          <p:cNvSpPr txBox="1">
            <a:spLocks/>
          </p:cNvSpPr>
          <p:nvPr/>
        </p:nvSpPr>
        <p:spPr>
          <a:xfrm>
            <a:off x="110837" y="937427"/>
            <a:ext cx="9707418" cy="655051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Tomcat Logging </a:t>
            </a:r>
            <a:r>
              <a:rPr lang="ko-KR" altLang="en-US" sz="2000" dirty="0">
                <a:latin typeface="+mn-ea"/>
              </a:rPr>
              <a:t>종류</a:t>
            </a:r>
            <a:endParaRPr lang="en-US" altLang="ko-KR" sz="2000" dirty="0">
              <a:latin typeface="+mn-ea"/>
            </a:endParaRPr>
          </a:p>
          <a:p>
            <a:pPr lvl="1"/>
            <a:r>
              <a:rPr lang="en-US" altLang="ko-KR" sz="1600" dirty="0" err="1">
                <a:latin typeface="+mn-ea"/>
              </a:rPr>
              <a:t>java.util.logging</a:t>
            </a:r>
            <a:r>
              <a:rPr lang="en-US" altLang="ko-KR" sz="1600" dirty="0">
                <a:latin typeface="+mn-ea"/>
              </a:rPr>
              <a:t>, javax.servlet.ServletContext.log, Console, Access Logging </a:t>
            </a:r>
            <a:r>
              <a:rPr lang="ko-KR" altLang="en-US" sz="1600" dirty="0">
                <a:latin typeface="+mn-ea"/>
              </a:rPr>
              <a:t>제공</a:t>
            </a:r>
            <a:endParaRPr lang="en-US" altLang="ko-KR" sz="1600" dirty="0"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B6E0A94E-BF04-46EA-84B6-899575437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84419"/>
              </p:ext>
            </p:extLst>
          </p:nvPr>
        </p:nvGraphicFramePr>
        <p:xfrm>
          <a:off x="498074" y="1678602"/>
          <a:ext cx="8950724" cy="487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979">
                  <a:extLst>
                    <a:ext uri="{9D8B030D-6E8A-4147-A177-3AD203B41FA5}">
                      <a16:colId xmlns:a16="http://schemas.microsoft.com/office/drawing/2014/main" xmlns="" val="1498773906"/>
                    </a:ext>
                  </a:extLst>
                </a:gridCol>
                <a:gridCol w="4826870">
                  <a:extLst>
                    <a:ext uri="{9D8B030D-6E8A-4147-A177-3AD203B41FA5}">
                      <a16:colId xmlns:a16="http://schemas.microsoft.com/office/drawing/2014/main" xmlns="" val="2512216662"/>
                    </a:ext>
                  </a:extLst>
                </a:gridCol>
                <a:gridCol w="2220875">
                  <a:extLst>
                    <a:ext uri="{9D8B030D-6E8A-4147-A177-3AD203B41FA5}">
                      <a16:colId xmlns:a16="http://schemas.microsoft.com/office/drawing/2014/main" xmlns="" val="337941337"/>
                    </a:ext>
                  </a:extLst>
                </a:gridCol>
              </a:tblGrid>
              <a:tr h="9745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설명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파일명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97332435"/>
                  </a:ext>
                </a:extLst>
              </a:tr>
              <a:tr h="97450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Console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Tomcat </a:t>
                      </a:r>
                      <a:r>
                        <a:rPr lang="ko-KR" altLang="en-US" sz="1600" dirty="0"/>
                        <a:t>운영 시 출력되는 </a:t>
                      </a:r>
                      <a:r>
                        <a:rPr lang="en-US" altLang="ko-KR" sz="1600" dirty="0"/>
                        <a:t>STDERR/ STDOUT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Ex) </a:t>
                      </a:r>
                      <a:r>
                        <a:rPr lang="en-US" altLang="ko-KR" dirty="0" err="1"/>
                        <a:t>catalina.out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16441341"/>
                  </a:ext>
                </a:extLst>
              </a:tr>
              <a:tr h="97450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Access logging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AccessLogValve</a:t>
                      </a:r>
                      <a:r>
                        <a:rPr lang="en-US" altLang="ko-KR" sz="1600" dirty="0"/>
                        <a:t> </a:t>
                      </a:r>
                      <a:r>
                        <a:rPr lang="ko-KR" altLang="en-US" sz="1600" dirty="0"/>
                        <a:t>또는</a:t>
                      </a:r>
                      <a:r>
                        <a:rPr lang="en-US" altLang="ko-KR" sz="1600" dirty="0"/>
                        <a:t> </a:t>
                      </a:r>
                      <a:r>
                        <a:rPr lang="en-US" altLang="ko-KR" sz="1600" dirty="0" err="1"/>
                        <a:t>ExtendedAccessLogValve</a:t>
                      </a:r>
                      <a:r>
                        <a:rPr lang="ko-KR" altLang="en-US" sz="1600" dirty="0"/>
                        <a:t>에서 생성하는 로그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Ex) </a:t>
                      </a:r>
                      <a:r>
                        <a:rPr lang="en-US" altLang="ko-KR" dirty="0" err="1" smtClean="0"/>
                        <a:t>access.log.yyyy</a:t>
                      </a:r>
                      <a:r>
                        <a:rPr lang="en-US" altLang="ko-KR" dirty="0" smtClean="0"/>
                        <a:t>-MM-</a:t>
                      </a:r>
                      <a:r>
                        <a:rPr lang="en-US" altLang="ko-KR" dirty="0" err="1" smtClean="0"/>
                        <a:t>dd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35926914"/>
                  </a:ext>
                </a:extLst>
              </a:tr>
              <a:tr h="97450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Java Logging API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Tomcat</a:t>
                      </a:r>
                      <a:r>
                        <a:rPr lang="ko-KR" altLang="en-US" sz="1600" dirty="0"/>
                        <a:t>에서는 </a:t>
                      </a:r>
                      <a:r>
                        <a:rPr lang="en-US" altLang="ko-KR" sz="1600" dirty="0"/>
                        <a:t>Application </a:t>
                      </a:r>
                      <a:r>
                        <a:rPr lang="ko-KR" altLang="en-US" sz="1600" dirty="0"/>
                        <a:t>당 </a:t>
                      </a:r>
                      <a:r>
                        <a:rPr lang="ko-KR" altLang="en-US" sz="1600" dirty="0" err="1"/>
                        <a:t>로깅설정을</a:t>
                      </a:r>
                      <a:r>
                        <a:rPr lang="ko-KR" altLang="en-US" sz="1600" dirty="0"/>
                        <a:t> 제어하기 위해 </a:t>
                      </a:r>
                      <a:r>
                        <a:rPr lang="en-US" altLang="ko-KR" sz="1600" dirty="0" err="1"/>
                        <a:t>java.util.logging</a:t>
                      </a:r>
                      <a:r>
                        <a:rPr lang="en-US" altLang="ko-KR" sz="1600" dirty="0"/>
                        <a:t> </a:t>
                      </a:r>
                      <a:r>
                        <a:rPr lang="ko-KR" altLang="en-US" sz="1600" dirty="0"/>
                        <a:t>기반의 </a:t>
                      </a:r>
                      <a:r>
                        <a:rPr lang="ko-KR" altLang="en-US" sz="1600" dirty="0" err="1"/>
                        <a:t>구현제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JULI</a:t>
                      </a:r>
                      <a:r>
                        <a:rPr lang="ko-KR" altLang="en-US" sz="1600" dirty="0"/>
                        <a:t>를 사용</a:t>
                      </a:r>
                      <a:endParaRPr lang="en-US" altLang="ko-KR" sz="1600" dirty="0"/>
                    </a:p>
                    <a:p>
                      <a:pPr latinLnBrk="1"/>
                      <a:r>
                        <a:rPr lang="en-US" altLang="ko-KR" sz="1600" dirty="0" err="1"/>
                        <a:t>Logging.properties</a:t>
                      </a:r>
                      <a:r>
                        <a:rPr lang="en-US" altLang="ko-KR" sz="1600" dirty="0"/>
                        <a:t> </a:t>
                      </a:r>
                      <a:r>
                        <a:rPr lang="ko-KR" altLang="en-US" sz="1600" dirty="0"/>
                        <a:t>파일의 설정에 따름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Ex) localhost.yyyy-MM-dd.log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97450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Servlet logging API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Javax.servlet.ServletContext.log</a:t>
                      </a:r>
                      <a:r>
                        <a:rPr lang="ko-KR" altLang="en-US" sz="1600" dirty="0"/>
                        <a:t>를 통해 메시지를 출력할 때 사용됨 </a:t>
                      </a:r>
                      <a:r>
                        <a:rPr lang="en-US" altLang="ko-KR" sz="1600" dirty="0" err="1"/>
                        <a:t>logging.properties</a:t>
                      </a:r>
                      <a:r>
                        <a:rPr lang="en-US" altLang="ko-KR" sz="1600" dirty="0"/>
                        <a:t> </a:t>
                      </a:r>
                      <a:r>
                        <a:rPr lang="ko-KR" altLang="en-US" sz="1600" dirty="0"/>
                        <a:t>파일의 설정에 따름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Ex)manager.yyyy-MM-dd.log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186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04. 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설정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- logging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xmlns="" id="{8C18A9F3-F06D-424E-82E7-2F6994C22938}"/>
              </a:ext>
            </a:extLst>
          </p:cNvPr>
          <p:cNvSpPr txBox="1">
            <a:spLocks/>
          </p:cNvSpPr>
          <p:nvPr/>
        </p:nvSpPr>
        <p:spPr>
          <a:xfrm>
            <a:off x="110837" y="937427"/>
            <a:ext cx="9707418" cy="215648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JULI Logging Framework </a:t>
            </a:r>
            <a:r>
              <a:rPr lang="ko-KR" altLang="en-US" sz="2000" dirty="0">
                <a:latin typeface="+mn-ea"/>
              </a:rPr>
              <a:t>사용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$CATALINA_HOME/conf/</a:t>
            </a:r>
            <a:r>
              <a:rPr lang="en-US" altLang="ko-KR" sz="2000" dirty="0" err="1">
                <a:latin typeface="+mn-ea"/>
              </a:rPr>
              <a:t>logging.properties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Apache Commons Logging </a:t>
            </a:r>
            <a:r>
              <a:rPr lang="ko-KR" altLang="en-US" sz="2000" dirty="0">
                <a:latin typeface="+mn-ea"/>
              </a:rPr>
              <a:t>기반으로 구현</a:t>
            </a:r>
            <a:endParaRPr lang="en-US" altLang="ko-KR" sz="2000" dirty="0">
              <a:latin typeface="+mn-ea"/>
            </a:endParaRPr>
          </a:p>
          <a:p>
            <a:pPr lvl="1"/>
            <a:r>
              <a:rPr lang="en-US" altLang="ko-KR" sz="1600" dirty="0" err="1">
                <a:latin typeface="+mn-ea"/>
              </a:rPr>
              <a:t>java.util.logging</a:t>
            </a:r>
            <a:r>
              <a:rPr lang="ko-KR" altLang="en-US" sz="1600" dirty="0">
                <a:latin typeface="+mn-ea"/>
              </a:rPr>
              <a:t> 사용 </a:t>
            </a:r>
            <a:r>
              <a:rPr lang="en-US" altLang="ko-KR" sz="1600" dirty="0">
                <a:latin typeface="+mn-ea"/>
              </a:rPr>
              <a:t>(default)</a:t>
            </a:r>
          </a:p>
          <a:p>
            <a:pPr lvl="1"/>
            <a:r>
              <a:rPr lang="en-US" altLang="ko-KR" sz="1600" dirty="0">
                <a:latin typeface="+mn-ea"/>
              </a:rPr>
              <a:t>extra </a:t>
            </a:r>
            <a:r>
              <a:rPr lang="ko-KR" altLang="en-US" sz="1600" dirty="0">
                <a:latin typeface="+mn-ea"/>
              </a:rPr>
              <a:t>패키지를 통해 </a:t>
            </a:r>
            <a:r>
              <a:rPr lang="en-US" altLang="ko-KR" sz="1600" dirty="0">
                <a:latin typeface="+mn-ea"/>
              </a:rPr>
              <a:t>log4j </a:t>
            </a:r>
            <a:r>
              <a:rPr lang="ko-KR" altLang="en-US" sz="1600" dirty="0">
                <a:latin typeface="+mn-ea"/>
              </a:rPr>
              <a:t>등 </a:t>
            </a:r>
            <a:r>
              <a:rPr lang="en-US" altLang="ko-KR" sz="1600" dirty="0">
                <a:latin typeface="+mn-ea"/>
              </a:rPr>
              <a:t>Logging Framework </a:t>
            </a:r>
            <a:r>
              <a:rPr lang="ko-KR" altLang="en-US" sz="1600" dirty="0">
                <a:latin typeface="+mn-ea"/>
              </a:rPr>
              <a:t>변경 가능</a:t>
            </a:r>
            <a:endParaRPr lang="en-US" altLang="ko-KR" sz="16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JULI Logging Architecture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xmlns="" id="{051C2E82-D05D-49CE-A98B-05929E1A8C37}"/>
              </a:ext>
            </a:extLst>
          </p:cNvPr>
          <p:cNvSpPr/>
          <p:nvPr/>
        </p:nvSpPr>
        <p:spPr>
          <a:xfrm>
            <a:off x="498074" y="3269293"/>
            <a:ext cx="7055121" cy="2855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8122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04. 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설정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- logging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xmlns="" id="{8C18A9F3-F06D-424E-82E7-2F6994C22938}"/>
              </a:ext>
            </a:extLst>
          </p:cNvPr>
          <p:cNvSpPr txBox="1">
            <a:spLocks/>
          </p:cNvSpPr>
          <p:nvPr/>
        </p:nvSpPr>
        <p:spPr>
          <a:xfrm>
            <a:off x="110837" y="937427"/>
            <a:ext cx="9707418" cy="3243965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Tomcat Access log </a:t>
            </a:r>
            <a:r>
              <a:rPr lang="ko-KR" altLang="en-US" sz="2000" dirty="0">
                <a:latin typeface="+mn-ea"/>
              </a:rPr>
              <a:t>사용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$CATALINA_HOME/conf/server.xml Valve</a:t>
            </a:r>
            <a:r>
              <a:rPr lang="ko-KR" altLang="en-US" sz="2000" dirty="0">
                <a:latin typeface="+mn-ea"/>
              </a:rPr>
              <a:t>에 설정 되어 있음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i="1" spc="-20" dirty="0" err="1">
                <a:latin typeface="+mn-ea"/>
                <a:cs typeface="맑은 고딕"/>
              </a:rPr>
              <a:t>org.apache.catalina.valves.AccessLogValve</a:t>
            </a:r>
            <a:r>
              <a:rPr lang="en-US" altLang="ko-KR" sz="2000" i="1" spc="-20" dirty="0">
                <a:latin typeface="+mn-ea"/>
                <a:cs typeface="맑은 고딕"/>
              </a:rPr>
              <a:t> </a:t>
            </a:r>
            <a:r>
              <a:rPr lang="ko-KR" altLang="en-US" sz="2000" spc="-20" dirty="0">
                <a:latin typeface="+mn-ea"/>
                <a:cs typeface="맑은 고딕"/>
              </a:rPr>
              <a:t>아파치 </a:t>
            </a:r>
            <a:r>
              <a:rPr lang="en-US" altLang="ko-KR" sz="2000" spc="-20" dirty="0">
                <a:latin typeface="+mn-ea"/>
                <a:cs typeface="맑은 고딕"/>
              </a:rPr>
              <a:t>WEB</a:t>
            </a:r>
            <a:r>
              <a:rPr lang="ko-KR" altLang="en-US" sz="2000" spc="-20" dirty="0">
                <a:latin typeface="+mn-ea"/>
                <a:cs typeface="맑은 고딕"/>
              </a:rPr>
              <a:t>서버에서 사용하는 방식과 동일</a:t>
            </a:r>
            <a:endParaRPr lang="en-US" altLang="ko-KR" sz="2000" spc="-20" dirty="0">
              <a:latin typeface="+mn-ea"/>
              <a:cs typeface="맑은 고딕"/>
            </a:endParaRPr>
          </a:p>
          <a:p>
            <a:r>
              <a:rPr lang="en-US" altLang="ko-KR" sz="2000" spc="-20" dirty="0">
                <a:latin typeface="+mn-ea"/>
              </a:rPr>
              <a:t>Access log</a:t>
            </a:r>
            <a:r>
              <a:rPr lang="ko-KR" altLang="en-US" sz="2000" spc="-20" dirty="0">
                <a:latin typeface="+mn-ea"/>
              </a:rPr>
              <a:t>를 통해서 </a:t>
            </a:r>
            <a:r>
              <a:rPr lang="en-US" altLang="ko-KR" sz="2000" spc="-20" dirty="0">
                <a:latin typeface="+mn-ea"/>
              </a:rPr>
              <a:t>Request</a:t>
            </a:r>
            <a:r>
              <a:rPr lang="ko-KR" altLang="en-US" sz="2000" spc="-20" dirty="0">
                <a:latin typeface="+mn-ea"/>
              </a:rPr>
              <a:t> </a:t>
            </a:r>
            <a:r>
              <a:rPr lang="ko-KR" altLang="en-US" sz="2000" spc="-20" dirty="0" err="1">
                <a:latin typeface="+mn-ea"/>
              </a:rPr>
              <a:t>내역및</a:t>
            </a:r>
            <a:r>
              <a:rPr lang="ko-KR" altLang="en-US" sz="2000" spc="-20" dirty="0">
                <a:latin typeface="+mn-ea"/>
              </a:rPr>
              <a:t> 정보 확인 가능</a:t>
            </a:r>
            <a:endParaRPr lang="en-US" altLang="ko-KR" sz="2000" spc="-20" dirty="0">
              <a:latin typeface="+mn-ea"/>
            </a:endParaRPr>
          </a:p>
          <a:p>
            <a:pPr lvl="1"/>
            <a:r>
              <a:rPr lang="en-US" altLang="ko-KR" sz="1600" spc="-20" dirty="0">
                <a:latin typeface="+mn-ea"/>
              </a:rPr>
              <a:t>prefix</a:t>
            </a:r>
            <a:r>
              <a:rPr lang="ko-KR" altLang="en-US" sz="1600" spc="-20" dirty="0">
                <a:latin typeface="+mn-ea"/>
              </a:rPr>
              <a:t> 로그 파일명 설정</a:t>
            </a:r>
            <a:endParaRPr lang="en-US" altLang="ko-KR" sz="1600" spc="-20" dirty="0">
              <a:latin typeface="+mn-ea"/>
            </a:endParaRPr>
          </a:p>
          <a:p>
            <a:pPr lvl="1"/>
            <a:r>
              <a:rPr lang="en-US" altLang="ko-KR" sz="1600" spc="-20" dirty="0" err="1">
                <a:latin typeface="+mn-ea"/>
              </a:rPr>
              <a:t>patttern</a:t>
            </a:r>
            <a:r>
              <a:rPr lang="ko-KR" altLang="en-US" sz="1600" spc="-20" dirty="0">
                <a:latin typeface="+mn-ea"/>
              </a:rPr>
              <a:t>은 </a:t>
            </a:r>
            <a:r>
              <a:rPr lang="ko-KR" altLang="en-US" sz="1600" spc="-20" dirty="0" err="1">
                <a:latin typeface="+mn-ea"/>
              </a:rPr>
              <a:t>리터럴</a:t>
            </a:r>
            <a:r>
              <a:rPr lang="ko-KR" altLang="en-US" sz="1600" spc="-20" dirty="0">
                <a:latin typeface="+mn-ea"/>
              </a:rPr>
              <a:t> 텍스트 문자열로 구성되며 </a:t>
            </a:r>
            <a:r>
              <a:rPr lang="en-US" altLang="ko-KR" sz="1600" spc="-20" dirty="0">
                <a:latin typeface="+mn-ea"/>
              </a:rPr>
              <a:t>“%” </a:t>
            </a:r>
            <a:r>
              <a:rPr lang="ko-KR" altLang="en-US" sz="1600" spc="-20" dirty="0">
                <a:latin typeface="+mn-ea"/>
              </a:rPr>
              <a:t>의해 요청</a:t>
            </a:r>
            <a:r>
              <a:rPr lang="en-US" altLang="ko-KR" sz="1600" spc="-20" dirty="0">
                <a:latin typeface="+mn-ea"/>
              </a:rPr>
              <a:t>, </a:t>
            </a:r>
            <a:r>
              <a:rPr lang="ko-KR" altLang="en-US" sz="1600" spc="-20" dirty="0">
                <a:latin typeface="+mn-ea"/>
              </a:rPr>
              <a:t>응답의 변수 값으로 대체</a:t>
            </a:r>
            <a:endParaRPr lang="en-US" altLang="ko-KR" sz="16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166996-8E24-4142-8CF5-14F44C70791A}"/>
              </a:ext>
            </a:extLst>
          </p:cNvPr>
          <p:cNvSpPr txBox="1"/>
          <p:nvPr/>
        </p:nvSpPr>
        <p:spPr>
          <a:xfrm>
            <a:off x="-438610" y="3567618"/>
            <a:ext cx="9906000" cy="16312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688340"/>
            <a:r>
              <a:rPr lang="en-US" altLang="ko-KR" sz="2000" dirty="0">
                <a:solidFill>
                  <a:srgbClr val="008080"/>
                </a:solidFill>
                <a:latin typeface="+mn-ea"/>
                <a:cs typeface="맑은 고딕"/>
              </a:rPr>
              <a:t>&lt;</a:t>
            </a:r>
            <a:r>
              <a:rPr lang="en-US" altLang="ko-KR" sz="2000" dirty="0">
                <a:solidFill>
                  <a:srgbClr val="3E7E7E"/>
                </a:solidFill>
                <a:latin typeface="+mn-ea"/>
                <a:cs typeface="맑은 고딕"/>
              </a:rPr>
              <a:t>Valve </a:t>
            </a:r>
            <a:r>
              <a:rPr lang="en-US" altLang="ko-KR" sz="2000" spc="-20" dirty="0" err="1">
                <a:solidFill>
                  <a:srgbClr val="7E007E"/>
                </a:solidFill>
                <a:latin typeface="+mn-ea"/>
                <a:cs typeface="맑은 고딕"/>
              </a:rPr>
              <a:t>className</a:t>
            </a:r>
            <a:r>
              <a:rPr lang="en-US" altLang="ko-KR" sz="2000" spc="-20" dirty="0">
                <a:latin typeface="+mn-ea"/>
                <a:cs typeface="맑은 고딕"/>
              </a:rPr>
              <a:t>=</a:t>
            </a:r>
            <a:r>
              <a:rPr lang="en-US" altLang="ko-KR" sz="2000" i="1" spc="-20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2000" i="1" spc="-20" dirty="0" err="1">
                <a:solidFill>
                  <a:srgbClr val="2A00FF"/>
                </a:solidFill>
                <a:latin typeface="+mn-ea"/>
                <a:cs typeface="맑은 고딕"/>
              </a:rPr>
              <a:t>org.apache.catalina.valves.AccessLogValve</a:t>
            </a:r>
            <a:r>
              <a:rPr lang="en-US" altLang="ko-KR" sz="2000" i="1" spc="-20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2000" i="1" spc="-50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2000" i="1" spc="-25" dirty="0">
                <a:solidFill>
                  <a:srgbClr val="7E007E"/>
                </a:solidFill>
                <a:latin typeface="+mn-ea"/>
                <a:cs typeface="맑은 고딕"/>
              </a:rPr>
              <a:t>directory</a:t>
            </a:r>
            <a:r>
              <a:rPr lang="en-US" altLang="ko-KR" sz="2000" i="1" spc="-25" dirty="0">
                <a:latin typeface="+mn-ea"/>
                <a:cs typeface="맑은 고딕"/>
              </a:rPr>
              <a:t>=</a:t>
            </a:r>
            <a:r>
              <a:rPr lang="en-US" altLang="ko-KR" sz="2000" i="1" spc="-25" dirty="0">
                <a:solidFill>
                  <a:srgbClr val="2A00FF"/>
                </a:solidFill>
                <a:latin typeface="+mn-ea"/>
                <a:cs typeface="맑은 고딕"/>
              </a:rPr>
              <a:t>"logs"</a:t>
            </a:r>
            <a:endParaRPr lang="en-US" altLang="ko-KR" sz="2000" dirty="0">
              <a:latin typeface="+mn-ea"/>
              <a:cs typeface="맑은 고딕"/>
            </a:endParaRPr>
          </a:p>
          <a:p>
            <a:pPr marL="1022350"/>
            <a:r>
              <a:rPr lang="en-US" altLang="ko-KR" sz="2000" spc="-20" dirty="0">
                <a:solidFill>
                  <a:srgbClr val="7E007E"/>
                </a:solidFill>
                <a:latin typeface="+mn-ea"/>
                <a:cs typeface="맑은 고딕"/>
              </a:rPr>
              <a:t>      prefix</a:t>
            </a:r>
            <a:r>
              <a:rPr lang="en-US" altLang="ko-KR" sz="2000" spc="-20" dirty="0">
                <a:latin typeface="+mn-ea"/>
                <a:cs typeface="맑은 고딕"/>
              </a:rPr>
              <a:t>=</a:t>
            </a:r>
            <a:r>
              <a:rPr lang="en-US" altLang="ko-KR" sz="2000" i="1" spc="-20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2000" i="1" spc="-20" dirty="0" err="1">
                <a:solidFill>
                  <a:srgbClr val="2A00FF"/>
                </a:solidFill>
                <a:latin typeface="+mn-ea"/>
                <a:cs typeface="맑은 고딕"/>
              </a:rPr>
              <a:t>localhost_access_log</a:t>
            </a:r>
            <a:r>
              <a:rPr lang="en-US" altLang="ko-KR" sz="2000" i="1" spc="-20" dirty="0">
                <a:solidFill>
                  <a:srgbClr val="2A00FF"/>
                </a:solidFill>
                <a:latin typeface="+mn-ea"/>
                <a:cs typeface="맑은 고딕"/>
              </a:rPr>
              <a:t>"</a:t>
            </a:r>
            <a:r>
              <a:rPr lang="en-US" altLang="ko-KR" sz="2000" i="1" spc="-70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2000" i="1" spc="-20" dirty="0">
                <a:solidFill>
                  <a:srgbClr val="7E007E"/>
                </a:solidFill>
                <a:latin typeface="+mn-ea"/>
                <a:cs typeface="맑은 고딕"/>
              </a:rPr>
              <a:t>suffix</a:t>
            </a:r>
            <a:r>
              <a:rPr lang="en-US" altLang="ko-KR" sz="2000" i="1" spc="-20" dirty="0">
                <a:latin typeface="+mn-ea"/>
                <a:cs typeface="맑은 고딕"/>
              </a:rPr>
              <a:t>=</a:t>
            </a:r>
            <a:r>
              <a:rPr lang="en-US" altLang="ko-KR" sz="2000" i="1" spc="-20" dirty="0">
                <a:solidFill>
                  <a:srgbClr val="2A00FF"/>
                </a:solidFill>
                <a:latin typeface="+mn-ea"/>
                <a:cs typeface="맑은 고딕"/>
              </a:rPr>
              <a:t>".txt"</a:t>
            </a:r>
            <a:endParaRPr lang="en-US" altLang="ko-KR" sz="2000" dirty="0">
              <a:latin typeface="+mn-ea"/>
              <a:cs typeface="맑은 고딕"/>
            </a:endParaRPr>
          </a:p>
          <a:p>
            <a:pPr marL="1022350"/>
            <a:r>
              <a:rPr lang="en-US" altLang="ko-KR" sz="2000" spc="-10" dirty="0">
                <a:solidFill>
                  <a:srgbClr val="7E007E"/>
                </a:solidFill>
                <a:latin typeface="+mn-ea"/>
                <a:cs typeface="맑은 고딕"/>
              </a:rPr>
              <a:t>      pattern</a:t>
            </a:r>
            <a:r>
              <a:rPr lang="en-US" altLang="ko-KR" sz="2000" spc="-10" dirty="0">
                <a:latin typeface="+mn-ea"/>
                <a:cs typeface="맑은 고딕"/>
              </a:rPr>
              <a:t>=</a:t>
            </a:r>
            <a:r>
              <a:rPr lang="en-US" altLang="ko-KR" sz="2000" i="1" spc="-10" dirty="0">
                <a:solidFill>
                  <a:srgbClr val="2A00FF"/>
                </a:solidFill>
                <a:latin typeface="+mn-ea"/>
                <a:cs typeface="맑은 고딕"/>
              </a:rPr>
              <a:t>"%h </a:t>
            </a:r>
            <a:r>
              <a:rPr lang="en-US" altLang="ko-KR" sz="2000" i="1" spc="-25" dirty="0">
                <a:solidFill>
                  <a:srgbClr val="2A00FF"/>
                </a:solidFill>
                <a:latin typeface="+mn-ea"/>
                <a:cs typeface="맑은 고딕"/>
              </a:rPr>
              <a:t>%l </a:t>
            </a:r>
            <a:r>
              <a:rPr lang="en-US" altLang="ko-KR" sz="2000" i="1" spc="-35" dirty="0">
                <a:solidFill>
                  <a:srgbClr val="2A00FF"/>
                </a:solidFill>
                <a:latin typeface="+mn-ea"/>
                <a:cs typeface="맑은 고딕"/>
              </a:rPr>
              <a:t>%u </a:t>
            </a:r>
            <a:r>
              <a:rPr lang="en-US" altLang="ko-KR" sz="2000" i="1" spc="-25" dirty="0">
                <a:solidFill>
                  <a:srgbClr val="2A00FF"/>
                </a:solidFill>
                <a:latin typeface="+mn-ea"/>
                <a:cs typeface="맑은 고딕"/>
              </a:rPr>
              <a:t>%t &amp;</a:t>
            </a:r>
            <a:r>
              <a:rPr lang="en-US" altLang="ko-KR" sz="2000" i="1" spc="-25" dirty="0" err="1">
                <a:solidFill>
                  <a:srgbClr val="2A00FF"/>
                </a:solidFill>
                <a:latin typeface="+mn-ea"/>
                <a:cs typeface="맑은 고딕"/>
              </a:rPr>
              <a:t>quot</a:t>
            </a:r>
            <a:r>
              <a:rPr lang="en-US" altLang="ko-KR" sz="2000" i="1" spc="-25" dirty="0">
                <a:solidFill>
                  <a:srgbClr val="2A00FF"/>
                </a:solidFill>
                <a:latin typeface="+mn-ea"/>
                <a:cs typeface="맑은 고딕"/>
              </a:rPr>
              <a:t>;%</a:t>
            </a:r>
            <a:r>
              <a:rPr lang="en-US" altLang="ko-KR" sz="2000" i="1" spc="-25" dirty="0" err="1">
                <a:solidFill>
                  <a:srgbClr val="2A00FF"/>
                </a:solidFill>
                <a:latin typeface="+mn-ea"/>
                <a:cs typeface="맑은 고딕"/>
              </a:rPr>
              <a:t>r&amp;quot</a:t>
            </a:r>
            <a:r>
              <a:rPr lang="en-US" altLang="ko-KR" sz="2000" i="1" spc="-25" dirty="0">
                <a:solidFill>
                  <a:srgbClr val="2A00FF"/>
                </a:solidFill>
                <a:latin typeface="+mn-ea"/>
                <a:cs typeface="맑은 고딕"/>
              </a:rPr>
              <a:t>; </a:t>
            </a:r>
            <a:r>
              <a:rPr lang="en-US" altLang="ko-KR" sz="2000" i="1" spc="-30" dirty="0">
                <a:solidFill>
                  <a:srgbClr val="2A00FF"/>
                </a:solidFill>
                <a:latin typeface="+mn-ea"/>
                <a:cs typeface="맑은 고딕"/>
              </a:rPr>
              <a:t>%s %b"</a:t>
            </a:r>
            <a:r>
              <a:rPr lang="en-US" altLang="ko-KR" sz="2000" i="1" spc="-125" dirty="0">
                <a:solidFill>
                  <a:srgbClr val="2A00FF"/>
                </a:solidFill>
                <a:latin typeface="+mn-ea"/>
                <a:cs typeface="맑은 고딕"/>
              </a:rPr>
              <a:t> </a:t>
            </a:r>
            <a:r>
              <a:rPr lang="en-US" altLang="ko-KR" sz="2000" i="1" spc="-25" dirty="0">
                <a:solidFill>
                  <a:srgbClr val="008080"/>
                </a:solidFill>
                <a:latin typeface="+mn-ea"/>
                <a:cs typeface="맑은 고딕"/>
              </a:rPr>
              <a:t>/&gt;</a:t>
            </a:r>
            <a:endParaRPr lang="en-US" altLang="ko-KR" sz="2000" dirty="0">
              <a:latin typeface="+mn-ea"/>
              <a:cs typeface="맑은 고딕"/>
            </a:endParaRPr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0014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:a16="http://schemas.microsoft.com/office/drawing/2014/main" xmlns="" id="{7738A086-FD7D-4270-8EEC-B7BA77003710}"/>
              </a:ext>
            </a:extLst>
          </p:cNvPr>
          <p:cNvSpPr txBox="1">
            <a:spLocks/>
          </p:cNvSpPr>
          <p:nvPr/>
        </p:nvSpPr>
        <p:spPr>
          <a:xfrm>
            <a:off x="600363" y="3087687"/>
            <a:ext cx="7644705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 smtClean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JDBC</a:t>
            </a:r>
            <a:r>
              <a:rPr lang="ko-KR" altLang="en-US" sz="4000" dirty="0" smtClean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 </a:t>
            </a:r>
            <a:r>
              <a:rPr lang="en-US" altLang="ko-KR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&amp; </a:t>
            </a:r>
            <a:r>
              <a:rPr lang="en-US" altLang="ko-KR" sz="4000" dirty="0" err="1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Datasource</a:t>
            </a:r>
            <a:endParaRPr lang="ko-KR" altLang="en-US" sz="4000" dirty="0">
              <a:solidFill>
                <a:schemeClr val="bg1"/>
              </a:solidFill>
              <a:latin typeface="+mn-ea"/>
              <a:ea typeface="+mn-ea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68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JDBC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2E313C-E521-451C-9E61-1A223F630513}"/>
              </a:ext>
            </a:extLst>
          </p:cNvPr>
          <p:cNvSpPr txBox="1"/>
          <p:nvPr/>
        </p:nvSpPr>
        <p:spPr>
          <a:xfrm>
            <a:off x="241056" y="6473615"/>
            <a:ext cx="98363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/>
              <a:t>https://ducmanhphan.github.io/2020-01-09-How-to-use-JDBC-to-connect-database-in-Java-project/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7805616-3F31-4178-A8B8-0113A3F15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56" y="2220686"/>
            <a:ext cx="9651894" cy="4089319"/>
          </a:xfrm>
          <a:prstGeom prst="rect">
            <a:avLst/>
          </a:prstGeom>
        </p:spPr>
      </p:pic>
      <p:sp>
        <p:nvSpPr>
          <p:cNvPr id="20" name="내용 개체 틀 4">
            <a:extLst>
              <a:ext uri="{FF2B5EF4-FFF2-40B4-BE49-F238E27FC236}">
                <a16:creationId xmlns:a16="http://schemas.microsoft.com/office/drawing/2014/main" xmlns="" id="{60ABB81D-8886-4D0B-A8B7-567378251959}"/>
              </a:ext>
            </a:extLst>
          </p:cNvPr>
          <p:cNvSpPr txBox="1">
            <a:spLocks/>
          </p:cNvSpPr>
          <p:nvPr/>
        </p:nvSpPr>
        <p:spPr>
          <a:xfrm>
            <a:off x="110837" y="937427"/>
            <a:ext cx="9707418" cy="3693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JDBC – 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</a:rPr>
              <a:t>J</a:t>
            </a:r>
            <a:r>
              <a:rPr lang="en-US" altLang="ko-KR" sz="2000" dirty="0">
                <a:latin typeface="+mn-ea"/>
              </a:rPr>
              <a:t>ava 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</a:rPr>
              <a:t>D</a:t>
            </a:r>
            <a:r>
              <a:rPr lang="en-US" altLang="ko-KR" sz="2000" dirty="0">
                <a:latin typeface="+mn-ea"/>
              </a:rPr>
              <a:t>ata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</a:rPr>
              <a:t>b</a:t>
            </a:r>
            <a:r>
              <a:rPr lang="en-US" altLang="ko-KR" sz="2000" dirty="0">
                <a:latin typeface="+mn-ea"/>
              </a:rPr>
              <a:t>ase 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</a:rPr>
              <a:t>C</a:t>
            </a:r>
            <a:r>
              <a:rPr lang="en-US" altLang="ko-KR" sz="2000" dirty="0">
                <a:latin typeface="+mn-ea"/>
              </a:rPr>
              <a:t>onnectivity</a:t>
            </a:r>
            <a:endParaRPr lang="en-US" altLang="ko-KR" sz="1600" dirty="0">
              <a:latin typeface="+mn-ea"/>
            </a:endParaRPr>
          </a:p>
        </p:txBody>
      </p:sp>
      <p:sp>
        <p:nvSpPr>
          <p:cNvPr id="25" name="내용 개체 틀 4">
            <a:extLst>
              <a:ext uri="{FF2B5EF4-FFF2-40B4-BE49-F238E27FC236}">
                <a16:creationId xmlns:a16="http://schemas.microsoft.com/office/drawing/2014/main" xmlns="" id="{3C2C9A25-C230-4333-B0A1-CE82E8976D93}"/>
              </a:ext>
            </a:extLst>
          </p:cNvPr>
          <p:cNvSpPr txBox="1">
            <a:spLocks/>
          </p:cNvSpPr>
          <p:nvPr/>
        </p:nvSpPr>
        <p:spPr>
          <a:xfrm>
            <a:off x="130625" y="1473306"/>
            <a:ext cx="9707418" cy="866904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o-KR" altLang="en-US" sz="1400" b="1" i="0" u="none" strike="noStrike" baseline="0" dirty="0">
                <a:solidFill>
                  <a:srgbClr val="000000"/>
                </a:solidFill>
                <a:latin typeface="+mn-ea"/>
              </a:rPr>
              <a:t>데이타베이스 연결</a:t>
            </a:r>
            <a:endParaRPr lang="en-US" altLang="ko-KR" sz="1400" b="1" i="0" u="none" strike="noStrike" baseline="0" dirty="0">
              <a:solidFill>
                <a:srgbClr val="000000"/>
              </a:solidFill>
              <a:latin typeface="+mn-ea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sz="1400" b="1" i="0" u="none" strike="noStrike" baseline="0" dirty="0">
                <a:solidFill>
                  <a:srgbClr val="000000"/>
                </a:solidFill>
                <a:latin typeface="+mn-ea"/>
              </a:rPr>
              <a:t>SQL</a:t>
            </a:r>
            <a:r>
              <a:rPr lang="ko-KR" altLang="en-US" sz="1400" b="1" i="0" u="none" strike="noStrike" baseline="0" dirty="0">
                <a:solidFill>
                  <a:srgbClr val="000000"/>
                </a:solidFill>
                <a:latin typeface="+mn-ea"/>
              </a:rPr>
              <a:t>문장 전송</a:t>
            </a:r>
            <a:endParaRPr lang="en-US" altLang="ko-KR" sz="1400" b="1" i="0" u="none" strike="noStrike" baseline="0" dirty="0">
              <a:solidFill>
                <a:srgbClr val="000000"/>
              </a:solidFill>
              <a:latin typeface="+mn-ea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o-KR" altLang="en-US" sz="1400" b="1" i="0" u="none" strike="noStrike" baseline="0" dirty="0">
                <a:solidFill>
                  <a:srgbClr val="000000"/>
                </a:solidFill>
                <a:latin typeface="+mn-ea"/>
              </a:rPr>
              <a:t>결과 처리</a:t>
            </a:r>
          </a:p>
        </p:txBody>
      </p:sp>
    </p:spTree>
    <p:extLst>
      <p:ext uri="{BB962C8B-B14F-4D97-AF65-F5344CB8AC3E}">
        <p14:creationId xmlns:p14="http://schemas.microsoft.com/office/powerpoint/2010/main" val="4161420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>
                <a:solidFill>
                  <a:schemeClr val="bg1"/>
                </a:solidFill>
                <a:latin typeface="+mn-ea"/>
                <a:ea typeface="+mn-ea"/>
              </a:rPr>
              <a:t>Connection Pool </a:t>
            </a:r>
            <a:r>
              <a:rPr lang="ko-KR" altLang="en-US" sz="2400">
                <a:solidFill>
                  <a:schemeClr val="bg1"/>
                </a:solidFill>
                <a:latin typeface="+mn-ea"/>
                <a:ea typeface="+mn-ea"/>
              </a:rPr>
              <a:t>이란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4098" name="Picture 2" descr="cp-s1">
            <a:extLst>
              <a:ext uri="{FF2B5EF4-FFF2-40B4-BE49-F238E27FC236}">
                <a16:creationId xmlns:a16="http://schemas.microsoft.com/office/drawing/2014/main" xmlns="" id="{E6CFA97C-AE42-4AE1-BC5F-0C36EE860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91" y="2682240"/>
            <a:ext cx="7820298" cy="38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4">
            <a:extLst>
              <a:ext uri="{FF2B5EF4-FFF2-40B4-BE49-F238E27FC236}">
                <a16:creationId xmlns:a16="http://schemas.microsoft.com/office/drawing/2014/main" xmlns="" id="{7BD34C59-950A-4F8A-B48F-39C3651B0933}"/>
              </a:ext>
            </a:extLst>
          </p:cNvPr>
          <p:cNvSpPr txBox="1">
            <a:spLocks/>
          </p:cNvSpPr>
          <p:nvPr/>
        </p:nvSpPr>
        <p:spPr>
          <a:xfrm>
            <a:off x="110837" y="937427"/>
            <a:ext cx="9707418" cy="1217769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>
                <a:latin typeface="+mn-ea"/>
              </a:rPr>
              <a:t>웹 컨테이너</a:t>
            </a:r>
            <a:r>
              <a:rPr lang="en-US" altLang="ko-KR" sz="1800" dirty="0">
                <a:latin typeface="+mn-ea"/>
              </a:rPr>
              <a:t>(WAS)</a:t>
            </a:r>
            <a:r>
              <a:rPr lang="ko-KR" altLang="en-US" sz="1800" dirty="0">
                <a:latin typeface="+mn-ea"/>
              </a:rPr>
              <a:t>가 실행되면서 </a:t>
            </a:r>
            <a:r>
              <a:rPr lang="en-US" altLang="ko-KR" sz="1800" dirty="0">
                <a:latin typeface="+mn-ea"/>
              </a:rPr>
              <a:t>DB</a:t>
            </a:r>
            <a:r>
              <a:rPr lang="ko-KR" altLang="en-US" sz="1800" dirty="0">
                <a:latin typeface="+mn-ea"/>
              </a:rPr>
              <a:t>와 미리 </a:t>
            </a:r>
            <a:r>
              <a:rPr lang="en-US" altLang="ko-KR" sz="1800" dirty="0">
                <a:latin typeface="+mn-ea"/>
              </a:rPr>
              <a:t>connection(</a:t>
            </a:r>
            <a:r>
              <a:rPr lang="ko-KR" altLang="en-US" sz="1800" dirty="0">
                <a:latin typeface="+mn-ea"/>
              </a:rPr>
              <a:t>연결</a:t>
            </a:r>
            <a:r>
              <a:rPr lang="en-US" altLang="ko-KR" sz="1800" dirty="0">
                <a:latin typeface="+mn-ea"/>
              </a:rPr>
              <a:t>)</a:t>
            </a:r>
            <a:r>
              <a:rPr lang="ko-KR" altLang="en-US" sz="1800" dirty="0">
                <a:latin typeface="+mn-ea"/>
              </a:rPr>
              <a:t>을 </a:t>
            </a:r>
            <a:r>
              <a:rPr lang="ko-KR" altLang="en-US" sz="1800" dirty="0" err="1">
                <a:latin typeface="+mn-ea"/>
              </a:rPr>
              <a:t>해놓은</a:t>
            </a:r>
            <a:r>
              <a:rPr lang="ko-KR" altLang="en-US" sz="1800" dirty="0">
                <a:latin typeface="+mn-ea"/>
              </a:rPr>
              <a:t> 객체들을 </a:t>
            </a:r>
            <a:r>
              <a:rPr lang="en-US" altLang="ko-KR" sz="1800" dirty="0">
                <a:latin typeface="+mn-ea"/>
              </a:rPr>
              <a:t>pool</a:t>
            </a:r>
            <a:r>
              <a:rPr lang="ko-KR" altLang="en-US" sz="1800" dirty="0">
                <a:latin typeface="+mn-ea"/>
              </a:rPr>
              <a:t>에 </a:t>
            </a:r>
            <a:r>
              <a:rPr lang="ko-KR" altLang="en-US" sz="1800" dirty="0" err="1">
                <a:latin typeface="+mn-ea"/>
              </a:rPr>
              <a:t>저장해두었다가</a:t>
            </a:r>
            <a:endParaRPr lang="en-US" altLang="ko-KR" sz="1800" dirty="0">
              <a:latin typeface="+mn-ea"/>
            </a:endParaRPr>
          </a:p>
          <a:p>
            <a:r>
              <a:rPr lang="ko-KR" altLang="en-US" sz="1800" dirty="0">
                <a:latin typeface="+mn-ea"/>
              </a:rPr>
              <a:t>클라이언트 요청이 오면 </a:t>
            </a:r>
            <a:r>
              <a:rPr lang="en-US" altLang="ko-KR" sz="1800" dirty="0">
                <a:latin typeface="+mn-ea"/>
              </a:rPr>
              <a:t>connection</a:t>
            </a:r>
            <a:r>
              <a:rPr lang="ko-KR" altLang="en-US" sz="1800" dirty="0">
                <a:latin typeface="+mn-ea"/>
              </a:rPr>
              <a:t>을 빌려주고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처리가 끝나면 다시 </a:t>
            </a:r>
            <a:r>
              <a:rPr lang="en-US" altLang="ko-KR" sz="1800" dirty="0">
                <a:latin typeface="+mn-ea"/>
              </a:rPr>
              <a:t>connection</a:t>
            </a:r>
            <a:r>
              <a:rPr lang="ko-KR" altLang="en-US" sz="1800" dirty="0">
                <a:latin typeface="+mn-ea"/>
              </a:rPr>
              <a:t>을 </a:t>
            </a:r>
            <a:r>
              <a:rPr lang="ko-KR" altLang="en-US" sz="1800" dirty="0" err="1">
                <a:latin typeface="+mn-ea"/>
              </a:rPr>
              <a:t>반납받아</a:t>
            </a:r>
            <a:r>
              <a:rPr lang="ko-KR" altLang="en-US" sz="1800" dirty="0"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pool</a:t>
            </a:r>
            <a:r>
              <a:rPr lang="ko-KR" altLang="en-US" sz="1800" dirty="0">
                <a:latin typeface="+mn-ea"/>
              </a:rPr>
              <a:t>에 저장하는 방식을 말합니다</a:t>
            </a:r>
            <a:r>
              <a:rPr lang="en-US" altLang="ko-KR" sz="18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2457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en-US" altLang="ko-KR" sz="2400" dirty="0" err="1">
                <a:solidFill>
                  <a:schemeClr val="bg1"/>
                </a:solidFill>
                <a:latin typeface="+mn-ea"/>
                <a:ea typeface="+mn-ea"/>
              </a:rPr>
              <a:t>DataSource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xmlns="" id="{8C18A9F3-F06D-424E-82E7-2F6994C22938}"/>
              </a:ext>
            </a:extLst>
          </p:cNvPr>
          <p:cNvSpPr txBox="1">
            <a:spLocks/>
          </p:cNvSpPr>
          <p:nvPr/>
        </p:nvSpPr>
        <p:spPr>
          <a:xfrm>
            <a:off x="110837" y="937427"/>
            <a:ext cx="9707418" cy="3416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latin typeface="+mn-ea"/>
              </a:rPr>
              <a:t>Database Connection Pool</a:t>
            </a:r>
            <a:r>
              <a:rPr lang="ko-KR" altLang="en-US" sz="1800" dirty="0">
                <a:latin typeface="+mn-ea"/>
              </a:rPr>
              <a:t>로 </a:t>
            </a: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Commons DBCP</a:t>
            </a:r>
            <a:r>
              <a:rPr lang="ko-KR" altLang="en-US" sz="1800" dirty="0">
                <a:latin typeface="+mn-ea"/>
              </a:rPr>
              <a:t>와 </a:t>
            </a:r>
            <a:r>
              <a:rPr lang="en-US" altLang="ko-KR" sz="1800" dirty="0">
                <a:latin typeface="+mn-ea"/>
              </a:rPr>
              <a:t>Tomcat JDBC Pool</a:t>
            </a:r>
            <a:r>
              <a:rPr lang="ko-KR" altLang="en-US" sz="1800" dirty="0"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2</a:t>
            </a:r>
            <a:r>
              <a:rPr lang="ko-KR" altLang="en-US" sz="1800" dirty="0">
                <a:latin typeface="+mn-ea"/>
              </a:rPr>
              <a:t>가지 </a:t>
            </a:r>
            <a:r>
              <a:rPr lang="en-US" altLang="ko-KR" sz="1800" dirty="0">
                <a:latin typeface="+mn-ea"/>
              </a:rPr>
              <a:t>Pool</a:t>
            </a:r>
            <a:r>
              <a:rPr lang="ko-KR" altLang="en-US" sz="1800" dirty="0">
                <a:latin typeface="+mn-ea"/>
              </a:rPr>
              <a:t>을 제공</a:t>
            </a:r>
            <a:endParaRPr lang="en-US" altLang="ko-KR" sz="1400" dirty="0">
              <a:latin typeface="+mn-e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xmlns="" id="{8B78E68F-EE06-4CAA-86D8-21C687B0EED3}"/>
              </a:ext>
            </a:extLst>
          </p:cNvPr>
          <p:cNvSpPr/>
          <p:nvPr/>
        </p:nvSpPr>
        <p:spPr>
          <a:xfrm>
            <a:off x="375782" y="1596807"/>
            <a:ext cx="4396634" cy="3551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ko-KR" altLang="en-US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C15FC5EB-7489-4615-8B61-3DEC3B3A4FCA}"/>
              </a:ext>
            </a:extLst>
          </p:cNvPr>
          <p:cNvSpPr/>
          <p:nvPr/>
        </p:nvSpPr>
        <p:spPr>
          <a:xfrm>
            <a:off x="4953000" y="1596808"/>
            <a:ext cx="4114915" cy="3551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ko-KR" altLang="en-US"/>
          </a:p>
        </p:txBody>
      </p:sp>
      <p:sp>
        <p:nvSpPr>
          <p:cNvPr id="8" name="내용 개체 틀 4">
            <a:extLst>
              <a:ext uri="{FF2B5EF4-FFF2-40B4-BE49-F238E27FC236}">
                <a16:creationId xmlns:a16="http://schemas.microsoft.com/office/drawing/2014/main" xmlns="" id="{CA0C3823-5D23-44A1-A309-41F9B292A4F1}"/>
              </a:ext>
            </a:extLst>
          </p:cNvPr>
          <p:cNvSpPr txBox="1">
            <a:spLocks/>
          </p:cNvSpPr>
          <p:nvPr/>
        </p:nvSpPr>
        <p:spPr>
          <a:xfrm>
            <a:off x="110837" y="5274242"/>
            <a:ext cx="9707418" cy="885371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+mn-ea"/>
              </a:rPr>
              <a:t>DBCP</a:t>
            </a:r>
            <a:r>
              <a:rPr lang="ko-KR" altLang="en-US" sz="1600" dirty="0">
                <a:latin typeface="+mn-ea"/>
              </a:rPr>
              <a:t>는 </a:t>
            </a:r>
            <a:r>
              <a:rPr lang="en-US" altLang="ko-KR" sz="1600" dirty="0">
                <a:latin typeface="+mn-ea"/>
              </a:rPr>
              <a:t>Apache Commons </a:t>
            </a:r>
            <a:r>
              <a:rPr lang="ko-KR" altLang="en-US" sz="1600" dirty="0">
                <a:latin typeface="+mn-ea"/>
              </a:rPr>
              <a:t>프로젝트가 제공하는</a:t>
            </a:r>
            <a:r>
              <a:rPr lang="en-US" altLang="ko-KR" sz="1600" dirty="0">
                <a:latin typeface="+mn-ea"/>
              </a:rPr>
              <a:t>, Database Connection Pool</a:t>
            </a:r>
            <a:r>
              <a:rPr lang="ko-KR" altLang="en-US" sz="1600" dirty="0">
                <a:latin typeface="+mn-ea"/>
              </a:rPr>
              <a:t>로 오픈소스 </a:t>
            </a:r>
            <a:r>
              <a:rPr lang="en-US" altLang="ko-KR" sz="1600" dirty="0">
                <a:latin typeface="+mn-ea"/>
              </a:rPr>
              <a:t>Database Connection Pool</a:t>
            </a:r>
            <a:r>
              <a:rPr lang="ko-KR" altLang="en-US" sz="1600" dirty="0">
                <a:latin typeface="+mn-ea"/>
              </a:rPr>
              <a:t>로 가장 많이 알려져 있고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많이 사용하고 있음</a:t>
            </a:r>
            <a:endParaRPr lang="en-US" altLang="ko-KR" sz="1600" dirty="0">
              <a:latin typeface="+mn-ea"/>
            </a:endParaRPr>
          </a:p>
          <a:p>
            <a:r>
              <a:rPr lang="en-US" altLang="ko-KR" sz="1600" dirty="0">
                <a:latin typeface="+mn-ea"/>
              </a:rPr>
              <a:t>Tomcat JDBC</a:t>
            </a:r>
            <a:r>
              <a:rPr lang="ko-KR" altLang="en-US" sz="1600" dirty="0">
                <a:latin typeface="+mn-ea"/>
              </a:rPr>
              <a:t>는 </a:t>
            </a:r>
            <a:r>
              <a:rPr lang="en-US" altLang="ko-KR" sz="1600" dirty="0">
                <a:latin typeface="+mn-ea"/>
              </a:rPr>
              <a:t>Apache Tomcat </a:t>
            </a:r>
            <a:r>
              <a:rPr lang="ko-KR" altLang="en-US" sz="1600" dirty="0">
                <a:latin typeface="+mn-ea"/>
              </a:rPr>
              <a:t>프로젝트가 독립적으로 개발한 </a:t>
            </a:r>
            <a:r>
              <a:rPr lang="en-US" altLang="ko-KR" sz="1600" dirty="0">
                <a:latin typeface="+mn-ea"/>
              </a:rPr>
              <a:t>Database Connection Pool </a:t>
            </a:r>
            <a:r>
              <a:rPr lang="ko-KR" altLang="en-US" sz="1600" dirty="0">
                <a:latin typeface="+mn-ea"/>
              </a:rPr>
              <a:t>임</a:t>
            </a:r>
            <a:endParaRPr lang="en-US" altLang="ko-KR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5859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en-US" altLang="ko-KR" sz="2400" dirty="0" err="1">
                <a:solidFill>
                  <a:schemeClr val="bg1"/>
                </a:solidFill>
                <a:latin typeface="+mn-ea"/>
                <a:ea typeface="+mn-ea"/>
              </a:rPr>
              <a:t>DataSource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 commons-</a:t>
            </a:r>
            <a:r>
              <a:rPr lang="en-US" altLang="ko-KR" sz="2400" dirty="0" err="1">
                <a:solidFill>
                  <a:schemeClr val="bg1"/>
                </a:solidFill>
                <a:latin typeface="+mn-ea"/>
                <a:ea typeface="+mn-ea"/>
              </a:rPr>
              <a:t>dbcp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xmlns="" id="{8C18A9F3-F06D-424E-82E7-2F6994C22938}"/>
              </a:ext>
            </a:extLst>
          </p:cNvPr>
          <p:cNvSpPr txBox="1">
            <a:spLocks/>
          </p:cNvSpPr>
          <p:nvPr/>
        </p:nvSpPr>
        <p:spPr>
          <a:xfrm>
            <a:off x="110837" y="937427"/>
            <a:ext cx="9707418" cy="3416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latin typeface="+mn-ea"/>
              </a:rPr>
              <a:t>Database Connection Pool</a:t>
            </a:r>
            <a:r>
              <a:rPr lang="ko-KR" altLang="en-US" sz="1800" dirty="0">
                <a:latin typeface="+mn-ea"/>
              </a:rPr>
              <a:t>로 </a:t>
            </a: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Commons DBCP </a:t>
            </a:r>
            <a:r>
              <a:rPr lang="ko-KR" altLang="en-US" sz="1800" dirty="0">
                <a:latin typeface="+mn-ea"/>
              </a:rPr>
              <a:t>구성</a:t>
            </a:r>
            <a:r>
              <a:rPr lang="en-US" altLang="ko-KR" sz="1800" dirty="0">
                <a:latin typeface="+mn-ea"/>
              </a:rPr>
              <a:t> </a:t>
            </a:r>
            <a:r>
              <a:rPr lang="ko-KR" altLang="en-US" sz="1800" dirty="0">
                <a:latin typeface="+mn-ea"/>
              </a:rPr>
              <a:t>설정</a:t>
            </a:r>
            <a:endParaRPr lang="en-US" altLang="ko-KR" sz="1400" dirty="0">
              <a:latin typeface="+mn-ea"/>
            </a:endParaRPr>
          </a:p>
        </p:txBody>
      </p:sp>
      <p:pic>
        <p:nvPicPr>
          <p:cNvPr id="5122" name="Picture 2" descr="cp-s1">
            <a:extLst>
              <a:ext uri="{FF2B5EF4-FFF2-40B4-BE49-F238E27FC236}">
                <a16:creationId xmlns:a16="http://schemas.microsoft.com/office/drawing/2014/main" xmlns="" id="{69E7E23D-90A2-4308-B5A5-196E4D9D8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5" y="2413772"/>
            <a:ext cx="59721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C485E0-083C-4CE2-8AEF-927589F62EBC}"/>
              </a:ext>
            </a:extLst>
          </p:cNvPr>
          <p:cNvSpPr txBox="1"/>
          <p:nvPr/>
        </p:nvSpPr>
        <p:spPr>
          <a:xfrm>
            <a:off x="611285" y="1524728"/>
            <a:ext cx="4955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>
                <a:effectLst/>
              </a:rPr>
              <a:t>8</a:t>
            </a:r>
            <a:r>
              <a:rPr lang="ko-KR" altLang="en-US" dirty="0">
                <a:effectLst/>
              </a:rPr>
              <a:t>개의 커넥션을 최대로 활용할 수 있는 상태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>
                <a:effectLst/>
              </a:rPr>
              <a:t>4</a:t>
            </a:r>
            <a:r>
              <a:rPr lang="ko-KR" altLang="en-US" dirty="0">
                <a:effectLst/>
              </a:rPr>
              <a:t>개는 사용 중이고 </a:t>
            </a:r>
            <a:r>
              <a:rPr lang="en-US" altLang="ko-KR" dirty="0">
                <a:effectLst/>
              </a:rPr>
              <a:t>4</a:t>
            </a:r>
            <a:r>
              <a:rPr lang="ko-KR" altLang="en-US" dirty="0">
                <a:effectLst/>
              </a:rPr>
              <a:t>개는 대기 중인 상태</a:t>
            </a:r>
          </a:p>
          <a:p>
            <a:r>
              <a:rPr lang="ko-KR" altLang="en-US" dirty="0">
                <a:effectLst/>
              </a:rPr>
              <a:t/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454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Web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기반 아키텍처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4B9D0D58-F2BA-4697-B72A-A77BCBCD48B6}"/>
              </a:ext>
            </a:extLst>
          </p:cNvPr>
          <p:cNvGrpSpPr/>
          <p:nvPr/>
        </p:nvGrpSpPr>
        <p:grpSpPr>
          <a:xfrm>
            <a:off x="509399" y="1253246"/>
            <a:ext cx="9124121" cy="4912058"/>
            <a:chOff x="509399" y="1253246"/>
            <a:chExt cx="8991600" cy="4635590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xmlns="" id="{0CEF17B4-FC08-4007-9FA9-66972D964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99" y="1253246"/>
              <a:ext cx="1953695" cy="355276"/>
            </a:xfrm>
            <a:prstGeom prst="rect">
              <a:avLst/>
            </a:prstGeom>
            <a:solidFill>
              <a:srgbClr val="BD6437"/>
            </a:solidFill>
            <a:ln w="19050">
              <a:solidFill>
                <a:srgbClr val="BD643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0" tIns="54000" rIns="180000" bIns="54000">
              <a:spAutoFit/>
            </a:bodyPr>
            <a:lstStyle/>
            <a:p>
              <a:pPr latinLnBrk="0">
                <a:spcBef>
                  <a:spcPct val="0"/>
                </a:spcBef>
                <a:buClr>
                  <a:srgbClr val="007DB5"/>
                </a:buClr>
              </a:pPr>
              <a:r>
                <a:rPr lang="ko-KR" alt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시스템 구조의 변천</a:t>
              </a:r>
            </a:p>
          </p:txBody>
        </p:sp>
        <p:sp>
          <p:nvSpPr>
            <p:cNvPr id="19" name="Line 5">
              <a:extLst>
                <a:ext uri="{FF2B5EF4-FFF2-40B4-BE49-F238E27FC236}">
                  <a16:creationId xmlns:a16="http://schemas.microsoft.com/office/drawing/2014/main" xmlns="" id="{5040204E-E614-4455-B088-0ED4B9A60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599" y="1253246"/>
              <a:ext cx="8686800" cy="0"/>
            </a:xfrm>
            <a:prstGeom prst="line">
              <a:avLst/>
            </a:prstGeom>
            <a:noFill/>
            <a:ln w="19050">
              <a:solidFill>
                <a:srgbClr val="BD6437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grpSp>
          <p:nvGrpSpPr>
            <p:cNvPr id="20" name="Group 33">
              <a:extLst>
                <a:ext uri="{FF2B5EF4-FFF2-40B4-BE49-F238E27FC236}">
                  <a16:creationId xmlns:a16="http://schemas.microsoft.com/office/drawing/2014/main" xmlns="" id="{12DEF0E3-7A21-447C-A9E9-3E3770220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87" y="1858084"/>
              <a:ext cx="8909050" cy="4030752"/>
              <a:chOff x="547" y="1208"/>
              <a:chExt cx="5420" cy="2781"/>
            </a:xfrm>
          </p:grpSpPr>
          <p:sp>
            <p:nvSpPr>
              <p:cNvPr id="43" name="Text Box 34">
                <a:extLst>
                  <a:ext uri="{FF2B5EF4-FFF2-40B4-BE49-F238E27FC236}">
                    <a16:creationId xmlns:a16="http://schemas.microsoft.com/office/drawing/2014/main" xmlns="" id="{F6B91950-B29F-42C4-A847-F0587CC836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2" y="3288"/>
                <a:ext cx="1245" cy="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80000"/>
                  </a:lnSpc>
                  <a:buFontTx/>
                  <a:buNone/>
                </a:pPr>
                <a:r>
                  <a:rPr kumimoji="0" lang="ko-KR" altLang="en-US" sz="1200" b="1">
                    <a:solidFill>
                      <a:schemeClr val="tx1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무제한의 사용자</a:t>
                </a:r>
              </a:p>
              <a:p>
                <a:pPr eaLnBrk="0" latinLnBrk="0" hangingPunct="0">
                  <a:lnSpc>
                    <a:spcPct val="80000"/>
                  </a:lnSpc>
                  <a:buFontTx/>
                  <a:buNone/>
                </a:pPr>
                <a:r>
                  <a:rPr kumimoji="0" lang="ko-KR" altLang="ko-KR" sz="1200" b="1">
                    <a:solidFill>
                      <a:schemeClr val="tx1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“</a:t>
                </a:r>
                <a:r>
                  <a:rPr kumimoji="0" lang="en-US" altLang="ko-KR" sz="1200" b="1">
                    <a:solidFill>
                      <a:schemeClr val="tx1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Thin” </a:t>
                </a:r>
                <a:r>
                  <a:rPr kumimoji="0" lang="ko-KR" altLang="en-US" sz="1200" b="1">
                    <a:solidFill>
                      <a:schemeClr val="tx1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클라이언트</a:t>
                </a:r>
              </a:p>
              <a:p>
                <a:pPr eaLnBrk="0" latinLnBrk="0" hangingPunct="0">
                  <a:lnSpc>
                    <a:spcPct val="80000"/>
                  </a:lnSpc>
                  <a:buFontTx/>
                  <a:buNone/>
                </a:pPr>
                <a:r>
                  <a:rPr kumimoji="0" lang="ko-KR" altLang="en-US" sz="1200" b="1">
                    <a:solidFill>
                      <a:schemeClr val="tx1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편리한 </a:t>
                </a:r>
                <a:r>
                  <a:rPr kumimoji="0" lang="en-US" altLang="ko-KR" sz="1200" b="1">
                    <a:solidFill>
                      <a:schemeClr val="tx1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UI</a:t>
                </a:r>
              </a:p>
              <a:p>
                <a:pPr eaLnBrk="0" latinLnBrk="0" hangingPunct="0">
                  <a:lnSpc>
                    <a:spcPct val="80000"/>
                  </a:lnSpc>
                  <a:buFontTx/>
                  <a:buNone/>
                </a:pPr>
                <a:r>
                  <a:rPr kumimoji="0" lang="ko-KR" altLang="en-US" sz="1200" b="1">
                    <a:solidFill>
                      <a:schemeClr val="tx1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중앙집중 관리</a:t>
                </a:r>
                <a:endParaRPr kumimoji="0" lang="ko-KR" altLang="ko-KR" sz="1200" b="1">
                  <a:solidFill>
                    <a:schemeClr val="tx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endParaRPr>
              </a:p>
              <a:p>
                <a:pPr eaLnBrk="0" latinLnBrk="0" hangingPunct="0">
                  <a:lnSpc>
                    <a:spcPct val="80000"/>
                  </a:lnSpc>
                  <a:buFontTx/>
                  <a:buNone/>
                </a:pPr>
                <a:r>
                  <a:rPr kumimoji="0" lang="en-US" altLang="ko-KR" sz="1200" b="1">
                    <a:solidFill>
                      <a:schemeClr val="tx1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Relational DB + </a:t>
                </a:r>
              </a:p>
              <a:p>
                <a:pPr eaLnBrk="0" latinLnBrk="0" hangingPunct="0">
                  <a:lnSpc>
                    <a:spcPct val="80000"/>
                  </a:lnSpc>
                  <a:buFontTx/>
                  <a:buNone/>
                </a:pPr>
                <a:r>
                  <a:rPr kumimoji="0" lang="ko-KR" altLang="en-US" sz="1200" b="1">
                    <a:solidFill>
                      <a:schemeClr val="tx1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기타 데이터 소스</a:t>
                </a:r>
              </a:p>
            </p:txBody>
          </p:sp>
          <p:grpSp>
            <p:nvGrpSpPr>
              <p:cNvPr id="44" name="Group 35">
                <a:extLst>
                  <a:ext uri="{FF2B5EF4-FFF2-40B4-BE49-F238E27FC236}">
                    <a16:creationId xmlns:a16="http://schemas.microsoft.com/office/drawing/2014/main" xmlns="" id="{846361C1-1E1A-4D62-864E-FB357A5FD2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2" y="2263"/>
                <a:ext cx="2943" cy="1726"/>
                <a:chOff x="2242" y="2263"/>
                <a:chExt cx="2943" cy="1726"/>
              </a:xfrm>
            </p:grpSpPr>
            <p:sp>
              <p:nvSpPr>
                <p:cNvPr id="59" name="Line 36">
                  <a:extLst>
                    <a:ext uri="{FF2B5EF4-FFF2-40B4-BE49-F238E27FC236}">
                      <a16:creationId xmlns:a16="http://schemas.microsoft.com/office/drawing/2014/main" xmlns="" id="{078E502C-8C56-42EA-9154-9C47BD330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6" y="3181"/>
                  <a:ext cx="322" cy="0"/>
                </a:xfrm>
                <a:prstGeom prst="line">
                  <a:avLst/>
                </a:prstGeom>
                <a:noFill/>
                <a:ln w="76200">
                  <a:solidFill>
                    <a:srgbClr val="99CCFF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>
                    <a:latin typeface="산돌고딕 M" panose="02030504000101010101" pitchFamily="18" charset="-127"/>
                    <a:ea typeface="산돌고딕 M" panose="02030504000101010101" pitchFamily="18" charset="-127"/>
                  </a:endParaRPr>
                </a:p>
              </p:txBody>
            </p:sp>
            <p:sp>
              <p:nvSpPr>
                <p:cNvPr id="60" name="Line 37">
                  <a:extLst>
                    <a:ext uri="{FF2B5EF4-FFF2-40B4-BE49-F238E27FC236}">
                      <a16:creationId xmlns:a16="http://schemas.microsoft.com/office/drawing/2014/main" xmlns="" id="{FA31365E-A561-41C5-A52C-AF97AA08EC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5" y="3185"/>
                  <a:ext cx="322" cy="0"/>
                </a:xfrm>
                <a:prstGeom prst="line">
                  <a:avLst/>
                </a:prstGeom>
                <a:noFill/>
                <a:ln w="76200">
                  <a:solidFill>
                    <a:srgbClr val="99CCFF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>
                    <a:latin typeface="산돌고딕 M" panose="02030504000101010101" pitchFamily="18" charset="-127"/>
                    <a:ea typeface="산돌고딕 M" panose="02030504000101010101" pitchFamily="18" charset="-127"/>
                  </a:endParaRPr>
                </a:p>
              </p:txBody>
            </p:sp>
            <p:grpSp>
              <p:nvGrpSpPr>
                <p:cNvPr id="61" name="Group 38">
                  <a:extLst>
                    <a:ext uri="{FF2B5EF4-FFF2-40B4-BE49-F238E27FC236}">
                      <a16:creationId xmlns:a16="http://schemas.microsoft.com/office/drawing/2014/main" xmlns="" id="{F303AB8D-06E2-4BDD-9CAB-77EF3E0BD0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2" y="3102"/>
                  <a:ext cx="872" cy="887"/>
                  <a:chOff x="704" y="2509"/>
                  <a:chExt cx="1142" cy="1389"/>
                </a:xfrm>
              </p:grpSpPr>
              <p:sp>
                <p:nvSpPr>
                  <p:cNvPr id="190" name="Rectangle 39">
                    <a:extLst>
                      <a:ext uri="{FF2B5EF4-FFF2-40B4-BE49-F238E27FC236}">
                        <a16:creationId xmlns:a16="http://schemas.microsoft.com/office/drawing/2014/main" xmlns="" id="{EA4C4980-0949-48F9-9618-8F95EAD85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4" y="2509"/>
                    <a:ext cx="959" cy="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latin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ko-KR" altLang="en-US" sz="1800" b="1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메인프레임</a:t>
                    </a:r>
                  </a:p>
                </p:txBody>
              </p:sp>
              <p:sp>
                <p:nvSpPr>
                  <p:cNvPr id="191" name="Text Box 40">
                    <a:extLst>
                      <a:ext uri="{FF2B5EF4-FFF2-40B4-BE49-F238E27FC236}">
                        <a16:creationId xmlns:a16="http://schemas.microsoft.com/office/drawing/2014/main" xmlns="" id="{C9850F43-B8EB-42DC-8D08-73F0026A7A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7" y="2841"/>
                    <a:ext cx="1139" cy="105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C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08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0" latinLnBrk="0" hangingPunct="0">
                      <a:lnSpc>
                        <a:spcPct val="80000"/>
                      </a:lnSpc>
                      <a:buFontTx/>
                      <a:buNone/>
                    </a:pPr>
                    <a:r>
                      <a:rPr kumimoji="0" lang="ko-KR" altLang="en-US" sz="1200" b="1" dirty="0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제한된 사용자</a:t>
                    </a:r>
                  </a:p>
                  <a:p>
                    <a:pPr eaLnBrk="0" latinLnBrk="0" hangingPunct="0">
                      <a:lnSpc>
                        <a:spcPct val="80000"/>
                      </a:lnSpc>
                      <a:buFontTx/>
                      <a:buNone/>
                    </a:pPr>
                    <a:r>
                      <a:rPr kumimoji="0" lang="ko-KR" altLang="ko-KR" sz="1200" b="1" dirty="0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“</a:t>
                    </a:r>
                    <a:r>
                      <a:rPr kumimoji="0" lang="en-US" altLang="ko-KR" sz="1200" b="1" dirty="0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Dumb(Terminal)”</a:t>
                    </a:r>
                  </a:p>
                  <a:p>
                    <a:pPr eaLnBrk="0" latinLnBrk="0" hangingPunct="0">
                      <a:lnSpc>
                        <a:spcPct val="80000"/>
                      </a:lnSpc>
                      <a:buFontTx/>
                      <a:buNone/>
                    </a:pPr>
                    <a:r>
                      <a:rPr kumimoji="0" lang="en-US" altLang="ko-KR" sz="1200" b="1" dirty="0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 - </a:t>
                    </a:r>
                    <a:r>
                      <a:rPr kumimoji="0" lang="ko-KR" altLang="en-US" sz="1200" b="1" dirty="0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클라이언트</a:t>
                    </a:r>
                  </a:p>
                  <a:p>
                    <a:pPr eaLnBrk="0" latinLnBrk="0" hangingPunct="0">
                      <a:lnSpc>
                        <a:spcPct val="80000"/>
                      </a:lnSpc>
                      <a:buFontTx/>
                      <a:buNone/>
                    </a:pPr>
                    <a:r>
                      <a:rPr kumimoji="0" lang="en-US" altLang="ko-KR" sz="1200" b="1" dirty="0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No GUI</a:t>
                    </a:r>
                  </a:p>
                  <a:p>
                    <a:pPr eaLnBrk="0" latinLnBrk="0" hangingPunct="0">
                      <a:lnSpc>
                        <a:spcPct val="80000"/>
                      </a:lnSpc>
                      <a:buFontTx/>
                      <a:buNone/>
                    </a:pPr>
                    <a:r>
                      <a:rPr kumimoji="0" lang="en-US" altLang="ko-KR" sz="1200" b="1" dirty="0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No Relational DB</a:t>
                    </a:r>
                  </a:p>
                  <a:p>
                    <a:pPr eaLnBrk="0" latinLnBrk="0" hangingPunct="0">
                      <a:lnSpc>
                        <a:spcPct val="80000"/>
                      </a:lnSpc>
                      <a:buFontTx/>
                      <a:buNone/>
                    </a:pPr>
                    <a:r>
                      <a:rPr kumimoji="0" lang="ko-KR" altLang="en-US" sz="1200" b="1" dirty="0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중앙집중 관리</a:t>
                    </a:r>
                  </a:p>
                </p:txBody>
              </p:sp>
            </p:grpSp>
            <p:sp>
              <p:nvSpPr>
                <p:cNvPr id="62" name="Rectangle 41">
                  <a:extLst>
                    <a:ext uri="{FF2B5EF4-FFF2-40B4-BE49-F238E27FC236}">
                      <a16:creationId xmlns:a16="http://schemas.microsoft.com/office/drawing/2014/main" xmlns="" id="{993C09E4-6095-4444-8C96-633E254F03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8" y="3102"/>
                  <a:ext cx="1022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latinLnBrk="0" hangingPunct="0">
                    <a:spcBef>
                      <a:spcPct val="0"/>
                    </a:spcBef>
                    <a:buFontTx/>
                    <a:buNone/>
                  </a:pPr>
                  <a:r>
                    <a:rPr kumimoji="0" lang="ko-KR" altLang="en-US" sz="18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클라이언트</a:t>
                  </a:r>
                  <a:r>
                    <a:rPr kumimoji="0" lang="en-US" altLang="ko-KR" sz="18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/</a:t>
                  </a:r>
                  <a:r>
                    <a:rPr kumimoji="0" lang="ko-KR" altLang="en-US" sz="18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서버</a:t>
                  </a:r>
                </a:p>
              </p:txBody>
            </p:sp>
            <p:sp>
              <p:nvSpPr>
                <p:cNvPr id="63" name="Text Box 42">
                  <a:extLst>
                    <a:ext uri="{FF2B5EF4-FFF2-40B4-BE49-F238E27FC236}">
                      <a16:creationId xmlns:a16="http://schemas.microsoft.com/office/drawing/2014/main" xmlns="" id="{8D33B1B9-036A-4354-B682-73CD48FB2B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2" y="3289"/>
                  <a:ext cx="1197" cy="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08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latinLnBrk="0" hangingPunct="0">
                    <a:lnSpc>
                      <a:spcPct val="80000"/>
                    </a:lnSpc>
                    <a:buFontTx/>
                    <a:buNone/>
                  </a:pPr>
                  <a:r>
                    <a:rPr kumimoji="0" lang="ko-KR" altLang="en-US" sz="12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사용자 확장</a:t>
                  </a:r>
                </a:p>
                <a:p>
                  <a:pPr eaLnBrk="0" latinLnBrk="0" hangingPunct="0">
                    <a:lnSpc>
                      <a:spcPct val="80000"/>
                    </a:lnSpc>
                    <a:buFontTx/>
                    <a:buNone/>
                  </a:pPr>
                  <a:r>
                    <a:rPr kumimoji="0" lang="ko-KR" altLang="en-US" sz="12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“</a:t>
                  </a:r>
                  <a:r>
                    <a:rPr kumimoji="0" lang="en-US" altLang="ko-KR" sz="12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Fat(Windows)”</a:t>
                  </a:r>
                </a:p>
                <a:p>
                  <a:pPr eaLnBrk="0" latinLnBrk="0" hangingPunct="0">
                    <a:lnSpc>
                      <a:spcPct val="80000"/>
                    </a:lnSpc>
                    <a:buFontTx/>
                    <a:buNone/>
                  </a:pPr>
                  <a:r>
                    <a:rPr kumimoji="0" lang="en-US" altLang="ko-KR" sz="12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- </a:t>
                  </a:r>
                  <a:r>
                    <a:rPr kumimoji="0" lang="ko-KR" altLang="en-US" sz="12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클라이언트</a:t>
                  </a:r>
                </a:p>
                <a:p>
                  <a:pPr eaLnBrk="0" latinLnBrk="0" hangingPunct="0">
                    <a:lnSpc>
                      <a:spcPct val="80000"/>
                    </a:lnSpc>
                    <a:buFontTx/>
                    <a:buNone/>
                  </a:pPr>
                  <a:r>
                    <a:rPr kumimoji="0" lang="ko-KR" altLang="en-US" sz="12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풍부한 </a:t>
                  </a:r>
                  <a:r>
                    <a:rPr kumimoji="0" lang="en-US" altLang="ko-KR" sz="12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GUI</a:t>
                  </a:r>
                </a:p>
                <a:p>
                  <a:pPr eaLnBrk="0" latinLnBrk="0" hangingPunct="0">
                    <a:lnSpc>
                      <a:spcPct val="80000"/>
                    </a:lnSpc>
                    <a:buFontTx/>
                    <a:buNone/>
                  </a:pPr>
                  <a:r>
                    <a:rPr kumimoji="0" lang="en-US" altLang="ko-KR" sz="12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Relational DB</a:t>
                  </a:r>
                </a:p>
                <a:p>
                  <a:pPr eaLnBrk="0" latinLnBrk="0" hangingPunct="0">
                    <a:lnSpc>
                      <a:spcPct val="80000"/>
                    </a:lnSpc>
                    <a:buFontTx/>
                    <a:buNone/>
                  </a:pPr>
                  <a:r>
                    <a:rPr kumimoji="0" lang="ko-KR" altLang="en-US" sz="12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분산 관리</a:t>
                  </a:r>
                </a:p>
              </p:txBody>
            </p:sp>
            <p:sp>
              <p:nvSpPr>
                <p:cNvPr id="64" name="Rectangle 43">
                  <a:extLst>
                    <a:ext uri="{FF2B5EF4-FFF2-40B4-BE49-F238E27FC236}">
                      <a16:creationId xmlns:a16="http://schemas.microsoft.com/office/drawing/2014/main" xmlns="" id="{252C55D4-9456-41C6-9D9A-2D7040830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1" y="3102"/>
                  <a:ext cx="237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latinLnBrk="0" hangingPunct="0">
                    <a:spcBef>
                      <a:spcPct val="0"/>
                    </a:spcBef>
                    <a:buFontTx/>
                    <a:buNone/>
                  </a:pPr>
                  <a:r>
                    <a:rPr kumimoji="0" lang="ko-KR" altLang="en-US" sz="18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웹</a:t>
                  </a:r>
                </a:p>
              </p:txBody>
            </p:sp>
            <p:grpSp>
              <p:nvGrpSpPr>
                <p:cNvPr id="65" name="Group 44">
                  <a:extLst>
                    <a:ext uri="{FF2B5EF4-FFF2-40B4-BE49-F238E27FC236}">
                      <a16:creationId xmlns:a16="http://schemas.microsoft.com/office/drawing/2014/main" xmlns="" id="{3BB8276E-5488-4F9E-9589-92AF5247D3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98" y="2462"/>
                  <a:ext cx="734" cy="576"/>
                  <a:chOff x="4962" y="2286"/>
                  <a:chExt cx="467" cy="479"/>
                </a:xfrm>
              </p:grpSpPr>
              <p:grpSp>
                <p:nvGrpSpPr>
                  <p:cNvPr id="105" name="Group 45">
                    <a:extLst>
                      <a:ext uri="{FF2B5EF4-FFF2-40B4-BE49-F238E27FC236}">
                        <a16:creationId xmlns:a16="http://schemas.microsoft.com/office/drawing/2014/main" xmlns="" id="{CB236406-CE44-4FF6-9446-14C72DB562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962" y="2286"/>
                    <a:ext cx="467" cy="354"/>
                    <a:chOff x="2580" y="1062"/>
                    <a:chExt cx="906" cy="449"/>
                  </a:xfrm>
                </p:grpSpPr>
                <p:sp>
                  <p:nvSpPr>
                    <p:cNvPr id="107" name="Line 46">
                      <a:extLst>
                        <a:ext uri="{FF2B5EF4-FFF2-40B4-BE49-F238E27FC236}">
                          <a16:creationId xmlns:a16="http://schemas.microsoft.com/office/drawing/2014/main" xmlns="" id="{220056F6-67C5-4C91-989E-075798C5D5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6" y="1070"/>
                      <a:ext cx="0" cy="26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08" name="Line 47">
                      <a:extLst>
                        <a:ext uri="{FF2B5EF4-FFF2-40B4-BE49-F238E27FC236}">
                          <a16:creationId xmlns:a16="http://schemas.microsoft.com/office/drawing/2014/main" xmlns="" id="{4980EDBF-59C9-4546-8CD2-345FA5A714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6" y="1074"/>
                      <a:ext cx="0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09" name="Line 48">
                      <a:extLst>
                        <a:ext uri="{FF2B5EF4-FFF2-40B4-BE49-F238E27FC236}">
                          <a16:creationId xmlns:a16="http://schemas.microsoft.com/office/drawing/2014/main" xmlns="" id="{89C67597-7343-4CDC-9B43-C3CCB7A5BD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6" y="1070"/>
                      <a:ext cx="228" cy="12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10" name="Line 49">
                      <a:extLst>
                        <a:ext uri="{FF2B5EF4-FFF2-40B4-BE49-F238E27FC236}">
                          <a16:creationId xmlns:a16="http://schemas.microsoft.com/office/drawing/2014/main" xmlns="" id="{694CA731-852E-47F7-B447-EB03A2283E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0" y="1074"/>
                      <a:ext cx="220" cy="11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11" name="Line 50">
                      <a:extLst>
                        <a:ext uri="{FF2B5EF4-FFF2-40B4-BE49-F238E27FC236}">
                          <a16:creationId xmlns:a16="http://schemas.microsoft.com/office/drawing/2014/main" xmlns="" id="{92CF1BC0-5C99-4795-9958-730A4728C8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82" y="1192"/>
                      <a:ext cx="0" cy="318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12" name="Line 51">
                      <a:extLst>
                        <a:ext uri="{FF2B5EF4-FFF2-40B4-BE49-F238E27FC236}">
                          <a16:creationId xmlns:a16="http://schemas.microsoft.com/office/drawing/2014/main" xmlns="" id="{C9A28B7C-CF4A-4D19-BD3B-AC1A4DDB11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82" y="1196"/>
                      <a:ext cx="0" cy="31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13" name="Line 52">
                      <a:extLst>
                        <a:ext uri="{FF2B5EF4-FFF2-40B4-BE49-F238E27FC236}">
                          <a16:creationId xmlns:a16="http://schemas.microsoft.com/office/drawing/2014/main" xmlns="" id="{8BB8D159-A7EC-4710-89E6-BFA8DA3B66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7" y="1192"/>
                      <a:ext cx="0" cy="318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14" name="Line 53">
                      <a:extLst>
                        <a:ext uri="{FF2B5EF4-FFF2-40B4-BE49-F238E27FC236}">
                          <a16:creationId xmlns:a16="http://schemas.microsoft.com/office/drawing/2014/main" xmlns="" id="{93829DAF-80E4-4444-BF0C-EB68D696F9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7" y="1196"/>
                      <a:ext cx="0" cy="31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15" name="Freeform 54">
                      <a:extLst>
                        <a:ext uri="{FF2B5EF4-FFF2-40B4-BE49-F238E27FC236}">
                          <a16:creationId xmlns:a16="http://schemas.microsoft.com/office/drawing/2014/main" xmlns="" id="{4AD446A0-52AC-4C6C-A8FE-98C7AEFA0F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12" y="1117"/>
                      <a:ext cx="168" cy="316"/>
                    </a:xfrm>
                    <a:custGeom>
                      <a:avLst/>
                      <a:gdLst>
                        <a:gd name="T0" fmla="*/ 0 w 168"/>
                        <a:gd name="T1" fmla="*/ 0 h 316"/>
                        <a:gd name="T2" fmla="*/ 167 w 168"/>
                        <a:gd name="T3" fmla="*/ 0 h 316"/>
                        <a:gd name="T4" fmla="*/ 167 w 168"/>
                        <a:gd name="T5" fmla="*/ 315 h 316"/>
                        <a:gd name="T6" fmla="*/ 125 w 168"/>
                        <a:gd name="T7" fmla="*/ 315 h 316"/>
                        <a:gd name="T8" fmla="*/ 0 w 168"/>
                        <a:gd name="T9" fmla="*/ 0 h 3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8" h="316">
                          <a:moveTo>
                            <a:pt x="0" y="0"/>
                          </a:moveTo>
                          <a:lnTo>
                            <a:pt x="167" y="0"/>
                          </a:lnTo>
                          <a:lnTo>
                            <a:pt x="167" y="315"/>
                          </a:lnTo>
                          <a:lnTo>
                            <a:pt x="125" y="31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16" name="Freeform 55">
                      <a:extLst>
                        <a:ext uri="{FF2B5EF4-FFF2-40B4-BE49-F238E27FC236}">
                          <a16:creationId xmlns:a16="http://schemas.microsoft.com/office/drawing/2014/main" xmlns="" id="{BA961CBF-CAD0-415A-BCC1-9651AFC6BA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12" y="1117"/>
                      <a:ext cx="174" cy="321"/>
                    </a:xfrm>
                    <a:custGeom>
                      <a:avLst/>
                      <a:gdLst>
                        <a:gd name="T0" fmla="*/ 0 w 174"/>
                        <a:gd name="T1" fmla="*/ 0 h 321"/>
                        <a:gd name="T2" fmla="*/ 173 w 174"/>
                        <a:gd name="T3" fmla="*/ 0 h 321"/>
                        <a:gd name="T4" fmla="*/ 173 w 174"/>
                        <a:gd name="T5" fmla="*/ 320 h 321"/>
                        <a:gd name="T6" fmla="*/ 130 w 174"/>
                        <a:gd name="T7" fmla="*/ 320 h 3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4" h="321">
                          <a:moveTo>
                            <a:pt x="0" y="0"/>
                          </a:moveTo>
                          <a:lnTo>
                            <a:pt x="173" y="0"/>
                          </a:lnTo>
                          <a:lnTo>
                            <a:pt x="173" y="320"/>
                          </a:lnTo>
                          <a:lnTo>
                            <a:pt x="130" y="32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17" name="Line 56">
                      <a:extLst>
                        <a:ext uri="{FF2B5EF4-FFF2-40B4-BE49-F238E27FC236}">
                          <a16:creationId xmlns:a16="http://schemas.microsoft.com/office/drawing/2014/main" xmlns="" id="{3D74EFC6-B05A-48AB-AFCE-5445FEB7A5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0" y="1117"/>
                      <a:ext cx="0" cy="52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18" name="Line 57">
                      <a:extLst>
                        <a:ext uri="{FF2B5EF4-FFF2-40B4-BE49-F238E27FC236}">
                          <a16:creationId xmlns:a16="http://schemas.microsoft.com/office/drawing/2014/main" xmlns="" id="{4431CE23-5820-4A6D-8A9E-EF9E6E3C98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0" y="1121"/>
                      <a:ext cx="0" cy="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55555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19" name="Freeform 58">
                      <a:extLst>
                        <a:ext uri="{FF2B5EF4-FFF2-40B4-BE49-F238E27FC236}">
                          <a16:creationId xmlns:a16="http://schemas.microsoft.com/office/drawing/2014/main" xmlns="" id="{4B659235-E259-4BAD-8CE8-94D4A9CE33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09" y="1117"/>
                      <a:ext cx="177" cy="321"/>
                    </a:xfrm>
                    <a:custGeom>
                      <a:avLst/>
                      <a:gdLst>
                        <a:gd name="T0" fmla="*/ 133 w 177"/>
                        <a:gd name="T1" fmla="*/ 74 h 321"/>
                        <a:gd name="T2" fmla="*/ 0 w 177"/>
                        <a:gd name="T3" fmla="*/ 0 h 321"/>
                        <a:gd name="T4" fmla="*/ 176 w 177"/>
                        <a:gd name="T5" fmla="*/ 0 h 321"/>
                        <a:gd name="T6" fmla="*/ 176 w 177"/>
                        <a:gd name="T7" fmla="*/ 320 h 321"/>
                        <a:gd name="T8" fmla="*/ 133 w 177"/>
                        <a:gd name="T9" fmla="*/ 320 h 321"/>
                        <a:gd name="T10" fmla="*/ 133 w 177"/>
                        <a:gd name="T11" fmla="*/ 74 h 3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7" h="321">
                          <a:moveTo>
                            <a:pt x="133" y="74"/>
                          </a:moveTo>
                          <a:lnTo>
                            <a:pt x="0" y="0"/>
                          </a:lnTo>
                          <a:lnTo>
                            <a:pt x="176" y="0"/>
                          </a:lnTo>
                          <a:lnTo>
                            <a:pt x="176" y="320"/>
                          </a:lnTo>
                          <a:lnTo>
                            <a:pt x="133" y="320"/>
                          </a:lnTo>
                          <a:lnTo>
                            <a:pt x="133" y="74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20" name="Freeform 59">
                      <a:extLst>
                        <a:ext uri="{FF2B5EF4-FFF2-40B4-BE49-F238E27FC236}">
                          <a16:creationId xmlns:a16="http://schemas.microsoft.com/office/drawing/2014/main" xmlns="" id="{081B6576-811B-4D4E-8185-F172070C3C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46" y="1070"/>
                      <a:ext cx="397" cy="123"/>
                    </a:xfrm>
                    <a:custGeom>
                      <a:avLst/>
                      <a:gdLst>
                        <a:gd name="T0" fmla="*/ 396 w 397"/>
                        <a:gd name="T1" fmla="*/ 122 h 123"/>
                        <a:gd name="T2" fmla="*/ 129 w 397"/>
                        <a:gd name="T3" fmla="*/ 0 h 123"/>
                        <a:gd name="T4" fmla="*/ 0 w 397"/>
                        <a:gd name="T5" fmla="*/ 0 h 123"/>
                        <a:gd name="T6" fmla="*/ 228 w 397"/>
                        <a:gd name="T7" fmla="*/ 122 h 123"/>
                        <a:gd name="T8" fmla="*/ 396 w 397"/>
                        <a:gd name="T9" fmla="*/ 122 h 1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97" h="123">
                          <a:moveTo>
                            <a:pt x="396" y="122"/>
                          </a:moveTo>
                          <a:lnTo>
                            <a:pt x="129" y="0"/>
                          </a:lnTo>
                          <a:lnTo>
                            <a:pt x="0" y="0"/>
                          </a:lnTo>
                          <a:lnTo>
                            <a:pt x="228" y="122"/>
                          </a:lnTo>
                          <a:lnTo>
                            <a:pt x="396" y="122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21" name="Freeform 60">
                      <a:extLst>
                        <a:ext uri="{FF2B5EF4-FFF2-40B4-BE49-F238E27FC236}">
                          <a16:creationId xmlns:a16="http://schemas.microsoft.com/office/drawing/2014/main" xmlns="" id="{FCED9D52-C209-411D-BBDC-F3E44389C3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82" y="1117"/>
                      <a:ext cx="166" cy="76"/>
                    </a:xfrm>
                    <a:custGeom>
                      <a:avLst/>
                      <a:gdLst>
                        <a:gd name="T0" fmla="*/ 35 w 166"/>
                        <a:gd name="T1" fmla="*/ 0 h 76"/>
                        <a:gd name="T2" fmla="*/ 0 w 166"/>
                        <a:gd name="T3" fmla="*/ 0 h 76"/>
                        <a:gd name="T4" fmla="*/ 165 w 166"/>
                        <a:gd name="T5" fmla="*/ 75 h 76"/>
                        <a:gd name="T6" fmla="*/ 35 w 166"/>
                        <a:gd name="T7" fmla="*/ 0 h 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66" h="76">
                          <a:moveTo>
                            <a:pt x="35" y="0"/>
                          </a:moveTo>
                          <a:lnTo>
                            <a:pt x="0" y="0"/>
                          </a:lnTo>
                          <a:lnTo>
                            <a:pt x="165" y="75"/>
                          </a:lnTo>
                          <a:lnTo>
                            <a:pt x="35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22" name="Freeform 61">
                      <a:extLst>
                        <a:ext uri="{FF2B5EF4-FFF2-40B4-BE49-F238E27FC236}">
                          <a16:creationId xmlns:a16="http://schemas.microsoft.com/office/drawing/2014/main" xmlns="" id="{A2F94FC8-62F0-4260-9CCC-403867A294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22" y="1096"/>
                      <a:ext cx="264" cy="22"/>
                    </a:xfrm>
                    <a:custGeom>
                      <a:avLst/>
                      <a:gdLst>
                        <a:gd name="T0" fmla="*/ 0 w 264"/>
                        <a:gd name="T1" fmla="*/ 0 h 22"/>
                        <a:gd name="T2" fmla="*/ 207 w 264"/>
                        <a:gd name="T3" fmla="*/ 0 h 22"/>
                        <a:gd name="T4" fmla="*/ 263 w 264"/>
                        <a:gd name="T5" fmla="*/ 21 h 22"/>
                        <a:gd name="T6" fmla="*/ 39 w 264"/>
                        <a:gd name="T7" fmla="*/ 21 h 22"/>
                        <a:gd name="T8" fmla="*/ 0 w 264"/>
                        <a:gd name="T9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64" h="22">
                          <a:moveTo>
                            <a:pt x="0" y="0"/>
                          </a:moveTo>
                          <a:lnTo>
                            <a:pt x="207" y="0"/>
                          </a:lnTo>
                          <a:lnTo>
                            <a:pt x="263" y="21"/>
                          </a:lnTo>
                          <a:lnTo>
                            <a:pt x="39" y="2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23" name="Freeform 62">
                      <a:extLst>
                        <a:ext uri="{FF2B5EF4-FFF2-40B4-BE49-F238E27FC236}">
                          <a16:creationId xmlns:a16="http://schemas.microsoft.com/office/drawing/2014/main" xmlns="" id="{3F27F6A9-2CD8-4682-BC7F-BC5B719F95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10" y="1117"/>
                      <a:ext cx="191" cy="291"/>
                    </a:xfrm>
                    <a:custGeom>
                      <a:avLst/>
                      <a:gdLst>
                        <a:gd name="T0" fmla="*/ 190 w 191"/>
                        <a:gd name="T1" fmla="*/ 0 h 291"/>
                        <a:gd name="T2" fmla="*/ 0 w 191"/>
                        <a:gd name="T3" fmla="*/ 0 h 291"/>
                        <a:gd name="T4" fmla="*/ 0 w 191"/>
                        <a:gd name="T5" fmla="*/ 290 h 291"/>
                        <a:gd name="T6" fmla="*/ 190 w 191"/>
                        <a:gd name="T7" fmla="*/ 290 h 291"/>
                        <a:gd name="T8" fmla="*/ 190 w 191"/>
                        <a:gd name="T9" fmla="*/ 0 h 2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1" h="291">
                          <a:moveTo>
                            <a:pt x="190" y="0"/>
                          </a:moveTo>
                          <a:lnTo>
                            <a:pt x="0" y="0"/>
                          </a:lnTo>
                          <a:lnTo>
                            <a:pt x="0" y="290"/>
                          </a:lnTo>
                          <a:lnTo>
                            <a:pt x="190" y="290"/>
                          </a:lnTo>
                          <a:lnTo>
                            <a:pt x="190" y="0"/>
                          </a:lnTo>
                        </a:path>
                      </a:pathLst>
                    </a:custGeom>
                    <a:solidFill>
                      <a:srgbClr val="AAAAAA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24" name="Freeform 63">
                      <a:extLst>
                        <a:ext uri="{FF2B5EF4-FFF2-40B4-BE49-F238E27FC236}">
                          <a16:creationId xmlns:a16="http://schemas.microsoft.com/office/drawing/2014/main" xmlns="" id="{A6B876F0-F3E1-43F1-A791-F6835D58F5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80" y="1096"/>
                      <a:ext cx="31" cy="312"/>
                    </a:xfrm>
                    <a:custGeom>
                      <a:avLst/>
                      <a:gdLst>
                        <a:gd name="T0" fmla="*/ 0 w 31"/>
                        <a:gd name="T1" fmla="*/ 0 h 312"/>
                        <a:gd name="T2" fmla="*/ 30 w 31"/>
                        <a:gd name="T3" fmla="*/ 22 h 312"/>
                        <a:gd name="T4" fmla="*/ 30 w 31"/>
                        <a:gd name="T5" fmla="*/ 311 h 312"/>
                        <a:gd name="T6" fmla="*/ 0 w 31"/>
                        <a:gd name="T7" fmla="*/ 260 h 312"/>
                        <a:gd name="T8" fmla="*/ 0 w 31"/>
                        <a:gd name="T9" fmla="*/ 0 h 3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1" h="312">
                          <a:moveTo>
                            <a:pt x="0" y="0"/>
                          </a:moveTo>
                          <a:lnTo>
                            <a:pt x="30" y="22"/>
                          </a:lnTo>
                          <a:lnTo>
                            <a:pt x="30" y="311"/>
                          </a:lnTo>
                          <a:lnTo>
                            <a:pt x="0" y="26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555555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25" name="Freeform 64">
                      <a:extLst>
                        <a:ext uri="{FF2B5EF4-FFF2-40B4-BE49-F238E27FC236}">
                          <a16:creationId xmlns:a16="http://schemas.microsoft.com/office/drawing/2014/main" xmlns="" id="{704696EF-951E-4FEE-91BA-34E186A99A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80" y="1096"/>
                      <a:ext cx="565" cy="22"/>
                    </a:xfrm>
                    <a:custGeom>
                      <a:avLst/>
                      <a:gdLst>
                        <a:gd name="T0" fmla="*/ 0 w 565"/>
                        <a:gd name="T1" fmla="*/ 0 h 22"/>
                        <a:gd name="T2" fmla="*/ 30 w 565"/>
                        <a:gd name="T3" fmla="*/ 21 h 22"/>
                        <a:gd name="T4" fmla="*/ 564 w 565"/>
                        <a:gd name="T5" fmla="*/ 21 h 22"/>
                        <a:gd name="T6" fmla="*/ 517 w 565"/>
                        <a:gd name="T7" fmla="*/ 0 h 22"/>
                        <a:gd name="T8" fmla="*/ 0 w 565"/>
                        <a:gd name="T9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5" h="22">
                          <a:moveTo>
                            <a:pt x="0" y="0"/>
                          </a:moveTo>
                          <a:lnTo>
                            <a:pt x="30" y="21"/>
                          </a:lnTo>
                          <a:lnTo>
                            <a:pt x="564" y="21"/>
                          </a:lnTo>
                          <a:lnTo>
                            <a:pt x="51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26" name="Freeform 65">
                      <a:extLst>
                        <a:ext uri="{FF2B5EF4-FFF2-40B4-BE49-F238E27FC236}">
                          <a16:creationId xmlns:a16="http://schemas.microsoft.com/office/drawing/2014/main" xmlns="" id="{48D50173-6495-4450-A56A-5EA417906C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38" y="1117"/>
                      <a:ext cx="199" cy="296"/>
                    </a:xfrm>
                    <a:custGeom>
                      <a:avLst/>
                      <a:gdLst>
                        <a:gd name="T0" fmla="*/ 0 w 199"/>
                        <a:gd name="T1" fmla="*/ 0 h 296"/>
                        <a:gd name="T2" fmla="*/ 108 w 199"/>
                        <a:gd name="T3" fmla="*/ 74 h 296"/>
                        <a:gd name="T4" fmla="*/ 108 w 199"/>
                        <a:gd name="T5" fmla="*/ 295 h 296"/>
                        <a:gd name="T6" fmla="*/ 198 w 199"/>
                        <a:gd name="T7" fmla="*/ 295 h 296"/>
                        <a:gd name="T8" fmla="*/ 198 w 199"/>
                        <a:gd name="T9" fmla="*/ 0 h 296"/>
                        <a:gd name="T10" fmla="*/ 0 w 199"/>
                        <a:gd name="T11" fmla="*/ 0 h 2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99" h="296">
                          <a:moveTo>
                            <a:pt x="0" y="0"/>
                          </a:moveTo>
                          <a:lnTo>
                            <a:pt x="108" y="74"/>
                          </a:lnTo>
                          <a:lnTo>
                            <a:pt x="108" y="295"/>
                          </a:lnTo>
                          <a:lnTo>
                            <a:pt x="198" y="295"/>
                          </a:lnTo>
                          <a:lnTo>
                            <a:pt x="19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27" name="Freeform 66">
                      <a:extLst>
                        <a:ext uri="{FF2B5EF4-FFF2-40B4-BE49-F238E27FC236}">
                          <a16:creationId xmlns:a16="http://schemas.microsoft.com/office/drawing/2014/main" xmlns="" id="{1C8F1400-F95C-4B9E-B855-15E401363D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46" y="1070"/>
                      <a:ext cx="44" cy="27"/>
                    </a:xfrm>
                    <a:custGeom>
                      <a:avLst/>
                      <a:gdLst>
                        <a:gd name="T0" fmla="*/ 0 w 44"/>
                        <a:gd name="T1" fmla="*/ 0 h 27"/>
                        <a:gd name="T2" fmla="*/ 0 w 44"/>
                        <a:gd name="T3" fmla="*/ 26 h 27"/>
                        <a:gd name="T4" fmla="*/ 43 w 44"/>
                        <a:gd name="T5" fmla="*/ 26 h 27"/>
                        <a:gd name="T6" fmla="*/ 0 w 44"/>
                        <a:gd name="T7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4" h="27">
                          <a:moveTo>
                            <a:pt x="0" y="0"/>
                          </a:moveTo>
                          <a:lnTo>
                            <a:pt x="0" y="26"/>
                          </a:lnTo>
                          <a:lnTo>
                            <a:pt x="43" y="2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28" name="Freeform 67">
                      <a:extLst>
                        <a:ext uri="{FF2B5EF4-FFF2-40B4-BE49-F238E27FC236}">
                          <a16:creationId xmlns:a16="http://schemas.microsoft.com/office/drawing/2014/main" xmlns="" id="{A1DE2F39-1243-4106-A3D5-FC5AD1DC4A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00" y="1117"/>
                      <a:ext cx="79" cy="394"/>
                    </a:xfrm>
                    <a:custGeom>
                      <a:avLst/>
                      <a:gdLst>
                        <a:gd name="T0" fmla="*/ 0 w 79"/>
                        <a:gd name="T1" fmla="*/ 0 h 394"/>
                        <a:gd name="T2" fmla="*/ 78 w 79"/>
                        <a:gd name="T3" fmla="*/ 74 h 394"/>
                        <a:gd name="T4" fmla="*/ 78 w 79"/>
                        <a:gd name="T5" fmla="*/ 393 h 394"/>
                        <a:gd name="T6" fmla="*/ 0 w 79"/>
                        <a:gd name="T7" fmla="*/ 289 h 394"/>
                        <a:gd name="T8" fmla="*/ 0 w 79"/>
                        <a:gd name="T9" fmla="*/ 0 h 3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9" h="394">
                          <a:moveTo>
                            <a:pt x="0" y="0"/>
                          </a:moveTo>
                          <a:lnTo>
                            <a:pt x="78" y="74"/>
                          </a:lnTo>
                          <a:lnTo>
                            <a:pt x="78" y="393"/>
                          </a:lnTo>
                          <a:lnTo>
                            <a:pt x="0" y="28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17171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29" name="Freeform 68">
                      <a:extLst>
                        <a:ext uri="{FF2B5EF4-FFF2-40B4-BE49-F238E27FC236}">
                          <a16:creationId xmlns:a16="http://schemas.microsoft.com/office/drawing/2014/main" xmlns="" id="{6BA81776-DB13-4EE8-A1C0-D6C671CF67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8" y="1070"/>
                      <a:ext cx="23" cy="27"/>
                    </a:xfrm>
                    <a:custGeom>
                      <a:avLst/>
                      <a:gdLst>
                        <a:gd name="T0" fmla="*/ 0 w 23"/>
                        <a:gd name="T1" fmla="*/ 0 h 27"/>
                        <a:gd name="T2" fmla="*/ 0 w 23"/>
                        <a:gd name="T3" fmla="*/ 26 h 27"/>
                        <a:gd name="T4" fmla="*/ 22 w 23"/>
                        <a:gd name="T5" fmla="*/ 26 h 27"/>
                        <a:gd name="T6" fmla="*/ 0 w 23"/>
                        <a:gd name="T7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3" h="27">
                          <a:moveTo>
                            <a:pt x="0" y="0"/>
                          </a:moveTo>
                          <a:lnTo>
                            <a:pt x="0" y="26"/>
                          </a:lnTo>
                          <a:lnTo>
                            <a:pt x="22" y="2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17171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30" name="Freeform 69">
                      <a:extLst>
                        <a:ext uri="{FF2B5EF4-FFF2-40B4-BE49-F238E27FC236}">
                          <a16:creationId xmlns:a16="http://schemas.microsoft.com/office/drawing/2014/main" xmlns="" id="{11A15E38-50C0-4472-A9C2-6A917B1D3A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42" y="1265"/>
                      <a:ext cx="44" cy="26"/>
                    </a:xfrm>
                    <a:custGeom>
                      <a:avLst/>
                      <a:gdLst>
                        <a:gd name="T0" fmla="*/ 0 w 44"/>
                        <a:gd name="T1" fmla="*/ 25 h 26"/>
                        <a:gd name="T2" fmla="*/ 0 w 44"/>
                        <a:gd name="T3" fmla="*/ 0 h 26"/>
                        <a:gd name="T4" fmla="*/ 43 w 44"/>
                        <a:gd name="T5" fmla="*/ 0 h 26"/>
                        <a:gd name="T6" fmla="*/ 43 w 44"/>
                        <a:gd name="T7" fmla="*/ 25 h 26"/>
                        <a:gd name="T8" fmla="*/ 0 w 44"/>
                        <a:gd name="T9" fmla="*/ 25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4" h="26">
                          <a:moveTo>
                            <a:pt x="0" y="25"/>
                          </a:moveTo>
                          <a:lnTo>
                            <a:pt x="0" y="0"/>
                          </a:lnTo>
                          <a:lnTo>
                            <a:pt x="43" y="0"/>
                          </a:lnTo>
                          <a:lnTo>
                            <a:pt x="43" y="25"/>
                          </a:lnTo>
                          <a:lnTo>
                            <a:pt x="0" y="25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31" name="Freeform 70">
                      <a:extLst>
                        <a:ext uri="{FF2B5EF4-FFF2-40B4-BE49-F238E27FC236}">
                          <a16:creationId xmlns:a16="http://schemas.microsoft.com/office/drawing/2014/main" xmlns="" id="{EFFB288F-40F7-4B88-9FDC-B79F2ECA3A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78" y="1096"/>
                      <a:ext cx="557" cy="17"/>
                    </a:xfrm>
                    <a:custGeom>
                      <a:avLst/>
                      <a:gdLst>
                        <a:gd name="T0" fmla="*/ 0 w 557"/>
                        <a:gd name="T1" fmla="*/ 0 h 17"/>
                        <a:gd name="T2" fmla="*/ 556 w 557"/>
                        <a:gd name="T3" fmla="*/ 0 h 17"/>
                        <a:gd name="T4" fmla="*/ 552 w 557"/>
                        <a:gd name="T5" fmla="*/ 11 h 17"/>
                        <a:gd name="T6" fmla="*/ 9 w 557"/>
                        <a:gd name="T7" fmla="*/ 16 h 17"/>
                        <a:gd name="T8" fmla="*/ 9 w 557"/>
                        <a:gd name="T9" fmla="*/ 4 h 17"/>
                        <a:gd name="T10" fmla="*/ 0 w 557"/>
                        <a:gd name="T11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57" h="17">
                          <a:moveTo>
                            <a:pt x="0" y="0"/>
                          </a:moveTo>
                          <a:lnTo>
                            <a:pt x="556" y="0"/>
                          </a:lnTo>
                          <a:lnTo>
                            <a:pt x="552" y="11"/>
                          </a:lnTo>
                          <a:lnTo>
                            <a:pt x="9" y="16"/>
                          </a:lnTo>
                          <a:lnTo>
                            <a:pt x="9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32" name="Freeform 71">
                      <a:extLst>
                        <a:ext uri="{FF2B5EF4-FFF2-40B4-BE49-F238E27FC236}">
                          <a16:creationId xmlns:a16="http://schemas.microsoft.com/office/drawing/2014/main" xmlns="" id="{ACF47BEC-404F-42C8-B56F-3559057BB5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78" y="1192"/>
                      <a:ext cx="169" cy="319"/>
                    </a:xfrm>
                    <a:custGeom>
                      <a:avLst/>
                      <a:gdLst>
                        <a:gd name="T0" fmla="*/ 0 w 169"/>
                        <a:gd name="T1" fmla="*/ 0 h 319"/>
                        <a:gd name="T2" fmla="*/ 168 w 169"/>
                        <a:gd name="T3" fmla="*/ 0 h 319"/>
                        <a:gd name="T4" fmla="*/ 168 w 169"/>
                        <a:gd name="T5" fmla="*/ 318 h 319"/>
                        <a:gd name="T6" fmla="*/ 0 w 169"/>
                        <a:gd name="T7" fmla="*/ 318 h 319"/>
                        <a:gd name="T8" fmla="*/ 0 w 169"/>
                        <a:gd name="T9" fmla="*/ 0 h 3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9" h="319">
                          <a:moveTo>
                            <a:pt x="0" y="0"/>
                          </a:moveTo>
                          <a:lnTo>
                            <a:pt x="168" y="0"/>
                          </a:lnTo>
                          <a:lnTo>
                            <a:pt x="168" y="318"/>
                          </a:lnTo>
                          <a:lnTo>
                            <a:pt x="0" y="3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3E3E3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33" name="Freeform 72">
                      <a:extLst>
                        <a:ext uri="{FF2B5EF4-FFF2-40B4-BE49-F238E27FC236}">
                          <a16:creationId xmlns:a16="http://schemas.microsoft.com/office/drawing/2014/main" xmlns="" id="{B6CA393A-7AB8-4E21-AD7D-5AD8B0E7F1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95" y="1117"/>
                      <a:ext cx="252" cy="76"/>
                    </a:xfrm>
                    <a:custGeom>
                      <a:avLst/>
                      <a:gdLst>
                        <a:gd name="T0" fmla="*/ 4 w 252"/>
                        <a:gd name="T1" fmla="*/ 0 h 76"/>
                        <a:gd name="T2" fmla="*/ 82 w 252"/>
                        <a:gd name="T3" fmla="*/ 75 h 76"/>
                        <a:gd name="T4" fmla="*/ 251 w 252"/>
                        <a:gd name="T5" fmla="*/ 75 h 76"/>
                        <a:gd name="T6" fmla="*/ 139 w 252"/>
                        <a:gd name="T7" fmla="*/ 0 h 76"/>
                        <a:gd name="T8" fmla="*/ 0 w 252"/>
                        <a:gd name="T9" fmla="*/ 0 h 76"/>
                        <a:gd name="T10" fmla="*/ 4 w 252"/>
                        <a:gd name="T11" fmla="*/ 0 h 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52" h="76">
                          <a:moveTo>
                            <a:pt x="4" y="0"/>
                          </a:moveTo>
                          <a:lnTo>
                            <a:pt x="82" y="75"/>
                          </a:lnTo>
                          <a:lnTo>
                            <a:pt x="251" y="75"/>
                          </a:lnTo>
                          <a:lnTo>
                            <a:pt x="139" y="0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34" name="Freeform 73">
                      <a:extLst>
                        <a:ext uri="{FF2B5EF4-FFF2-40B4-BE49-F238E27FC236}">
                          <a16:creationId xmlns:a16="http://schemas.microsoft.com/office/drawing/2014/main" xmlns="" id="{8D00D70E-3A45-4CF3-A0CF-EC1686A5AC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8" y="1070"/>
                      <a:ext cx="299" cy="123"/>
                    </a:xfrm>
                    <a:custGeom>
                      <a:avLst/>
                      <a:gdLst>
                        <a:gd name="T0" fmla="*/ 0 w 299"/>
                        <a:gd name="T1" fmla="*/ 0 h 123"/>
                        <a:gd name="T2" fmla="*/ 129 w 299"/>
                        <a:gd name="T3" fmla="*/ 122 h 123"/>
                        <a:gd name="T4" fmla="*/ 298 w 299"/>
                        <a:gd name="T5" fmla="*/ 122 h 123"/>
                        <a:gd name="T6" fmla="*/ 125 w 299"/>
                        <a:gd name="T7" fmla="*/ 0 h 123"/>
                        <a:gd name="T8" fmla="*/ 0 w 299"/>
                        <a:gd name="T9" fmla="*/ 0 h 1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9" h="123">
                          <a:moveTo>
                            <a:pt x="0" y="0"/>
                          </a:moveTo>
                          <a:lnTo>
                            <a:pt x="129" y="122"/>
                          </a:lnTo>
                          <a:lnTo>
                            <a:pt x="298" y="122"/>
                          </a:lnTo>
                          <a:lnTo>
                            <a:pt x="12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35" name="Freeform 74">
                      <a:extLst>
                        <a:ext uri="{FF2B5EF4-FFF2-40B4-BE49-F238E27FC236}">
                          <a16:creationId xmlns:a16="http://schemas.microsoft.com/office/drawing/2014/main" xmlns="" id="{AAC35E32-A468-4B7E-A1BA-C39D33754E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42" y="1265"/>
                      <a:ext cx="40" cy="26"/>
                    </a:xfrm>
                    <a:custGeom>
                      <a:avLst/>
                      <a:gdLst>
                        <a:gd name="T0" fmla="*/ 0 w 40"/>
                        <a:gd name="T1" fmla="*/ 25 h 26"/>
                        <a:gd name="T2" fmla="*/ 0 w 40"/>
                        <a:gd name="T3" fmla="*/ 0 h 26"/>
                        <a:gd name="T4" fmla="*/ 39 w 40"/>
                        <a:gd name="T5" fmla="*/ 0 h 26"/>
                        <a:gd name="T6" fmla="*/ 39 w 40"/>
                        <a:gd name="T7" fmla="*/ 25 h 26"/>
                        <a:gd name="T8" fmla="*/ 0 w 40"/>
                        <a:gd name="T9" fmla="*/ 25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0" h="26">
                          <a:moveTo>
                            <a:pt x="0" y="25"/>
                          </a:moveTo>
                          <a:lnTo>
                            <a:pt x="0" y="0"/>
                          </a:lnTo>
                          <a:lnTo>
                            <a:pt x="39" y="0"/>
                          </a:lnTo>
                          <a:lnTo>
                            <a:pt x="39" y="25"/>
                          </a:lnTo>
                          <a:lnTo>
                            <a:pt x="0" y="25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36" name="Freeform 75">
                      <a:extLst>
                        <a:ext uri="{FF2B5EF4-FFF2-40B4-BE49-F238E27FC236}">
                          <a16:creationId xmlns:a16="http://schemas.microsoft.com/office/drawing/2014/main" xmlns="" id="{2705DB29-0623-4AB8-8B07-ECE86FD00A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4" y="1192"/>
                      <a:ext cx="169" cy="319"/>
                    </a:xfrm>
                    <a:custGeom>
                      <a:avLst/>
                      <a:gdLst>
                        <a:gd name="T0" fmla="*/ 0 w 169"/>
                        <a:gd name="T1" fmla="*/ 0 h 319"/>
                        <a:gd name="T2" fmla="*/ 168 w 169"/>
                        <a:gd name="T3" fmla="*/ 0 h 319"/>
                        <a:gd name="T4" fmla="*/ 168 w 169"/>
                        <a:gd name="T5" fmla="*/ 318 h 319"/>
                        <a:gd name="T6" fmla="*/ 0 w 169"/>
                        <a:gd name="T7" fmla="*/ 318 h 319"/>
                        <a:gd name="T8" fmla="*/ 0 w 169"/>
                        <a:gd name="T9" fmla="*/ 0 h 3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9" h="319">
                          <a:moveTo>
                            <a:pt x="0" y="0"/>
                          </a:moveTo>
                          <a:lnTo>
                            <a:pt x="168" y="0"/>
                          </a:lnTo>
                          <a:lnTo>
                            <a:pt x="168" y="318"/>
                          </a:lnTo>
                          <a:lnTo>
                            <a:pt x="0" y="3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3E3E3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37" name="Freeform 76">
                      <a:extLst>
                        <a:ext uri="{FF2B5EF4-FFF2-40B4-BE49-F238E27FC236}">
                          <a16:creationId xmlns:a16="http://schemas.microsoft.com/office/drawing/2014/main" xmlns="" id="{56B4C1A6-342C-4144-BA7D-C8047453D3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36" y="1117"/>
                      <a:ext cx="139" cy="394"/>
                    </a:xfrm>
                    <a:custGeom>
                      <a:avLst/>
                      <a:gdLst>
                        <a:gd name="T0" fmla="*/ 0 w 139"/>
                        <a:gd name="T1" fmla="*/ 0 h 394"/>
                        <a:gd name="T2" fmla="*/ 138 w 139"/>
                        <a:gd name="T3" fmla="*/ 74 h 394"/>
                        <a:gd name="T4" fmla="*/ 138 w 139"/>
                        <a:gd name="T5" fmla="*/ 393 h 394"/>
                        <a:gd name="T6" fmla="*/ 0 w 139"/>
                        <a:gd name="T7" fmla="*/ 294 h 394"/>
                        <a:gd name="T8" fmla="*/ 0 w 139"/>
                        <a:gd name="T9" fmla="*/ 0 h 3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9" h="394">
                          <a:moveTo>
                            <a:pt x="0" y="0"/>
                          </a:moveTo>
                          <a:lnTo>
                            <a:pt x="138" y="74"/>
                          </a:lnTo>
                          <a:lnTo>
                            <a:pt x="138" y="393"/>
                          </a:lnTo>
                          <a:lnTo>
                            <a:pt x="0" y="29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17171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38" name="Freeform 77">
                      <a:extLst>
                        <a:ext uri="{FF2B5EF4-FFF2-40B4-BE49-F238E27FC236}">
                          <a16:creationId xmlns:a16="http://schemas.microsoft.com/office/drawing/2014/main" xmlns="" id="{DC4BC72F-48E4-465D-A91B-A76EBD7490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42" y="1265"/>
                      <a:ext cx="49" cy="26"/>
                    </a:xfrm>
                    <a:custGeom>
                      <a:avLst/>
                      <a:gdLst>
                        <a:gd name="T0" fmla="*/ 0 w 49"/>
                        <a:gd name="T1" fmla="*/ 25 h 26"/>
                        <a:gd name="T2" fmla="*/ 0 w 49"/>
                        <a:gd name="T3" fmla="*/ 0 h 26"/>
                        <a:gd name="T4" fmla="*/ 48 w 49"/>
                        <a:gd name="T5" fmla="*/ 0 h 26"/>
                        <a:gd name="T6" fmla="*/ 48 w 49"/>
                        <a:gd name="T7" fmla="*/ 25 h 26"/>
                        <a:gd name="T8" fmla="*/ 0 w 49"/>
                        <a:gd name="T9" fmla="*/ 25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9" h="26">
                          <a:moveTo>
                            <a:pt x="0" y="25"/>
                          </a:moveTo>
                          <a:lnTo>
                            <a:pt x="0" y="0"/>
                          </a:lnTo>
                          <a:lnTo>
                            <a:pt x="48" y="0"/>
                          </a:lnTo>
                          <a:lnTo>
                            <a:pt x="48" y="25"/>
                          </a:lnTo>
                          <a:lnTo>
                            <a:pt x="0" y="25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39" name="Freeform 78">
                      <a:extLst>
                        <a:ext uri="{FF2B5EF4-FFF2-40B4-BE49-F238E27FC236}">
                          <a16:creationId xmlns:a16="http://schemas.microsoft.com/office/drawing/2014/main" xmlns="" id="{FCE12E4E-84A0-4B9E-BB92-5F7F2D5B37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22" y="1139"/>
                      <a:ext cx="79" cy="247"/>
                    </a:xfrm>
                    <a:custGeom>
                      <a:avLst/>
                      <a:gdLst>
                        <a:gd name="T0" fmla="*/ 78 w 79"/>
                        <a:gd name="T1" fmla="*/ 0 h 247"/>
                        <a:gd name="T2" fmla="*/ 0 w 79"/>
                        <a:gd name="T3" fmla="*/ 0 h 247"/>
                        <a:gd name="T4" fmla="*/ 0 w 79"/>
                        <a:gd name="T5" fmla="*/ 246 h 247"/>
                        <a:gd name="T6" fmla="*/ 78 w 79"/>
                        <a:gd name="T7" fmla="*/ 246 h 247"/>
                        <a:gd name="T8" fmla="*/ 78 w 79"/>
                        <a:gd name="T9" fmla="*/ 0 h 2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9" h="247">
                          <a:moveTo>
                            <a:pt x="78" y="0"/>
                          </a:moveTo>
                          <a:lnTo>
                            <a:pt x="0" y="0"/>
                          </a:lnTo>
                          <a:lnTo>
                            <a:pt x="0" y="246"/>
                          </a:lnTo>
                          <a:lnTo>
                            <a:pt x="78" y="246"/>
                          </a:lnTo>
                          <a:lnTo>
                            <a:pt x="78" y="0"/>
                          </a:lnTo>
                        </a:path>
                      </a:pathLst>
                    </a:custGeom>
                    <a:solidFill>
                      <a:srgbClr val="555555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40" name="Freeform 79">
                      <a:extLst>
                        <a:ext uri="{FF2B5EF4-FFF2-40B4-BE49-F238E27FC236}">
                          <a16:creationId xmlns:a16="http://schemas.microsoft.com/office/drawing/2014/main" xmlns="" id="{FD79524F-3D1B-4144-A01C-0ED63DE0D9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00" y="1139"/>
                      <a:ext cx="17" cy="274"/>
                    </a:xfrm>
                    <a:custGeom>
                      <a:avLst/>
                      <a:gdLst>
                        <a:gd name="T0" fmla="*/ 0 w 17"/>
                        <a:gd name="T1" fmla="*/ 0 h 274"/>
                        <a:gd name="T2" fmla="*/ 0 w 17"/>
                        <a:gd name="T3" fmla="*/ 247 h 274"/>
                        <a:gd name="T4" fmla="*/ 16 w 17"/>
                        <a:gd name="T5" fmla="*/ 273 h 274"/>
                        <a:gd name="T6" fmla="*/ 16 w 17"/>
                        <a:gd name="T7" fmla="*/ 22 h 274"/>
                        <a:gd name="T8" fmla="*/ 0 w 17"/>
                        <a:gd name="T9" fmla="*/ 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274">
                          <a:moveTo>
                            <a:pt x="0" y="0"/>
                          </a:moveTo>
                          <a:lnTo>
                            <a:pt x="0" y="247"/>
                          </a:lnTo>
                          <a:lnTo>
                            <a:pt x="16" y="273"/>
                          </a:lnTo>
                          <a:lnTo>
                            <a:pt x="16" y="2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41" name="Freeform 80">
                      <a:extLst>
                        <a:ext uri="{FF2B5EF4-FFF2-40B4-BE49-F238E27FC236}">
                          <a16:creationId xmlns:a16="http://schemas.microsoft.com/office/drawing/2014/main" xmlns="" id="{B3B31656-6AA4-44BE-AD17-0EAF97028E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36" y="1135"/>
                      <a:ext cx="31" cy="281"/>
                    </a:xfrm>
                    <a:custGeom>
                      <a:avLst/>
                      <a:gdLst>
                        <a:gd name="T0" fmla="*/ 0 w 31"/>
                        <a:gd name="T1" fmla="*/ 0 h 281"/>
                        <a:gd name="T2" fmla="*/ 30 w 31"/>
                        <a:gd name="T3" fmla="*/ 17 h 281"/>
                        <a:gd name="T4" fmla="*/ 30 w 31"/>
                        <a:gd name="T5" fmla="*/ 271 h 281"/>
                        <a:gd name="T6" fmla="*/ 30 w 31"/>
                        <a:gd name="T7" fmla="*/ 280 h 281"/>
                        <a:gd name="T8" fmla="*/ 0 w 31"/>
                        <a:gd name="T9" fmla="*/ 258 h 281"/>
                        <a:gd name="T10" fmla="*/ 0 w 31"/>
                        <a:gd name="T11" fmla="*/ 0 h 2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1" h="281">
                          <a:moveTo>
                            <a:pt x="0" y="0"/>
                          </a:moveTo>
                          <a:lnTo>
                            <a:pt x="30" y="17"/>
                          </a:lnTo>
                          <a:lnTo>
                            <a:pt x="30" y="271"/>
                          </a:lnTo>
                          <a:lnTo>
                            <a:pt x="30" y="280"/>
                          </a:lnTo>
                          <a:lnTo>
                            <a:pt x="0" y="25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42" name="Line 81">
                      <a:extLst>
                        <a:ext uri="{FF2B5EF4-FFF2-40B4-BE49-F238E27FC236}">
                          <a16:creationId xmlns:a16="http://schemas.microsoft.com/office/drawing/2014/main" xmlns="" id="{8BCD54B9-EBBA-4F58-B1DE-F5F534205E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1" y="1192"/>
                      <a:ext cx="0" cy="318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43" name="Line 82">
                      <a:extLst>
                        <a:ext uri="{FF2B5EF4-FFF2-40B4-BE49-F238E27FC236}">
                          <a16:creationId xmlns:a16="http://schemas.microsoft.com/office/drawing/2014/main" xmlns="" id="{C8EF2507-1E01-40CB-AFF1-898D456AE4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1" y="1196"/>
                      <a:ext cx="0" cy="31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313124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44" name="Line 83">
                      <a:extLst>
                        <a:ext uri="{FF2B5EF4-FFF2-40B4-BE49-F238E27FC236}">
                          <a16:creationId xmlns:a16="http://schemas.microsoft.com/office/drawing/2014/main" xmlns="" id="{169AF729-CE28-40AB-8A92-94643633EC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6" y="1192"/>
                      <a:ext cx="0" cy="318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45" name="Line 84">
                      <a:extLst>
                        <a:ext uri="{FF2B5EF4-FFF2-40B4-BE49-F238E27FC236}">
                          <a16:creationId xmlns:a16="http://schemas.microsoft.com/office/drawing/2014/main" xmlns="" id="{318AC1C8-3F27-48C2-A72E-6BA1406F65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6" y="1196"/>
                      <a:ext cx="0" cy="31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313124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46" name="Freeform 85">
                      <a:extLst>
                        <a:ext uri="{FF2B5EF4-FFF2-40B4-BE49-F238E27FC236}">
                          <a16:creationId xmlns:a16="http://schemas.microsoft.com/office/drawing/2014/main" xmlns="" id="{F149E08C-23E2-4A10-AA52-7C088A55B9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81" y="1174"/>
                      <a:ext cx="140" cy="17"/>
                    </a:xfrm>
                    <a:custGeom>
                      <a:avLst/>
                      <a:gdLst>
                        <a:gd name="T0" fmla="*/ 0 w 140"/>
                        <a:gd name="T1" fmla="*/ 16 h 17"/>
                        <a:gd name="T2" fmla="*/ 139 w 140"/>
                        <a:gd name="T3" fmla="*/ 16 h 17"/>
                        <a:gd name="T4" fmla="*/ 130 w 140"/>
                        <a:gd name="T5" fmla="*/ 0 h 17"/>
                        <a:gd name="T6" fmla="*/ 9 w 140"/>
                        <a:gd name="T7" fmla="*/ 0 h 17"/>
                        <a:gd name="T8" fmla="*/ 0 w 140"/>
                        <a:gd name="T9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40" h="17">
                          <a:moveTo>
                            <a:pt x="0" y="16"/>
                          </a:moveTo>
                          <a:lnTo>
                            <a:pt x="139" y="16"/>
                          </a:lnTo>
                          <a:lnTo>
                            <a:pt x="130" y="0"/>
                          </a:lnTo>
                          <a:lnTo>
                            <a:pt x="9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47" name="Freeform 86">
                      <a:extLst>
                        <a:ext uri="{FF2B5EF4-FFF2-40B4-BE49-F238E27FC236}">
                          <a16:creationId xmlns:a16="http://schemas.microsoft.com/office/drawing/2014/main" xmlns="" id="{4410D12C-35C6-41B3-A42D-F3A9619500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6" y="1070"/>
                      <a:ext cx="136" cy="118"/>
                    </a:xfrm>
                    <a:custGeom>
                      <a:avLst/>
                      <a:gdLst>
                        <a:gd name="T0" fmla="*/ 126 w 136"/>
                        <a:gd name="T1" fmla="*/ 117 h 118"/>
                        <a:gd name="T2" fmla="*/ 0 w 136"/>
                        <a:gd name="T3" fmla="*/ 4 h 118"/>
                        <a:gd name="T4" fmla="*/ 9 w 136"/>
                        <a:gd name="T5" fmla="*/ 0 h 118"/>
                        <a:gd name="T6" fmla="*/ 135 w 136"/>
                        <a:gd name="T7" fmla="*/ 104 h 118"/>
                        <a:gd name="T8" fmla="*/ 126 w 136"/>
                        <a:gd name="T9" fmla="*/ 117 h 1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6" h="118">
                          <a:moveTo>
                            <a:pt x="126" y="117"/>
                          </a:moveTo>
                          <a:lnTo>
                            <a:pt x="0" y="4"/>
                          </a:lnTo>
                          <a:lnTo>
                            <a:pt x="9" y="0"/>
                          </a:lnTo>
                          <a:lnTo>
                            <a:pt x="135" y="104"/>
                          </a:lnTo>
                          <a:lnTo>
                            <a:pt x="126" y="117"/>
                          </a:lnTo>
                        </a:path>
                      </a:pathLst>
                    </a:custGeom>
                    <a:solidFill>
                      <a:srgbClr val="AAAAAA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48" name="Freeform 87">
                      <a:extLst>
                        <a:ext uri="{FF2B5EF4-FFF2-40B4-BE49-F238E27FC236}">
                          <a16:creationId xmlns:a16="http://schemas.microsoft.com/office/drawing/2014/main" xmlns="" id="{3BA4C6E2-0C8C-4C2C-88F6-7AED0817A5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61" y="1067"/>
                      <a:ext cx="251" cy="108"/>
                    </a:xfrm>
                    <a:custGeom>
                      <a:avLst/>
                      <a:gdLst>
                        <a:gd name="T0" fmla="*/ 250 w 251"/>
                        <a:gd name="T1" fmla="*/ 107 h 108"/>
                        <a:gd name="T2" fmla="*/ 130 w 251"/>
                        <a:gd name="T3" fmla="*/ 107 h 108"/>
                        <a:gd name="T4" fmla="*/ 0 w 251"/>
                        <a:gd name="T5" fmla="*/ 0 h 108"/>
                        <a:gd name="T6" fmla="*/ 99 w 251"/>
                        <a:gd name="T7" fmla="*/ 0 h 108"/>
                        <a:gd name="T8" fmla="*/ 250 w 251"/>
                        <a:gd name="T9" fmla="*/ 107 h 1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51" h="108">
                          <a:moveTo>
                            <a:pt x="250" y="107"/>
                          </a:moveTo>
                          <a:lnTo>
                            <a:pt x="130" y="107"/>
                          </a:lnTo>
                          <a:lnTo>
                            <a:pt x="0" y="0"/>
                          </a:lnTo>
                          <a:lnTo>
                            <a:pt x="99" y="0"/>
                          </a:lnTo>
                          <a:lnTo>
                            <a:pt x="250" y="107"/>
                          </a:lnTo>
                        </a:path>
                      </a:pathLst>
                    </a:custGeom>
                    <a:solidFill>
                      <a:srgbClr val="E3E3E3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49" name="Freeform 88">
                      <a:extLst>
                        <a:ext uri="{FF2B5EF4-FFF2-40B4-BE49-F238E27FC236}">
                          <a16:creationId xmlns:a16="http://schemas.microsoft.com/office/drawing/2014/main" xmlns="" id="{6A29A329-A268-4F7A-9ABF-08B8BB6AF6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2" y="1067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6 h 17"/>
                        <a:gd name="T2" fmla="*/ 11 w 17"/>
                        <a:gd name="T3" fmla="*/ 0 h 17"/>
                        <a:gd name="T4" fmla="*/ 0 w 17"/>
                        <a:gd name="T5" fmla="*/ 6 h 17"/>
                        <a:gd name="T6" fmla="*/ 4 w 17"/>
                        <a:gd name="T7" fmla="*/ 16 h 17"/>
                        <a:gd name="T8" fmla="*/ 16 w 17"/>
                        <a:gd name="T9" fmla="*/ 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6"/>
                          </a:moveTo>
                          <a:lnTo>
                            <a:pt x="11" y="0"/>
                          </a:lnTo>
                          <a:lnTo>
                            <a:pt x="0" y="6"/>
                          </a:lnTo>
                          <a:lnTo>
                            <a:pt x="4" y="16"/>
                          </a:lnTo>
                          <a:lnTo>
                            <a:pt x="16" y="6"/>
                          </a:lnTo>
                        </a:path>
                      </a:pathLst>
                    </a:custGeom>
                    <a:solidFill>
                      <a:srgbClr val="AAAAAA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50" name="Freeform 89">
                      <a:extLst>
                        <a:ext uri="{FF2B5EF4-FFF2-40B4-BE49-F238E27FC236}">
                          <a16:creationId xmlns:a16="http://schemas.microsoft.com/office/drawing/2014/main" xmlns="" id="{2958AD81-3D6E-412A-A5A7-52F3C4CAAD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10" y="1109"/>
                      <a:ext cx="195" cy="17"/>
                    </a:xfrm>
                    <a:custGeom>
                      <a:avLst/>
                      <a:gdLst>
                        <a:gd name="T0" fmla="*/ 194 w 195"/>
                        <a:gd name="T1" fmla="*/ 16 h 17"/>
                        <a:gd name="T2" fmla="*/ 0 w 195"/>
                        <a:gd name="T3" fmla="*/ 16 h 17"/>
                        <a:gd name="T4" fmla="*/ 4 w 195"/>
                        <a:gd name="T5" fmla="*/ 0 h 17"/>
                        <a:gd name="T6" fmla="*/ 194 w 195"/>
                        <a:gd name="T7" fmla="*/ 0 h 17"/>
                        <a:gd name="T8" fmla="*/ 194 w 195"/>
                        <a:gd name="T9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5" h="17">
                          <a:moveTo>
                            <a:pt x="194" y="16"/>
                          </a:moveTo>
                          <a:lnTo>
                            <a:pt x="0" y="16"/>
                          </a:lnTo>
                          <a:lnTo>
                            <a:pt x="4" y="0"/>
                          </a:lnTo>
                          <a:lnTo>
                            <a:pt x="194" y="0"/>
                          </a:lnTo>
                          <a:lnTo>
                            <a:pt x="194" y="1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51" name="Freeform 90">
                      <a:extLst>
                        <a:ext uri="{FF2B5EF4-FFF2-40B4-BE49-F238E27FC236}">
                          <a16:creationId xmlns:a16="http://schemas.microsoft.com/office/drawing/2014/main" xmlns="" id="{151B1A29-CB23-4006-8197-1182493A0F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84" y="1087"/>
                      <a:ext cx="32" cy="31"/>
                    </a:xfrm>
                    <a:custGeom>
                      <a:avLst/>
                      <a:gdLst>
                        <a:gd name="T0" fmla="*/ 27 w 32"/>
                        <a:gd name="T1" fmla="*/ 30 h 31"/>
                        <a:gd name="T2" fmla="*/ 0 w 32"/>
                        <a:gd name="T3" fmla="*/ 9 h 31"/>
                        <a:gd name="T4" fmla="*/ 9 w 32"/>
                        <a:gd name="T5" fmla="*/ 0 h 31"/>
                        <a:gd name="T6" fmla="*/ 31 w 32"/>
                        <a:gd name="T7" fmla="*/ 21 h 31"/>
                        <a:gd name="T8" fmla="*/ 27 w 32"/>
                        <a:gd name="T9" fmla="*/ 30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2" h="31">
                          <a:moveTo>
                            <a:pt x="27" y="30"/>
                          </a:moveTo>
                          <a:lnTo>
                            <a:pt x="0" y="9"/>
                          </a:lnTo>
                          <a:lnTo>
                            <a:pt x="9" y="0"/>
                          </a:lnTo>
                          <a:lnTo>
                            <a:pt x="31" y="21"/>
                          </a:lnTo>
                          <a:lnTo>
                            <a:pt x="27" y="30"/>
                          </a:lnTo>
                        </a:path>
                      </a:pathLst>
                    </a:custGeom>
                    <a:solidFill>
                      <a:srgbClr val="717171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52" name="Freeform 91">
                      <a:extLst>
                        <a:ext uri="{FF2B5EF4-FFF2-40B4-BE49-F238E27FC236}">
                          <a16:creationId xmlns:a16="http://schemas.microsoft.com/office/drawing/2014/main" xmlns="" id="{5EC3A1C5-F037-48D7-AF94-06762D080F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92" y="1087"/>
                      <a:ext cx="225" cy="23"/>
                    </a:xfrm>
                    <a:custGeom>
                      <a:avLst/>
                      <a:gdLst>
                        <a:gd name="T0" fmla="*/ 0 w 225"/>
                        <a:gd name="T1" fmla="*/ 0 h 23"/>
                        <a:gd name="T2" fmla="*/ 22 w 225"/>
                        <a:gd name="T3" fmla="*/ 22 h 23"/>
                        <a:gd name="T4" fmla="*/ 224 w 225"/>
                        <a:gd name="T5" fmla="*/ 22 h 23"/>
                        <a:gd name="T6" fmla="*/ 198 w 225"/>
                        <a:gd name="T7" fmla="*/ 0 h 23"/>
                        <a:gd name="T8" fmla="*/ 0 w 225"/>
                        <a:gd name="T9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25" h="23">
                          <a:moveTo>
                            <a:pt x="0" y="0"/>
                          </a:moveTo>
                          <a:lnTo>
                            <a:pt x="22" y="22"/>
                          </a:lnTo>
                          <a:lnTo>
                            <a:pt x="224" y="22"/>
                          </a:lnTo>
                          <a:lnTo>
                            <a:pt x="19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3E3E3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53" name="Freeform 92">
                      <a:extLst>
                        <a:ext uri="{FF2B5EF4-FFF2-40B4-BE49-F238E27FC236}">
                          <a16:creationId xmlns:a16="http://schemas.microsoft.com/office/drawing/2014/main" xmlns="" id="{40090F3A-507D-44DE-A56A-1793F2DB23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04" y="1109"/>
                      <a:ext cx="88" cy="79"/>
                    </a:xfrm>
                    <a:custGeom>
                      <a:avLst/>
                      <a:gdLst>
                        <a:gd name="T0" fmla="*/ 4 w 88"/>
                        <a:gd name="T1" fmla="*/ 0 h 79"/>
                        <a:gd name="T2" fmla="*/ 0 w 88"/>
                        <a:gd name="T3" fmla="*/ 9 h 79"/>
                        <a:gd name="T4" fmla="*/ 78 w 88"/>
                        <a:gd name="T5" fmla="*/ 78 h 79"/>
                        <a:gd name="T6" fmla="*/ 87 w 88"/>
                        <a:gd name="T7" fmla="*/ 65 h 79"/>
                        <a:gd name="T8" fmla="*/ 4 w 88"/>
                        <a:gd name="T9" fmla="*/ 0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8" h="79">
                          <a:moveTo>
                            <a:pt x="4" y="0"/>
                          </a:moveTo>
                          <a:lnTo>
                            <a:pt x="0" y="9"/>
                          </a:lnTo>
                          <a:lnTo>
                            <a:pt x="78" y="78"/>
                          </a:lnTo>
                          <a:lnTo>
                            <a:pt x="87" y="65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AAAAAA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54" name="Freeform 93">
                      <a:extLst>
                        <a:ext uri="{FF2B5EF4-FFF2-40B4-BE49-F238E27FC236}">
                          <a16:creationId xmlns:a16="http://schemas.microsoft.com/office/drawing/2014/main" xmlns="" id="{78A446DC-3000-4611-AA75-258B75ABBB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83" y="1087"/>
                      <a:ext cx="435" cy="23"/>
                    </a:xfrm>
                    <a:custGeom>
                      <a:avLst/>
                      <a:gdLst>
                        <a:gd name="T0" fmla="*/ 0 w 435"/>
                        <a:gd name="T1" fmla="*/ 0 h 23"/>
                        <a:gd name="T2" fmla="*/ 421 w 435"/>
                        <a:gd name="T3" fmla="*/ 0 h 23"/>
                        <a:gd name="T4" fmla="*/ 430 w 435"/>
                        <a:gd name="T5" fmla="*/ 18 h 23"/>
                        <a:gd name="T6" fmla="*/ 434 w 435"/>
                        <a:gd name="T7" fmla="*/ 22 h 23"/>
                        <a:gd name="T8" fmla="*/ 26 w 435"/>
                        <a:gd name="T9" fmla="*/ 22 h 23"/>
                        <a:gd name="T10" fmla="*/ 0 w 435"/>
                        <a:gd name="T11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35" h="23">
                          <a:moveTo>
                            <a:pt x="0" y="0"/>
                          </a:moveTo>
                          <a:lnTo>
                            <a:pt x="421" y="0"/>
                          </a:lnTo>
                          <a:lnTo>
                            <a:pt x="430" y="18"/>
                          </a:lnTo>
                          <a:lnTo>
                            <a:pt x="434" y="22"/>
                          </a:lnTo>
                          <a:lnTo>
                            <a:pt x="26" y="2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3E3E3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55" name="Freeform 94">
                      <a:extLst>
                        <a:ext uri="{FF2B5EF4-FFF2-40B4-BE49-F238E27FC236}">
                          <a16:creationId xmlns:a16="http://schemas.microsoft.com/office/drawing/2014/main" xmlns="" id="{22D36048-E75C-4CD8-9527-75814DB68B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57" y="1109"/>
                      <a:ext cx="216" cy="17"/>
                    </a:xfrm>
                    <a:custGeom>
                      <a:avLst/>
                      <a:gdLst>
                        <a:gd name="T0" fmla="*/ 4 w 216"/>
                        <a:gd name="T1" fmla="*/ 16 h 17"/>
                        <a:gd name="T2" fmla="*/ 215 w 216"/>
                        <a:gd name="T3" fmla="*/ 16 h 17"/>
                        <a:gd name="T4" fmla="*/ 206 w 216"/>
                        <a:gd name="T5" fmla="*/ 0 h 17"/>
                        <a:gd name="T6" fmla="*/ 0 w 216"/>
                        <a:gd name="T7" fmla="*/ 0 h 17"/>
                        <a:gd name="T8" fmla="*/ 4 w 216"/>
                        <a:gd name="T9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6" h="17">
                          <a:moveTo>
                            <a:pt x="4" y="16"/>
                          </a:moveTo>
                          <a:lnTo>
                            <a:pt x="215" y="16"/>
                          </a:lnTo>
                          <a:lnTo>
                            <a:pt x="206" y="0"/>
                          </a:lnTo>
                          <a:lnTo>
                            <a:pt x="0" y="0"/>
                          </a:lnTo>
                          <a:lnTo>
                            <a:pt x="4" y="1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56" name="Freeform 95">
                      <a:extLst>
                        <a:ext uri="{FF2B5EF4-FFF2-40B4-BE49-F238E27FC236}">
                          <a16:creationId xmlns:a16="http://schemas.microsoft.com/office/drawing/2014/main" xmlns="" id="{CF2D927C-1946-441D-92B7-2874D478B5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99" y="1087"/>
                      <a:ext cx="265" cy="23"/>
                    </a:xfrm>
                    <a:custGeom>
                      <a:avLst/>
                      <a:gdLst>
                        <a:gd name="T0" fmla="*/ 264 w 265"/>
                        <a:gd name="T1" fmla="*/ 22 h 23"/>
                        <a:gd name="T2" fmla="*/ 221 w 265"/>
                        <a:gd name="T3" fmla="*/ 0 h 23"/>
                        <a:gd name="T4" fmla="*/ 0 w 265"/>
                        <a:gd name="T5" fmla="*/ 0 h 23"/>
                        <a:gd name="T6" fmla="*/ 9 w 265"/>
                        <a:gd name="T7" fmla="*/ 22 h 23"/>
                        <a:gd name="T8" fmla="*/ 264 w 265"/>
                        <a:gd name="T9" fmla="*/ 22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65" h="23">
                          <a:moveTo>
                            <a:pt x="264" y="22"/>
                          </a:moveTo>
                          <a:lnTo>
                            <a:pt x="221" y="0"/>
                          </a:lnTo>
                          <a:lnTo>
                            <a:pt x="0" y="0"/>
                          </a:lnTo>
                          <a:lnTo>
                            <a:pt x="9" y="22"/>
                          </a:lnTo>
                          <a:lnTo>
                            <a:pt x="264" y="22"/>
                          </a:lnTo>
                        </a:path>
                      </a:pathLst>
                    </a:custGeom>
                    <a:solidFill>
                      <a:srgbClr val="E3E3E3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57" name="Freeform 96">
                      <a:extLst>
                        <a:ext uri="{FF2B5EF4-FFF2-40B4-BE49-F238E27FC236}">
                          <a16:creationId xmlns:a16="http://schemas.microsoft.com/office/drawing/2014/main" xmlns="" id="{DB9C92CD-CEFC-4855-93B4-3B3D749967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20" y="1087"/>
                      <a:ext cx="44" cy="23"/>
                    </a:xfrm>
                    <a:custGeom>
                      <a:avLst/>
                      <a:gdLst>
                        <a:gd name="T0" fmla="*/ 43 w 44"/>
                        <a:gd name="T1" fmla="*/ 22 h 23"/>
                        <a:gd name="T2" fmla="*/ 0 w 44"/>
                        <a:gd name="T3" fmla="*/ 0 h 23"/>
                        <a:gd name="T4" fmla="*/ 4 w 44"/>
                        <a:gd name="T5" fmla="*/ 22 h 23"/>
                        <a:gd name="T6" fmla="*/ 43 w 44"/>
                        <a:gd name="T7" fmla="*/ 22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4" h="23">
                          <a:moveTo>
                            <a:pt x="43" y="22"/>
                          </a:moveTo>
                          <a:lnTo>
                            <a:pt x="0" y="0"/>
                          </a:lnTo>
                          <a:lnTo>
                            <a:pt x="4" y="22"/>
                          </a:lnTo>
                          <a:lnTo>
                            <a:pt x="43" y="22"/>
                          </a:lnTo>
                        </a:path>
                      </a:pathLst>
                    </a:custGeom>
                    <a:solidFill>
                      <a:srgbClr val="E3E3E3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58" name="Freeform 97">
                      <a:extLst>
                        <a:ext uri="{FF2B5EF4-FFF2-40B4-BE49-F238E27FC236}">
                          <a16:creationId xmlns:a16="http://schemas.microsoft.com/office/drawing/2014/main" xmlns="" id="{4F23F65D-602A-48B2-A8DC-6FE47177CF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82" y="1174"/>
                      <a:ext cx="134" cy="17"/>
                    </a:xfrm>
                    <a:custGeom>
                      <a:avLst/>
                      <a:gdLst>
                        <a:gd name="T0" fmla="*/ 0 w 134"/>
                        <a:gd name="T1" fmla="*/ 16 h 17"/>
                        <a:gd name="T2" fmla="*/ 133 w 134"/>
                        <a:gd name="T3" fmla="*/ 16 h 17"/>
                        <a:gd name="T4" fmla="*/ 124 w 134"/>
                        <a:gd name="T5" fmla="*/ 0 h 17"/>
                        <a:gd name="T6" fmla="*/ 4 w 134"/>
                        <a:gd name="T7" fmla="*/ 0 h 17"/>
                        <a:gd name="T8" fmla="*/ 0 w 134"/>
                        <a:gd name="T9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4" h="17">
                          <a:moveTo>
                            <a:pt x="0" y="16"/>
                          </a:moveTo>
                          <a:lnTo>
                            <a:pt x="133" y="16"/>
                          </a:lnTo>
                          <a:lnTo>
                            <a:pt x="124" y="0"/>
                          </a:lnTo>
                          <a:lnTo>
                            <a:pt x="4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59" name="Freeform 98">
                      <a:extLst>
                        <a:ext uri="{FF2B5EF4-FFF2-40B4-BE49-F238E27FC236}">
                          <a16:creationId xmlns:a16="http://schemas.microsoft.com/office/drawing/2014/main" xmlns="" id="{7CA2E8E8-05E7-4C6A-BE44-013AE7C5BB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72" y="1067"/>
                      <a:ext cx="336" cy="108"/>
                    </a:xfrm>
                    <a:custGeom>
                      <a:avLst/>
                      <a:gdLst>
                        <a:gd name="T0" fmla="*/ 215 w 336"/>
                        <a:gd name="T1" fmla="*/ 107 h 108"/>
                        <a:gd name="T2" fmla="*/ 0 w 336"/>
                        <a:gd name="T3" fmla="*/ 0 h 108"/>
                        <a:gd name="T4" fmla="*/ 90 w 336"/>
                        <a:gd name="T5" fmla="*/ 0 h 108"/>
                        <a:gd name="T6" fmla="*/ 331 w 336"/>
                        <a:gd name="T7" fmla="*/ 103 h 108"/>
                        <a:gd name="T8" fmla="*/ 335 w 336"/>
                        <a:gd name="T9" fmla="*/ 107 h 108"/>
                        <a:gd name="T10" fmla="*/ 215 w 336"/>
                        <a:gd name="T11" fmla="*/ 107 h 1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36" h="108">
                          <a:moveTo>
                            <a:pt x="215" y="107"/>
                          </a:moveTo>
                          <a:lnTo>
                            <a:pt x="0" y="0"/>
                          </a:lnTo>
                          <a:lnTo>
                            <a:pt x="90" y="0"/>
                          </a:lnTo>
                          <a:lnTo>
                            <a:pt x="331" y="103"/>
                          </a:lnTo>
                          <a:lnTo>
                            <a:pt x="335" y="107"/>
                          </a:lnTo>
                          <a:lnTo>
                            <a:pt x="215" y="107"/>
                          </a:lnTo>
                        </a:path>
                      </a:pathLst>
                    </a:custGeom>
                    <a:solidFill>
                      <a:srgbClr val="E3E3E3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60" name="Freeform 99">
                      <a:extLst>
                        <a:ext uri="{FF2B5EF4-FFF2-40B4-BE49-F238E27FC236}">
                          <a16:creationId xmlns:a16="http://schemas.microsoft.com/office/drawing/2014/main" xmlns="" id="{16F8B626-0549-42A4-A810-0EBC53BFCA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59" y="1062"/>
                      <a:ext cx="228" cy="126"/>
                    </a:xfrm>
                    <a:custGeom>
                      <a:avLst/>
                      <a:gdLst>
                        <a:gd name="T0" fmla="*/ 0 w 228"/>
                        <a:gd name="T1" fmla="*/ 8 h 126"/>
                        <a:gd name="T2" fmla="*/ 223 w 228"/>
                        <a:gd name="T3" fmla="*/ 125 h 126"/>
                        <a:gd name="T4" fmla="*/ 227 w 228"/>
                        <a:gd name="T5" fmla="*/ 112 h 126"/>
                        <a:gd name="T6" fmla="*/ 9 w 228"/>
                        <a:gd name="T7" fmla="*/ 0 h 126"/>
                        <a:gd name="T8" fmla="*/ 0 w 228"/>
                        <a:gd name="T9" fmla="*/ 8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28" h="126">
                          <a:moveTo>
                            <a:pt x="0" y="8"/>
                          </a:moveTo>
                          <a:lnTo>
                            <a:pt x="223" y="125"/>
                          </a:lnTo>
                          <a:lnTo>
                            <a:pt x="227" y="112"/>
                          </a:lnTo>
                          <a:lnTo>
                            <a:pt x="9" y="0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solidFill>
                      <a:srgbClr val="AAAAAA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61" name="Freeform 100">
                      <a:extLst>
                        <a:ext uri="{FF2B5EF4-FFF2-40B4-BE49-F238E27FC236}">
                          <a16:creationId xmlns:a16="http://schemas.microsoft.com/office/drawing/2014/main" xmlns="" id="{144752A1-55FA-4AD7-AA24-2498492ACA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67" y="1062"/>
                      <a:ext cx="341" cy="113"/>
                    </a:xfrm>
                    <a:custGeom>
                      <a:avLst/>
                      <a:gdLst>
                        <a:gd name="T0" fmla="*/ 0 w 341"/>
                        <a:gd name="T1" fmla="*/ 0 h 113"/>
                        <a:gd name="T2" fmla="*/ 220 w 341"/>
                        <a:gd name="T3" fmla="*/ 112 h 113"/>
                        <a:gd name="T4" fmla="*/ 340 w 341"/>
                        <a:gd name="T5" fmla="*/ 112 h 113"/>
                        <a:gd name="T6" fmla="*/ 94 w 341"/>
                        <a:gd name="T7" fmla="*/ 0 h 113"/>
                        <a:gd name="T8" fmla="*/ 0 w 341"/>
                        <a:gd name="T9" fmla="*/ 0 h 1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1" h="113">
                          <a:moveTo>
                            <a:pt x="0" y="0"/>
                          </a:moveTo>
                          <a:lnTo>
                            <a:pt x="220" y="112"/>
                          </a:lnTo>
                          <a:lnTo>
                            <a:pt x="340" y="112"/>
                          </a:lnTo>
                          <a:lnTo>
                            <a:pt x="9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3E3E3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62" name="Freeform 101">
                      <a:extLst>
                        <a:ext uri="{FF2B5EF4-FFF2-40B4-BE49-F238E27FC236}">
                          <a16:creationId xmlns:a16="http://schemas.microsoft.com/office/drawing/2014/main" xmlns="" id="{C98DDBE5-0940-44A1-9176-6BF5535D95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16" y="1104"/>
                      <a:ext cx="224" cy="17"/>
                    </a:xfrm>
                    <a:custGeom>
                      <a:avLst/>
                      <a:gdLst>
                        <a:gd name="T0" fmla="*/ 9 w 224"/>
                        <a:gd name="T1" fmla="*/ 8 h 17"/>
                        <a:gd name="T2" fmla="*/ 0 w 224"/>
                        <a:gd name="T3" fmla="*/ 0 h 17"/>
                        <a:gd name="T4" fmla="*/ 223 w 224"/>
                        <a:gd name="T5" fmla="*/ 0 h 17"/>
                        <a:gd name="T6" fmla="*/ 219 w 224"/>
                        <a:gd name="T7" fmla="*/ 16 h 17"/>
                        <a:gd name="T8" fmla="*/ 13 w 224"/>
                        <a:gd name="T9" fmla="*/ 16 h 17"/>
                        <a:gd name="T10" fmla="*/ 9 w 224"/>
                        <a:gd name="T11" fmla="*/ 8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24" h="17">
                          <a:moveTo>
                            <a:pt x="9" y="8"/>
                          </a:moveTo>
                          <a:lnTo>
                            <a:pt x="0" y="0"/>
                          </a:lnTo>
                          <a:lnTo>
                            <a:pt x="223" y="0"/>
                          </a:lnTo>
                          <a:lnTo>
                            <a:pt x="219" y="16"/>
                          </a:lnTo>
                          <a:lnTo>
                            <a:pt x="13" y="16"/>
                          </a:lnTo>
                          <a:lnTo>
                            <a:pt x="9" y="8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63" name="Freeform 102">
                      <a:extLst>
                        <a:ext uri="{FF2B5EF4-FFF2-40B4-BE49-F238E27FC236}">
                          <a16:creationId xmlns:a16="http://schemas.microsoft.com/office/drawing/2014/main" xmlns="" id="{F58EF622-4F41-4A56-89A7-0F0D0347D3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8" y="1087"/>
                      <a:ext cx="220" cy="18"/>
                    </a:xfrm>
                    <a:custGeom>
                      <a:avLst/>
                      <a:gdLst>
                        <a:gd name="T0" fmla="*/ 0 w 220"/>
                        <a:gd name="T1" fmla="*/ 0 h 18"/>
                        <a:gd name="T2" fmla="*/ 219 w 220"/>
                        <a:gd name="T3" fmla="*/ 0 h 18"/>
                        <a:gd name="T4" fmla="*/ 189 w 220"/>
                        <a:gd name="T5" fmla="*/ 17 h 18"/>
                        <a:gd name="T6" fmla="*/ 30 w 220"/>
                        <a:gd name="T7" fmla="*/ 17 h 18"/>
                        <a:gd name="T8" fmla="*/ 4 w 220"/>
                        <a:gd name="T9" fmla="*/ 0 h 18"/>
                        <a:gd name="T10" fmla="*/ 0 w 220"/>
                        <a:gd name="T11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20" h="18">
                          <a:moveTo>
                            <a:pt x="0" y="0"/>
                          </a:moveTo>
                          <a:lnTo>
                            <a:pt x="219" y="0"/>
                          </a:lnTo>
                          <a:lnTo>
                            <a:pt x="189" y="17"/>
                          </a:lnTo>
                          <a:lnTo>
                            <a:pt x="30" y="17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3E3E3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64" name="Line 103">
                      <a:extLst>
                        <a:ext uri="{FF2B5EF4-FFF2-40B4-BE49-F238E27FC236}">
                          <a16:creationId xmlns:a16="http://schemas.microsoft.com/office/drawing/2014/main" xmlns="" id="{EC654F02-B89E-4815-ADDC-66E6A9D0FB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82" y="1192"/>
                      <a:ext cx="0" cy="318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65" name="Line 104">
                      <a:extLst>
                        <a:ext uri="{FF2B5EF4-FFF2-40B4-BE49-F238E27FC236}">
                          <a16:creationId xmlns:a16="http://schemas.microsoft.com/office/drawing/2014/main" xmlns="" id="{70FC68B7-6755-4C47-A105-C8217E71F1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82" y="1196"/>
                      <a:ext cx="0" cy="31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313124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66" name="Line 105">
                      <a:extLst>
                        <a:ext uri="{FF2B5EF4-FFF2-40B4-BE49-F238E27FC236}">
                          <a16:creationId xmlns:a16="http://schemas.microsoft.com/office/drawing/2014/main" xmlns="" id="{F1648B8F-2C70-4722-A019-3A8A3C3E96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7" y="1192"/>
                      <a:ext cx="0" cy="318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67" name="Line 106">
                      <a:extLst>
                        <a:ext uri="{FF2B5EF4-FFF2-40B4-BE49-F238E27FC236}">
                          <a16:creationId xmlns:a16="http://schemas.microsoft.com/office/drawing/2014/main" xmlns="" id="{338260A4-EBB5-442F-B156-D3FBEFB286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7" y="1196"/>
                      <a:ext cx="0" cy="31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313124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68" name="Line 107">
                      <a:extLst>
                        <a:ext uri="{FF2B5EF4-FFF2-40B4-BE49-F238E27FC236}">
                          <a16:creationId xmlns:a16="http://schemas.microsoft.com/office/drawing/2014/main" xmlns="" id="{CBA56BAE-59E1-4499-AE51-4CBED9A058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7" y="1165"/>
                      <a:ext cx="0" cy="303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69" name="Line 108">
                      <a:extLst>
                        <a:ext uri="{FF2B5EF4-FFF2-40B4-BE49-F238E27FC236}">
                          <a16:creationId xmlns:a16="http://schemas.microsoft.com/office/drawing/2014/main" xmlns="" id="{820F32BD-52C5-4C3B-B5F5-16D0FAE5D9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7" y="1169"/>
                      <a:ext cx="0" cy="2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313124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70" name="Freeform 109">
                      <a:extLst>
                        <a:ext uri="{FF2B5EF4-FFF2-40B4-BE49-F238E27FC236}">
                          <a16:creationId xmlns:a16="http://schemas.microsoft.com/office/drawing/2014/main" xmlns="" id="{59F2511F-8596-449F-98AB-0570AFC9F9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08" y="1096"/>
                      <a:ext cx="100" cy="17"/>
                    </a:xfrm>
                    <a:custGeom>
                      <a:avLst/>
                      <a:gdLst>
                        <a:gd name="T0" fmla="*/ 99 w 100"/>
                        <a:gd name="T1" fmla="*/ 16 h 17"/>
                        <a:gd name="T2" fmla="*/ 0 w 100"/>
                        <a:gd name="T3" fmla="*/ 16 h 17"/>
                        <a:gd name="T4" fmla="*/ 0 w 100"/>
                        <a:gd name="T5" fmla="*/ 8 h 17"/>
                        <a:gd name="T6" fmla="*/ 90 w 100"/>
                        <a:gd name="T7" fmla="*/ 0 h 17"/>
                        <a:gd name="T8" fmla="*/ 99 w 100"/>
                        <a:gd name="T9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0" h="17">
                          <a:moveTo>
                            <a:pt x="99" y="16"/>
                          </a:moveTo>
                          <a:lnTo>
                            <a:pt x="0" y="16"/>
                          </a:lnTo>
                          <a:lnTo>
                            <a:pt x="0" y="8"/>
                          </a:lnTo>
                          <a:lnTo>
                            <a:pt x="90" y="0"/>
                          </a:lnTo>
                          <a:lnTo>
                            <a:pt x="99" y="16"/>
                          </a:lnTo>
                        </a:path>
                      </a:pathLst>
                    </a:custGeom>
                    <a:solidFill>
                      <a:srgbClr val="E3E3E3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71" name="Freeform 110">
                      <a:extLst>
                        <a:ext uri="{FF2B5EF4-FFF2-40B4-BE49-F238E27FC236}">
                          <a16:creationId xmlns:a16="http://schemas.microsoft.com/office/drawing/2014/main" xmlns="" id="{7C6E5902-DC69-4873-B18D-2EB57D2869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10" y="1092"/>
                      <a:ext cx="57" cy="17"/>
                    </a:xfrm>
                    <a:custGeom>
                      <a:avLst/>
                      <a:gdLst>
                        <a:gd name="T0" fmla="*/ 0 w 57"/>
                        <a:gd name="T1" fmla="*/ 0 h 17"/>
                        <a:gd name="T2" fmla="*/ 4 w 57"/>
                        <a:gd name="T3" fmla="*/ 16 h 17"/>
                        <a:gd name="T4" fmla="*/ 56 w 57"/>
                        <a:gd name="T5" fmla="*/ 16 h 17"/>
                        <a:gd name="T6" fmla="*/ 47 w 57"/>
                        <a:gd name="T7" fmla="*/ 0 h 17"/>
                        <a:gd name="T8" fmla="*/ 0 w 5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7" h="17">
                          <a:moveTo>
                            <a:pt x="0" y="0"/>
                          </a:moveTo>
                          <a:lnTo>
                            <a:pt x="4" y="16"/>
                          </a:lnTo>
                          <a:lnTo>
                            <a:pt x="56" y="16"/>
                          </a:lnTo>
                          <a:lnTo>
                            <a:pt x="4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72" name="Freeform 111">
                      <a:extLst>
                        <a:ext uri="{FF2B5EF4-FFF2-40B4-BE49-F238E27FC236}">
                          <a16:creationId xmlns:a16="http://schemas.microsoft.com/office/drawing/2014/main" xmlns="" id="{796C97E0-BE90-477B-98E7-C73883DB1D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26" y="1092"/>
                      <a:ext cx="58" cy="17"/>
                    </a:xfrm>
                    <a:custGeom>
                      <a:avLst/>
                      <a:gdLst>
                        <a:gd name="T0" fmla="*/ 0 w 58"/>
                        <a:gd name="T1" fmla="*/ 0 h 17"/>
                        <a:gd name="T2" fmla="*/ 9 w 58"/>
                        <a:gd name="T3" fmla="*/ 16 h 17"/>
                        <a:gd name="T4" fmla="*/ 57 w 58"/>
                        <a:gd name="T5" fmla="*/ 16 h 17"/>
                        <a:gd name="T6" fmla="*/ 48 w 58"/>
                        <a:gd name="T7" fmla="*/ 0 h 17"/>
                        <a:gd name="T8" fmla="*/ 0 w 58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8" h="17">
                          <a:moveTo>
                            <a:pt x="0" y="0"/>
                          </a:moveTo>
                          <a:lnTo>
                            <a:pt x="9" y="16"/>
                          </a:lnTo>
                          <a:lnTo>
                            <a:pt x="57" y="16"/>
                          </a:lnTo>
                          <a:lnTo>
                            <a:pt x="4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73" name="Freeform 112">
                      <a:extLst>
                        <a:ext uri="{FF2B5EF4-FFF2-40B4-BE49-F238E27FC236}">
                          <a16:creationId xmlns:a16="http://schemas.microsoft.com/office/drawing/2014/main" xmlns="" id="{00B63B6E-5DBB-49F0-B21D-B22FCA40AA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35" y="1092"/>
                      <a:ext cx="59" cy="17"/>
                    </a:xfrm>
                    <a:custGeom>
                      <a:avLst/>
                      <a:gdLst>
                        <a:gd name="T0" fmla="*/ 0 w 59"/>
                        <a:gd name="T1" fmla="*/ 0 h 17"/>
                        <a:gd name="T2" fmla="*/ 9 w 59"/>
                        <a:gd name="T3" fmla="*/ 16 h 17"/>
                        <a:gd name="T4" fmla="*/ 58 w 59"/>
                        <a:gd name="T5" fmla="*/ 16 h 17"/>
                        <a:gd name="T6" fmla="*/ 49 w 59"/>
                        <a:gd name="T7" fmla="*/ 0 h 17"/>
                        <a:gd name="T8" fmla="*/ 0 w 59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9" h="17">
                          <a:moveTo>
                            <a:pt x="0" y="0"/>
                          </a:moveTo>
                          <a:lnTo>
                            <a:pt x="9" y="16"/>
                          </a:lnTo>
                          <a:lnTo>
                            <a:pt x="58" y="16"/>
                          </a:lnTo>
                          <a:lnTo>
                            <a:pt x="49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74" name="Freeform 113">
                      <a:extLst>
                        <a:ext uri="{FF2B5EF4-FFF2-40B4-BE49-F238E27FC236}">
                          <a16:creationId xmlns:a16="http://schemas.microsoft.com/office/drawing/2014/main" xmlns="" id="{4200371B-CA5E-44C8-9407-FA2A644697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01" y="1092"/>
                      <a:ext cx="61" cy="17"/>
                    </a:xfrm>
                    <a:custGeom>
                      <a:avLst/>
                      <a:gdLst>
                        <a:gd name="T0" fmla="*/ 0 w 61"/>
                        <a:gd name="T1" fmla="*/ 0 h 17"/>
                        <a:gd name="T2" fmla="*/ 13 w 61"/>
                        <a:gd name="T3" fmla="*/ 16 h 17"/>
                        <a:gd name="T4" fmla="*/ 60 w 61"/>
                        <a:gd name="T5" fmla="*/ 16 h 17"/>
                        <a:gd name="T6" fmla="*/ 48 w 61"/>
                        <a:gd name="T7" fmla="*/ 0 h 17"/>
                        <a:gd name="T8" fmla="*/ 4 w 61"/>
                        <a:gd name="T9" fmla="*/ 0 h 17"/>
                        <a:gd name="T10" fmla="*/ 0 w 61"/>
                        <a:gd name="T11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1" h="17">
                          <a:moveTo>
                            <a:pt x="0" y="0"/>
                          </a:moveTo>
                          <a:lnTo>
                            <a:pt x="13" y="16"/>
                          </a:lnTo>
                          <a:lnTo>
                            <a:pt x="60" y="16"/>
                          </a:lnTo>
                          <a:lnTo>
                            <a:pt x="48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75" name="Freeform 114">
                      <a:extLst>
                        <a:ext uri="{FF2B5EF4-FFF2-40B4-BE49-F238E27FC236}">
                          <a16:creationId xmlns:a16="http://schemas.microsoft.com/office/drawing/2014/main" xmlns="" id="{903CD3BA-E78C-4BA2-A464-A866F01FE1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00" y="1092"/>
                      <a:ext cx="100" cy="17"/>
                    </a:xfrm>
                    <a:custGeom>
                      <a:avLst/>
                      <a:gdLst>
                        <a:gd name="T0" fmla="*/ 0 w 100"/>
                        <a:gd name="T1" fmla="*/ 0 h 17"/>
                        <a:gd name="T2" fmla="*/ 9 w 100"/>
                        <a:gd name="T3" fmla="*/ 16 h 17"/>
                        <a:gd name="T4" fmla="*/ 95 w 100"/>
                        <a:gd name="T5" fmla="*/ 16 h 17"/>
                        <a:gd name="T6" fmla="*/ 99 w 100"/>
                        <a:gd name="T7" fmla="*/ 16 h 17"/>
                        <a:gd name="T8" fmla="*/ 90 w 100"/>
                        <a:gd name="T9" fmla="*/ 0 h 17"/>
                        <a:gd name="T10" fmla="*/ 4 w 100"/>
                        <a:gd name="T11" fmla="*/ 0 h 17"/>
                        <a:gd name="T12" fmla="*/ 0 w 100"/>
                        <a:gd name="T13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0" h="17">
                          <a:moveTo>
                            <a:pt x="0" y="0"/>
                          </a:moveTo>
                          <a:lnTo>
                            <a:pt x="9" y="16"/>
                          </a:lnTo>
                          <a:lnTo>
                            <a:pt x="95" y="16"/>
                          </a:lnTo>
                          <a:lnTo>
                            <a:pt x="99" y="16"/>
                          </a:lnTo>
                          <a:lnTo>
                            <a:pt x="90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76" name="Freeform 115">
                      <a:extLst>
                        <a:ext uri="{FF2B5EF4-FFF2-40B4-BE49-F238E27FC236}">
                          <a16:creationId xmlns:a16="http://schemas.microsoft.com/office/drawing/2014/main" xmlns="" id="{29024ACD-00D2-439C-AC47-907DF29CD7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20" y="1092"/>
                      <a:ext cx="96" cy="17"/>
                    </a:xfrm>
                    <a:custGeom>
                      <a:avLst/>
                      <a:gdLst>
                        <a:gd name="T0" fmla="*/ 0 w 96"/>
                        <a:gd name="T1" fmla="*/ 0 h 17"/>
                        <a:gd name="T2" fmla="*/ 13 w 96"/>
                        <a:gd name="T3" fmla="*/ 16 h 17"/>
                        <a:gd name="T4" fmla="*/ 95 w 96"/>
                        <a:gd name="T5" fmla="*/ 16 h 17"/>
                        <a:gd name="T6" fmla="*/ 78 w 96"/>
                        <a:gd name="T7" fmla="*/ 0 h 17"/>
                        <a:gd name="T8" fmla="*/ 0 w 96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7">
                          <a:moveTo>
                            <a:pt x="0" y="0"/>
                          </a:moveTo>
                          <a:lnTo>
                            <a:pt x="13" y="16"/>
                          </a:lnTo>
                          <a:lnTo>
                            <a:pt x="95" y="16"/>
                          </a:lnTo>
                          <a:lnTo>
                            <a:pt x="7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77" name="Freeform 116">
                      <a:extLst>
                        <a:ext uri="{FF2B5EF4-FFF2-40B4-BE49-F238E27FC236}">
                          <a16:creationId xmlns:a16="http://schemas.microsoft.com/office/drawing/2014/main" xmlns="" id="{82E0A25B-8AFD-4E13-9D62-DEF80D06B5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27" y="1092"/>
                      <a:ext cx="100" cy="17"/>
                    </a:xfrm>
                    <a:custGeom>
                      <a:avLst/>
                      <a:gdLst>
                        <a:gd name="T0" fmla="*/ 0 w 100"/>
                        <a:gd name="T1" fmla="*/ 0 h 17"/>
                        <a:gd name="T2" fmla="*/ 17 w 100"/>
                        <a:gd name="T3" fmla="*/ 16 h 17"/>
                        <a:gd name="T4" fmla="*/ 99 w 100"/>
                        <a:gd name="T5" fmla="*/ 16 h 17"/>
                        <a:gd name="T6" fmla="*/ 77 w 100"/>
                        <a:gd name="T7" fmla="*/ 0 h 17"/>
                        <a:gd name="T8" fmla="*/ 0 w 100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0" h="17">
                          <a:moveTo>
                            <a:pt x="0" y="0"/>
                          </a:moveTo>
                          <a:lnTo>
                            <a:pt x="17" y="16"/>
                          </a:lnTo>
                          <a:lnTo>
                            <a:pt x="99" y="16"/>
                          </a:lnTo>
                          <a:lnTo>
                            <a:pt x="7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78" name="Freeform 117">
                      <a:extLst>
                        <a:ext uri="{FF2B5EF4-FFF2-40B4-BE49-F238E27FC236}">
                          <a16:creationId xmlns:a16="http://schemas.microsoft.com/office/drawing/2014/main" xmlns="" id="{DD76389B-9270-4698-9E8D-7C6251B980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9" y="1092"/>
                      <a:ext cx="91" cy="17"/>
                    </a:xfrm>
                    <a:custGeom>
                      <a:avLst/>
                      <a:gdLst>
                        <a:gd name="T0" fmla="*/ 0 w 91"/>
                        <a:gd name="T1" fmla="*/ 0 h 17"/>
                        <a:gd name="T2" fmla="*/ 26 w 91"/>
                        <a:gd name="T3" fmla="*/ 16 h 17"/>
                        <a:gd name="T4" fmla="*/ 90 w 91"/>
                        <a:gd name="T5" fmla="*/ 16 h 17"/>
                        <a:gd name="T6" fmla="*/ 60 w 91"/>
                        <a:gd name="T7" fmla="*/ 0 h 17"/>
                        <a:gd name="T8" fmla="*/ 0 w 91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1" h="17">
                          <a:moveTo>
                            <a:pt x="0" y="0"/>
                          </a:moveTo>
                          <a:lnTo>
                            <a:pt x="26" y="16"/>
                          </a:lnTo>
                          <a:lnTo>
                            <a:pt x="90" y="16"/>
                          </a:lnTo>
                          <a:lnTo>
                            <a:pt x="6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79" name="Freeform 118">
                      <a:extLst>
                        <a:ext uri="{FF2B5EF4-FFF2-40B4-BE49-F238E27FC236}">
                          <a16:creationId xmlns:a16="http://schemas.microsoft.com/office/drawing/2014/main" xmlns="" id="{8F803C12-B488-4A72-A7AD-E9E7E02210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39" y="1092"/>
                      <a:ext cx="91" cy="17"/>
                    </a:xfrm>
                    <a:custGeom>
                      <a:avLst/>
                      <a:gdLst>
                        <a:gd name="T0" fmla="*/ 0 w 91"/>
                        <a:gd name="T1" fmla="*/ 0 h 17"/>
                        <a:gd name="T2" fmla="*/ 26 w 91"/>
                        <a:gd name="T3" fmla="*/ 16 h 17"/>
                        <a:gd name="T4" fmla="*/ 90 w 91"/>
                        <a:gd name="T5" fmla="*/ 16 h 17"/>
                        <a:gd name="T6" fmla="*/ 64 w 91"/>
                        <a:gd name="T7" fmla="*/ 0 h 17"/>
                        <a:gd name="T8" fmla="*/ 0 w 91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1" h="17">
                          <a:moveTo>
                            <a:pt x="0" y="0"/>
                          </a:moveTo>
                          <a:lnTo>
                            <a:pt x="26" y="16"/>
                          </a:lnTo>
                          <a:lnTo>
                            <a:pt x="90" y="16"/>
                          </a:lnTo>
                          <a:lnTo>
                            <a:pt x="6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80" name="Freeform 119">
                      <a:extLst>
                        <a:ext uri="{FF2B5EF4-FFF2-40B4-BE49-F238E27FC236}">
                          <a16:creationId xmlns:a16="http://schemas.microsoft.com/office/drawing/2014/main" xmlns="" id="{8FC279A5-CEE4-44DA-9442-FA305C1E56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08" y="1092"/>
                      <a:ext cx="100" cy="17"/>
                    </a:xfrm>
                    <a:custGeom>
                      <a:avLst/>
                      <a:gdLst>
                        <a:gd name="T0" fmla="*/ 0 w 100"/>
                        <a:gd name="T1" fmla="*/ 0 h 17"/>
                        <a:gd name="T2" fmla="*/ 13 w 100"/>
                        <a:gd name="T3" fmla="*/ 16 h 17"/>
                        <a:gd name="T4" fmla="*/ 99 w 100"/>
                        <a:gd name="T5" fmla="*/ 16 h 17"/>
                        <a:gd name="T6" fmla="*/ 86 w 100"/>
                        <a:gd name="T7" fmla="*/ 0 h 17"/>
                        <a:gd name="T8" fmla="*/ 0 w 100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0" h="17">
                          <a:moveTo>
                            <a:pt x="0" y="0"/>
                          </a:moveTo>
                          <a:lnTo>
                            <a:pt x="13" y="16"/>
                          </a:lnTo>
                          <a:lnTo>
                            <a:pt x="99" y="16"/>
                          </a:lnTo>
                          <a:lnTo>
                            <a:pt x="8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13124"/>
                    </a:solidFill>
                    <a:ln w="12700" cap="rnd" cmpd="sng">
                      <a:solidFill>
                        <a:srgbClr val="3131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81" name="Line 120">
                      <a:extLst>
                        <a:ext uri="{FF2B5EF4-FFF2-40B4-BE49-F238E27FC236}">
                          <a16:creationId xmlns:a16="http://schemas.microsoft.com/office/drawing/2014/main" xmlns="" id="{032A6639-077F-4FBD-A0F1-FFF4D1735B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29" y="1117"/>
                      <a:ext cx="0" cy="57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82" name="Line 121">
                      <a:extLst>
                        <a:ext uri="{FF2B5EF4-FFF2-40B4-BE49-F238E27FC236}">
                          <a16:creationId xmlns:a16="http://schemas.microsoft.com/office/drawing/2014/main" xmlns="" id="{05137339-E6B3-458B-AC40-A73022DE59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29" y="1113"/>
                      <a:ext cx="0" cy="6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55555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83" name="Freeform 122">
                      <a:extLst>
                        <a:ext uri="{FF2B5EF4-FFF2-40B4-BE49-F238E27FC236}">
                          <a16:creationId xmlns:a16="http://schemas.microsoft.com/office/drawing/2014/main" xmlns="" id="{2CB70767-4EF9-4CFB-9E63-F799C2728B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63" y="1109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16 h 17"/>
                        <a:gd name="T2" fmla="*/ 16 w 17"/>
                        <a:gd name="T3" fmla="*/ 16 h 17"/>
                        <a:gd name="T4" fmla="*/ 5 w 17"/>
                        <a:gd name="T5" fmla="*/ 0 h 17"/>
                        <a:gd name="T6" fmla="*/ 0 w 17"/>
                        <a:gd name="T7" fmla="*/ 0 h 17"/>
                        <a:gd name="T8" fmla="*/ 5 w 17"/>
                        <a:gd name="T9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6" y="16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5" y="1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84" name="Freeform 123">
                      <a:extLst>
                        <a:ext uri="{FF2B5EF4-FFF2-40B4-BE49-F238E27FC236}">
                          <a16:creationId xmlns:a16="http://schemas.microsoft.com/office/drawing/2014/main" xmlns="" id="{D00725BC-7612-417C-9ABA-54B00A252D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5" y="1087"/>
                      <a:ext cx="54" cy="23"/>
                    </a:xfrm>
                    <a:custGeom>
                      <a:avLst/>
                      <a:gdLst>
                        <a:gd name="T0" fmla="*/ 4 w 54"/>
                        <a:gd name="T1" fmla="*/ 0 h 23"/>
                        <a:gd name="T2" fmla="*/ 53 w 54"/>
                        <a:gd name="T3" fmla="*/ 22 h 23"/>
                        <a:gd name="T4" fmla="*/ 40 w 54"/>
                        <a:gd name="T5" fmla="*/ 22 h 23"/>
                        <a:gd name="T6" fmla="*/ 0 w 54"/>
                        <a:gd name="T7" fmla="*/ 0 h 23"/>
                        <a:gd name="T8" fmla="*/ 4 w 54"/>
                        <a:gd name="T9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4" h="23">
                          <a:moveTo>
                            <a:pt x="4" y="0"/>
                          </a:moveTo>
                          <a:lnTo>
                            <a:pt x="53" y="22"/>
                          </a:lnTo>
                          <a:lnTo>
                            <a:pt x="40" y="22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E3E3E3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85" name="Freeform 124">
                      <a:extLst>
                        <a:ext uri="{FF2B5EF4-FFF2-40B4-BE49-F238E27FC236}">
                          <a16:creationId xmlns:a16="http://schemas.microsoft.com/office/drawing/2014/main" xmlns="" id="{9D75B220-D3B9-44BB-BAA1-6D08A5DD6D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56" y="1067"/>
                      <a:ext cx="144" cy="108"/>
                    </a:xfrm>
                    <a:custGeom>
                      <a:avLst/>
                      <a:gdLst>
                        <a:gd name="T0" fmla="*/ 134 w 144"/>
                        <a:gd name="T1" fmla="*/ 107 h 108"/>
                        <a:gd name="T2" fmla="*/ 0 w 144"/>
                        <a:gd name="T3" fmla="*/ 0 h 108"/>
                        <a:gd name="T4" fmla="*/ 9 w 144"/>
                        <a:gd name="T5" fmla="*/ 0 h 108"/>
                        <a:gd name="T6" fmla="*/ 143 w 144"/>
                        <a:gd name="T7" fmla="*/ 107 h 108"/>
                        <a:gd name="T8" fmla="*/ 134 w 144"/>
                        <a:gd name="T9" fmla="*/ 107 h 1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44" h="108">
                          <a:moveTo>
                            <a:pt x="134" y="107"/>
                          </a:moveTo>
                          <a:lnTo>
                            <a:pt x="0" y="0"/>
                          </a:lnTo>
                          <a:lnTo>
                            <a:pt x="9" y="0"/>
                          </a:lnTo>
                          <a:lnTo>
                            <a:pt x="143" y="107"/>
                          </a:lnTo>
                          <a:lnTo>
                            <a:pt x="134" y="107"/>
                          </a:lnTo>
                        </a:path>
                      </a:pathLst>
                    </a:custGeom>
                    <a:solidFill>
                      <a:srgbClr val="E3E3E3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86" name="Freeform 125">
                      <a:extLst>
                        <a:ext uri="{FF2B5EF4-FFF2-40B4-BE49-F238E27FC236}">
                          <a16:creationId xmlns:a16="http://schemas.microsoft.com/office/drawing/2014/main" xmlns="" id="{F8B4BEB6-12B1-4D83-B176-89AA0834D4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8" y="1067"/>
                      <a:ext cx="36" cy="21"/>
                    </a:xfrm>
                    <a:custGeom>
                      <a:avLst/>
                      <a:gdLst>
                        <a:gd name="T0" fmla="*/ 22 w 36"/>
                        <a:gd name="T1" fmla="*/ 20 h 21"/>
                        <a:gd name="T2" fmla="*/ 0 w 36"/>
                        <a:gd name="T3" fmla="*/ 4 h 21"/>
                        <a:gd name="T4" fmla="*/ 8 w 36"/>
                        <a:gd name="T5" fmla="*/ 0 h 21"/>
                        <a:gd name="T6" fmla="*/ 35 w 36"/>
                        <a:gd name="T7" fmla="*/ 20 h 21"/>
                        <a:gd name="T8" fmla="*/ 22 w 36"/>
                        <a:gd name="T9" fmla="*/ 2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6" h="21">
                          <a:moveTo>
                            <a:pt x="22" y="20"/>
                          </a:moveTo>
                          <a:lnTo>
                            <a:pt x="0" y="4"/>
                          </a:lnTo>
                          <a:lnTo>
                            <a:pt x="8" y="0"/>
                          </a:lnTo>
                          <a:lnTo>
                            <a:pt x="35" y="20"/>
                          </a:lnTo>
                          <a:lnTo>
                            <a:pt x="22" y="20"/>
                          </a:lnTo>
                        </a:path>
                      </a:pathLst>
                    </a:custGeom>
                    <a:solidFill>
                      <a:srgbClr val="AAAAAA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87" name="Freeform 126">
                      <a:extLst>
                        <a:ext uri="{FF2B5EF4-FFF2-40B4-BE49-F238E27FC236}">
                          <a16:creationId xmlns:a16="http://schemas.microsoft.com/office/drawing/2014/main" xmlns="" id="{A115A9C0-5808-4FCA-AD5D-7A40614CAC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95" y="1109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1 w 17"/>
                        <a:gd name="T3" fmla="*/ 16 h 17"/>
                        <a:gd name="T4" fmla="*/ 0 w 17"/>
                        <a:gd name="T5" fmla="*/ 0 h 17"/>
                        <a:gd name="T6" fmla="*/ 11 w 17"/>
                        <a:gd name="T7" fmla="*/ 0 h 17"/>
                        <a:gd name="T8" fmla="*/ 16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1" y="16"/>
                          </a:lnTo>
                          <a:lnTo>
                            <a:pt x="0" y="0"/>
                          </a:lnTo>
                          <a:lnTo>
                            <a:pt x="11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88" name="Freeform 127">
                      <a:extLst>
                        <a:ext uri="{FF2B5EF4-FFF2-40B4-BE49-F238E27FC236}">
                          <a16:creationId xmlns:a16="http://schemas.microsoft.com/office/drawing/2014/main" xmlns="" id="{6DF15E04-6FD3-45B5-98E4-8EE3A71832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16" y="1104"/>
                      <a:ext cx="17" cy="17"/>
                    </a:xfrm>
                    <a:custGeom>
                      <a:avLst/>
                      <a:gdLst>
                        <a:gd name="T0" fmla="*/ 4 w 17"/>
                        <a:gd name="T1" fmla="*/ 0 h 17"/>
                        <a:gd name="T2" fmla="*/ 0 w 17"/>
                        <a:gd name="T3" fmla="*/ 0 h 17"/>
                        <a:gd name="T4" fmla="*/ 11 w 17"/>
                        <a:gd name="T5" fmla="*/ 16 h 17"/>
                        <a:gd name="T6" fmla="*/ 16 w 17"/>
                        <a:gd name="T7" fmla="*/ 16 h 17"/>
                        <a:gd name="T8" fmla="*/ 4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4" y="0"/>
                          </a:moveTo>
                          <a:lnTo>
                            <a:pt x="0" y="0"/>
                          </a:lnTo>
                          <a:lnTo>
                            <a:pt x="11" y="16"/>
                          </a:lnTo>
                          <a:lnTo>
                            <a:pt x="16" y="16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89" name="Freeform 128">
                      <a:extLst>
                        <a:ext uri="{FF2B5EF4-FFF2-40B4-BE49-F238E27FC236}">
                          <a16:creationId xmlns:a16="http://schemas.microsoft.com/office/drawing/2014/main" xmlns="" id="{37C4AF2E-DFB7-434D-B23C-C58C76DB5A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04" y="1109"/>
                      <a:ext cx="88" cy="79"/>
                    </a:xfrm>
                    <a:custGeom>
                      <a:avLst/>
                      <a:gdLst>
                        <a:gd name="T0" fmla="*/ 4 w 88"/>
                        <a:gd name="T1" fmla="*/ 0 h 79"/>
                        <a:gd name="T2" fmla="*/ 0 w 88"/>
                        <a:gd name="T3" fmla="*/ 9 h 79"/>
                        <a:gd name="T4" fmla="*/ 78 w 88"/>
                        <a:gd name="T5" fmla="*/ 78 h 79"/>
                        <a:gd name="T6" fmla="*/ 87 w 88"/>
                        <a:gd name="T7" fmla="*/ 65 h 79"/>
                        <a:gd name="T8" fmla="*/ 4 w 88"/>
                        <a:gd name="T9" fmla="*/ 0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8" h="79">
                          <a:moveTo>
                            <a:pt x="4" y="0"/>
                          </a:moveTo>
                          <a:lnTo>
                            <a:pt x="0" y="9"/>
                          </a:lnTo>
                          <a:lnTo>
                            <a:pt x="78" y="78"/>
                          </a:lnTo>
                          <a:lnTo>
                            <a:pt x="87" y="65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AAAAAA"/>
                    </a:solidFill>
                    <a:ln w="12700" cap="rnd" cmpd="sng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sp>
                <p:nvSpPr>
                  <p:cNvPr id="106" name="Rectangle 129">
                    <a:extLst>
                      <a:ext uri="{FF2B5EF4-FFF2-40B4-BE49-F238E27FC236}">
                        <a16:creationId xmlns:a16="http://schemas.microsoft.com/office/drawing/2014/main" xmlns="" id="{54869D6C-F7E9-425E-AEE6-AE189B7B2C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03" y="2607"/>
                    <a:ext cx="71" cy="1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ko-KR" altLang="ko-KR" sz="12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</p:grpSp>
            <p:grpSp>
              <p:nvGrpSpPr>
                <p:cNvPr id="66" name="Group 130">
                  <a:extLst>
                    <a:ext uri="{FF2B5EF4-FFF2-40B4-BE49-F238E27FC236}">
                      <a16:creationId xmlns:a16="http://schemas.microsoft.com/office/drawing/2014/main" xmlns="" id="{DD9C5706-6D0F-4A77-8279-F7D43EFA8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18" y="2387"/>
                  <a:ext cx="838" cy="634"/>
                  <a:chOff x="1967" y="1456"/>
                  <a:chExt cx="883" cy="775"/>
                </a:xfrm>
              </p:grpSpPr>
              <p:pic>
                <p:nvPicPr>
                  <p:cNvPr id="85" name="Picture 131" descr="flatpanel">
                    <a:extLst>
                      <a:ext uri="{FF2B5EF4-FFF2-40B4-BE49-F238E27FC236}">
                        <a16:creationId xmlns:a16="http://schemas.microsoft.com/office/drawing/2014/main" xmlns="" id="{E4C3A7EB-D7ED-468B-ADC5-4F9B69EFD7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10" y="1934"/>
                    <a:ext cx="263" cy="27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6" name="Line 132">
                    <a:extLst>
                      <a:ext uri="{FF2B5EF4-FFF2-40B4-BE49-F238E27FC236}">
                        <a16:creationId xmlns:a16="http://schemas.microsoft.com/office/drawing/2014/main" xmlns="" id="{66CD46DD-D7D3-4E8A-80AA-8C39578D93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7" y="1856"/>
                    <a:ext cx="61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87" name="Line 133">
                    <a:extLst>
                      <a:ext uri="{FF2B5EF4-FFF2-40B4-BE49-F238E27FC236}">
                        <a16:creationId xmlns:a16="http://schemas.microsoft.com/office/drawing/2014/main" xmlns="" id="{EECC79D4-0BC2-4FB1-8887-A539CFBBF5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7" y="1764"/>
                    <a:ext cx="0" cy="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88" name="Line 134">
                    <a:extLst>
                      <a:ext uri="{FF2B5EF4-FFF2-40B4-BE49-F238E27FC236}">
                        <a16:creationId xmlns:a16="http://schemas.microsoft.com/office/drawing/2014/main" xmlns="" id="{3DB11BA4-A530-4635-AD34-8928FCABB4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12" y="1764"/>
                    <a:ext cx="0" cy="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89" name="Line 135">
                    <a:extLst>
                      <a:ext uri="{FF2B5EF4-FFF2-40B4-BE49-F238E27FC236}">
                        <a16:creationId xmlns:a16="http://schemas.microsoft.com/office/drawing/2014/main" xmlns="" id="{8E374FB8-084A-4698-828A-443DB66760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17" y="1764"/>
                    <a:ext cx="0" cy="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90" name="Line 136">
                    <a:extLst>
                      <a:ext uri="{FF2B5EF4-FFF2-40B4-BE49-F238E27FC236}">
                        <a16:creationId xmlns:a16="http://schemas.microsoft.com/office/drawing/2014/main" xmlns="" id="{EB8157D4-A882-442D-8FE0-1F35EC2DF5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12" y="1856"/>
                    <a:ext cx="0" cy="9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grpSp>
                <p:nvGrpSpPr>
                  <p:cNvPr id="91" name="Group 137">
                    <a:extLst>
                      <a:ext uri="{FF2B5EF4-FFF2-40B4-BE49-F238E27FC236}">
                        <a16:creationId xmlns:a16="http://schemas.microsoft.com/office/drawing/2014/main" xmlns="" id="{199AE9AB-284C-4FCB-A575-4F559FB8284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43" y="1929"/>
                    <a:ext cx="155" cy="302"/>
                    <a:chOff x="4443" y="1373"/>
                    <a:chExt cx="242" cy="484"/>
                  </a:xfrm>
                </p:grpSpPr>
                <p:sp>
                  <p:nvSpPr>
                    <p:cNvPr id="95" name="Freeform 138">
                      <a:extLst>
                        <a:ext uri="{FF2B5EF4-FFF2-40B4-BE49-F238E27FC236}">
                          <a16:creationId xmlns:a16="http://schemas.microsoft.com/office/drawing/2014/main" xmlns="" id="{9ADB92AB-1429-4D84-8B5F-CD62BB87DC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3" y="1373"/>
                      <a:ext cx="242" cy="211"/>
                    </a:xfrm>
                    <a:custGeom>
                      <a:avLst/>
                      <a:gdLst>
                        <a:gd name="T0" fmla="*/ 0 w 242"/>
                        <a:gd name="T1" fmla="*/ 126 h 211"/>
                        <a:gd name="T2" fmla="*/ 95 w 242"/>
                        <a:gd name="T3" fmla="*/ 210 h 211"/>
                        <a:gd name="T4" fmla="*/ 241 w 242"/>
                        <a:gd name="T5" fmla="*/ 79 h 211"/>
                        <a:gd name="T6" fmla="*/ 148 w 242"/>
                        <a:gd name="T7" fmla="*/ 0 h 211"/>
                        <a:gd name="T8" fmla="*/ 0 w 242"/>
                        <a:gd name="T9" fmla="*/ 126 h 2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2" h="211">
                          <a:moveTo>
                            <a:pt x="0" y="126"/>
                          </a:moveTo>
                          <a:lnTo>
                            <a:pt x="95" y="210"/>
                          </a:lnTo>
                          <a:lnTo>
                            <a:pt x="241" y="79"/>
                          </a:lnTo>
                          <a:lnTo>
                            <a:pt x="148" y="0"/>
                          </a:lnTo>
                          <a:lnTo>
                            <a:pt x="0" y="126"/>
                          </a:lnTo>
                        </a:path>
                      </a:pathLst>
                    </a:custGeom>
                    <a:solidFill>
                      <a:srgbClr val="DADADA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96" name="Freeform 139">
                      <a:extLst>
                        <a:ext uri="{FF2B5EF4-FFF2-40B4-BE49-F238E27FC236}">
                          <a16:creationId xmlns:a16="http://schemas.microsoft.com/office/drawing/2014/main" xmlns="" id="{0C9E7349-092B-47C5-9715-0715E4442D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3" y="1501"/>
                      <a:ext cx="96" cy="146"/>
                    </a:xfrm>
                    <a:custGeom>
                      <a:avLst/>
                      <a:gdLst>
                        <a:gd name="T0" fmla="*/ 0 w 96"/>
                        <a:gd name="T1" fmla="*/ 0 h 146"/>
                        <a:gd name="T2" fmla="*/ 95 w 96"/>
                        <a:gd name="T3" fmla="*/ 81 h 146"/>
                        <a:gd name="T4" fmla="*/ 95 w 96"/>
                        <a:gd name="T5" fmla="*/ 145 h 146"/>
                        <a:gd name="T6" fmla="*/ 0 w 96"/>
                        <a:gd name="T7" fmla="*/ 66 h 146"/>
                        <a:gd name="T8" fmla="*/ 0 w 96"/>
                        <a:gd name="T9" fmla="*/ 0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146">
                          <a:moveTo>
                            <a:pt x="0" y="0"/>
                          </a:moveTo>
                          <a:lnTo>
                            <a:pt x="95" y="81"/>
                          </a:lnTo>
                          <a:lnTo>
                            <a:pt x="95" y="145"/>
                          </a:lnTo>
                          <a:lnTo>
                            <a:pt x="0" y="6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DADADA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97" name="Freeform 140">
                      <a:extLst>
                        <a:ext uri="{FF2B5EF4-FFF2-40B4-BE49-F238E27FC236}">
                          <a16:creationId xmlns:a16="http://schemas.microsoft.com/office/drawing/2014/main" xmlns="" id="{C67066E3-CA4B-46B3-90B3-7452C11D36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38" y="1453"/>
                      <a:ext cx="147" cy="194"/>
                    </a:xfrm>
                    <a:custGeom>
                      <a:avLst/>
                      <a:gdLst>
                        <a:gd name="T0" fmla="*/ 0 w 147"/>
                        <a:gd name="T1" fmla="*/ 193 h 194"/>
                        <a:gd name="T2" fmla="*/ 146 w 147"/>
                        <a:gd name="T3" fmla="*/ 64 h 194"/>
                        <a:gd name="T4" fmla="*/ 146 w 147"/>
                        <a:gd name="T5" fmla="*/ 0 h 194"/>
                        <a:gd name="T6" fmla="*/ 0 w 147"/>
                        <a:gd name="T7" fmla="*/ 129 h 194"/>
                        <a:gd name="T8" fmla="*/ 0 w 147"/>
                        <a:gd name="T9" fmla="*/ 193 h 1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47" h="194">
                          <a:moveTo>
                            <a:pt x="0" y="193"/>
                          </a:moveTo>
                          <a:lnTo>
                            <a:pt x="146" y="64"/>
                          </a:lnTo>
                          <a:lnTo>
                            <a:pt x="146" y="0"/>
                          </a:lnTo>
                          <a:lnTo>
                            <a:pt x="0" y="129"/>
                          </a:lnTo>
                          <a:lnTo>
                            <a:pt x="0" y="193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98" name="Freeform 141">
                      <a:extLst>
                        <a:ext uri="{FF2B5EF4-FFF2-40B4-BE49-F238E27FC236}">
                          <a16:creationId xmlns:a16="http://schemas.microsoft.com/office/drawing/2014/main" xmlns="" id="{2B12EB05-845A-4A12-AEC4-EA5AED4B0A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66" y="1533"/>
                      <a:ext cx="54" cy="81"/>
                    </a:xfrm>
                    <a:custGeom>
                      <a:avLst/>
                      <a:gdLst>
                        <a:gd name="T0" fmla="*/ 0 w 54"/>
                        <a:gd name="T1" fmla="*/ 0 h 81"/>
                        <a:gd name="T2" fmla="*/ 53 w 54"/>
                        <a:gd name="T3" fmla="*/ 48 h 81"/>
                        <a:gd name="T4" fmla="*/ 53 w 54"/>
                        <a:gd name="T5" fmla="*/ 80 h 81"/>
                        <a:gd name="T6" fmla="*/ 0 w 54"/>
                        <a:gd name="T7" fmla="*/ 32 h 81"/>
                        <a:gd name="T8" fmla="*/ 0 w 54"/>
                        <a:gd name="T9" fmla="*/ 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4" h="81">
                          <a:moveTo>
                            <a:pt x="0" y="0"/>
                          </a:moveTo>
                          <a:lnTo>
                            <a:pt x="53" y="48"/>
                          </a:lnTo>
                          <a:lnTo>
                            <a:pt x="53" y="80"/>
                          </a:lnTo>
                          <a:lnTo>
                            <a:pt x="0" y="3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99" name="Line 142">
                      <a:extLst>
                        <a:ext uri="{FF2B5EF4-FFF2-40B4-BE49-F238E27FC236}">
                          <a16:creationId xmlns:a16="http://schemas.microsoft.com/office/drawing/2014/main" xmlns="" id="{D9C54DCD-03BF-4899-A09E-63A84963FC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6" y="1550"/>
                      <a:ext cx="53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00" name="Line 143">
                      <a:extLst>
                        <a:ext uri="{FF2B5EF4-FFF2-40B4-BE49-F238E27FC236}">
                          <a16:creationId xmlns:a16="http://schemas.microsoft.com/office/drawing/2014/main" xmlns="" id="{73FC6C05-F623-4196-A6D2-7A4399E6F0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74" y="1550"/>
                      <a:ext cx="0" cy="7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01" name="Line 144">
                      <a:extLst>
                        <a:ext uri="{FF2B5EF4-FFF2-40B4-BE49-F238E27FC236}">
                          <a16:creationId xmlns:a16="http://schemas.microsoft.com/office/drawing/2014/main" xmlns="" id="{B56ABEF4-1E3D-4D35-8BE5-D8B1B4E46E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483" y="1470"/>
                      <a:ext cx="91" cy="8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02" name="Freeform 145">
                      <a:extLst>
                        <a:ext uri="{FF2B5EF4-FFF2-40B4-BE49-F238E27FC236}">
                          <a16:creationId xmlns:a16="http://schemas.microsoft.com/office/drawing/2014/main" xmlns="" id="{600E9E1E-FC99-4127-8FC8-D5AAA90A78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3" y="1572"/>
                      <a:ext cx="96" cy="285"/>
                    </a:xfrm>
                    <a:custGeom>
                      <a:avLst/>
                      <a:gdLst>
                        <a:gd name="T0" fmla="*/ 0 w 96"/>
                        <a:gd name="T1" fmla="*/ 0 h 285"/>
                        <a:gd name="T2" fmla="*/ 95 w 96"/>
                        <a:gd name="T3" fmla="*/ 74 h 285"/>
                        <a:gd name="T4" fmla="*/ 93 w 96"/>
                        <a:gd name="T5" fmla="*/ 284 h 285"/>
                        <a:gd name="T6" fmla="*/ 0 w 96"/>
                        <a:gd name="T7" fmla="*/ 200 h 285"/>
                        <a:gd name="T8" fmla="*/ 0 w 96"/>
                        <a:gd name="T9" fmla="*/ 0 h 2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6" h="285">
                          <a:moveTo>
                            <a:pt x="0" y="0"/>
                          </a:moveTo>
                          <a:lnTo>
                            <a:pt x="95" y="74"/>
                          </a:lnTo>
                          <a:lnTo>
                            <a:pt x="93" y="284"/>
                          </a:lnTo>
                          <a:lnTo>
                            <a:pt x="0" y="20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DADADA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03" name="Freeform 146">
                      <a:extLst>
                        <a:ext uri="{FF2B5EF4-FFF2-40B4-BE49-F238E27FC236}">
                          <a16:creationId xmlns:a16="http://schemas.microsoft.com/office/drawing/2014/main" xmlns="" id="{9B34E10A-70F9-4595-B8BB-ACEC7AA537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36" y="1515"/>
                      <a:ext cx="149" cy="341"/>
                    </a:xfrm>
                    <a:custGeom>
                      <a:avLst/>
                      <a:gdLst>
                        <a:gd name="T0" fmla="*/ 1 w 149"/>
                        <a:gd name="T1" fmla="*/ 340 h 341"/>
                        <a:gd name="T2" fmla="*/ 148 w 149"/>
                        <a:gd name="T3" fmla="*/ 210 h 341"/>
                        <a:gd name="T4" fmla="*/ 147 w 149"/>
                        <a:gd name="T5" fmla="*/ 0 h 341"/>
                        <a:gd name="T6" fmla="*/ 0 w 149"/>
                        <a:gd name="T7" fmla="*/ 131 h 341"/>
                        <a:gd name="T8" fmla="*/ 1 w 149"/>
                        <a:gd name="T9" fmla="*/ 340 h 3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49" h="341">
                          <a:moveTo>
                            <a:pt x="1" y="340"/>
                          </a:moveTo>
                          <a:lnTo>
                            <a:pt x="148" y="210"/>
                          </a:lnTo>
                          <a:lnTo>
                            <a:pt x="147" y="0"/>
                          </a:lnTo>
                          <a:lnTo>
                            <a:pt x="0" y="131"/>
                          </a:lnTo>
                          <a:lnTo>
                            <a:pt x="1" y="340"/>
                          </a:lnTo>
                        </a:path>
                      </a:pathLst>
                    </a:custGeom>
                    <a:solidFill>
                      <a:srgbClr val="919191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104" name="Line 147">
                      <a:extLst>
                        <a:ext uri="{FF2B5EF4-FFF2-40B4-BE49-F238E27FC236}">
                          <a16:creationId xmlns:a16="http://schemas.microsoft.com/office/drawing/2014/main" xmlns="" id="{23F7CEFB-AF1B-48F8-AC4F-6965FA5B09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74" y="1618"/>
                      <a:ext cx="0" cy="20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pic>
                <p:nvPicPr>
                  <p:cNvPr id="92" name="Picture 148" descr="flatpanel">
                    <a:extLst>
                      <a:ext uri="{FF2B5EF4-FFF2-40B4-BE49-F238E27FC236}">
                        <a16:creationId xmlns:a16="http://schemas.microsoft.com/office/drawing/2014/main" xmlns="" id="{527891BA-CADF-43A9-9B87-9FBCB30918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7" y="1456"/>
                    <a:ext cx="263" cy="27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3" name="Picture 149" descr="flatpanel">
                    <a:extLst>
                      <a:ext uri="{FF2B5EF4-FFF2-40B4-BE49-F238E27FC236}">
                        <a16:creationId xmlns:a16="http://schemas.microsoft.com/office/drawing/2014/main" xmlns="" id="{A5B75B11-606C-4645-8EC8-DB535C1AF9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91" y="1456"/>
                    <a:ext cx="263" cy="27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4" name="Picture 150" descr="flatpanel">
                    <a:extLst>
                      <a:ext uri="{FF2B5EF4-FFF2-40B4-BE49-F238E27FC236}">
                        <a16:creationId xmlns:a16="http://schemas.microsoft.com/office/drawing/2014/main" xmlns="" id="{A3F3D25C-A1E5-4F0B-BC33-4CD28848803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87" y="1456"/>
                    <a:ext cx="263" cy="27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7" name="Picture 151" descr="flatpanel">
                  <a:extLst>
                    <a:ext uri="{FF2B5EF4-FFF2-40B4-BE49-F238E27FC236}">
                      <a16:creationId xmlns:a16="http://schemas.microsoft.com/office/drawing/2014/main" xmlns="" id="{CC48E4BD-2085-4F1C-9261-38FAB2626B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91" y="2897"/>
                  <a:ext cx="249" cy="2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8" name="Line 152">
                  <a:extLst>
                    <a:ext uri="{FF2B5EF4-FFF2-40B4-BE49-F238E27FC236}">
                      <a16:creationId xmlns:a16="http://schemas.microsoft.com/office/drawing/2014/main" xmlns="" id="{F158100B-5935-408D-9B59-7CE2376B90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19" y="2491"/>
                  <a:ext cx="0" cy="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>
                    <a:latin typeface="산돌고딕 M" panose="02030504000101010101" pitchFamily="18" charset="-127"/>
                    <a:ea typeface="산돌고딕 M" panose="02030504000101010101" pitchFamily="18" charset="-127"/>
                  </a:endParaRPr>
                </a:p>
              </p:txBody>
            </p:sp>
            <p:sp>
              <p:nvSpPr>
                <p:cNvPr id="69" name="Line 153">
                  <a:extLst>
                    <a:ext uri="{FF2B5EF4-FFF2-40B4-BE49-F238E27FC236}">
                      <a16:creationId xmlns:a16="http://schemas.microsoft.com/office/drawing/2014/main" xmlns="" id="{26C7533C-1191-4AB6-8E5F-4179F02882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19" y="2861"/>
                  <a:ext cx="0" cy="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>
                    <a:latin typeface="산돌고딕 M" panose="02030504000101010101" pitchFamily="18" charset="-127"/>
                    <a:ea typeface="산돌고딕 M" panose="02030504000101010101" pitchFamily="18" charset="-127"/>
                  </a:endParaRPr>
                </a:p>
              </p:txBody>
            </p:sp>
            <p:graphicFrame>
              <p:nvGraphicFramePr>
                <p:cNvPr id="70" name="Object 154">
                  <a:extLst>
                    <a:ext uri="{FF2B5EF4-FFF2-40B4-BE49-F238E27FC236}">
                      <a16:creationId xmlns:a16="http://schemas.microsoft.com/office/drawing/2014/main" xmlns="" id="{277D1255-986C-4FCF-BF9A-2409CC9C2C0D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4483" y="2563"/>
                <a:ext cx="702" cy="3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61" name="Clip" r:id="rId5" imgW="3657600" imgH="2047680" progId="MS_ClipArt_Gallery.2">
                        <p:embed/>
                      </p:oleObj>
                    </mc:Choice>
                    <mc:Fallback>
                      <p:oleObj name="Clip" r:id="rId5" imgW="3657600" imgH="2047680" progId="MS_ClipArt_Gallery.2">
                        <p:embed/>
                        <p:pic>
                          <p:nvPicPr>
                            <p:cNvPr id="33" name="Object 154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83" y="2563"/>
                              <a:ext cx="702" cy="32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1" name="Oval 155">
                  <a:extLst>
                    <a:ext uri="{FF2B5EF4-FFF2-40B4-BE49-F238E27FC236}">
                      <a16:creationId xmlns:a16="http://schemas.microsoft.com/office/drawing/2014/main" xmlns="" id="{2EC4DAB9-B323-4311-8026-EE2360FD17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42" y="2615"/>
                  <a:ext cx="585" cy="1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C9B1"/>
                    </a:gs>
                    <a:gs pos="100000">
                      <a:srgbClr val="CBC9B1">
                        <a:gamma/>
                        <a:tint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>
                    <a:latin typeface="산돌고딕 M" panose="02030504000101010101" pitchFamily="18" charset="-127"/>
                    <a:ea typeface="산돌고딕 M" panose="02030504000101010101" pitchFamily="18" charset="-127"/>
                  </a:endParaRPr>
                </a:p>
              </p:txBody>
            </p:sp>
            <p:sp>
              <p:nvSpPr>
                <p:cNvPr id="72" name="Rectangle 156">
                  <a:extLst>
                    <a:ext uri="{FF2B5EF4-FFF2-40B4-BE49-F238E27FC236}">
                      <a16:creationId xmlns:a16="http://schemas.microsoft.com/office/drawing/2014/main" xmlns="" id="{88600E7D-7DEE-4AF5-B46F-6901837C53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26" y="2563"/>
                  <a:ext cx="556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44462" tIns="71438" rIns="144462" bIns="71438">
                  <a:spAutoFit/>
                </a:bodyPr>
                <a:lstStyle>
                  <a:lvl1pPr defTabSz="2232025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14375" defTabSz="2232025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428750" defTabSz="2232025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2143125" defTabSz="2232025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857500" defTabSz="2232025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3314700" defTabSz="22320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3771900" defTabSz="22320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4229100" defTabSz="22320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4686300" defTabSz="22320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0" latinLnBrk="0" hangingPunct="0">
                    <a:buFontTx/>
                    <a:buNone/>
                  </a:pPr>
                  <a:r>
                    <a:rPr kumimoji="0" lang="en-US" altLang="ko-KR" sz="1600" b="1"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Internet</a:t>
                  </a:r>
                </a:p>
              </p:txBody>
            </p:sp>
            <p:pic>
              <p:nvPicPr>
                <p:cNvPr id="73" name="Picture 157" descr="flatpanel">
                  <a:extLst>
                    <a:ext uri="{FF2B5EF4-FFF2-40B4-BE49-F238E27FC236}">
                      <a16:creationId xmlns:a16="http://schemas.microsoft.com/office/drawing/2014/main" xmlns="" id="{337B9EA7-E1CD-46EA-A5B2-CB260D3393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6" y="2267"/>
                  <a:ext cx="250" cy="2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74" name="Group 158">
                  <a:extLst>
                    <a:ext uri="{FF2B5EF4-FFF2-40B4-BE49-F238E27FC236}">
                      <a16:creationId xmlns:a16="http://schemas.microsoft.com/office/drawing/2014/main" xmlns="" id="{89DE9B24-6F50-4673-BF83-0BB5D26DF3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47" y="2263"/>
                  <a:ext cx="147" cy="247"/>
                  <a:chOff x="4443" y="1373"/>
                  <a:chExt cx="242" cy="484"/>
                </a:xfrm>
              </p:grpSpPr>
              <p:sp>
                <p:nvSpPr>
                  <p:cNvPr id="75" name="Freeform 159">
                    <a:extLst>
                      <a:ext uri="{FF2B5EF4-FFF2-40B4-BE49-F238E27FC236}">
                        <a16:creationId xmlns:a16="http://schemas.microsoft.com/office/drawing/2014/main" xmlns="" id="{2EAC568E-EB0D-439F-A7D1-4A3E6DA37F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3" y="1373"/>
                    <a:ext cx="242" cy="211"/>
                  </a:xfrm>
                  <a:custGeom>
                    <a:avLst/>
                    <a:gdLst>
                      <a:gd name="T0" fmla="*/ 0 w 242"/>
                      <a:gd name="T1" fmla="*/ 126 h 211"/>
                      <a:gd name="T2" fmla="*/ 95 w 242"/>
                      <a:gd name="T3" fmla="*/ 210 h 211"/>
                      <a:gd name="T4" fmla="*/ 241 w 242"/>
                      <a:gd name="T5" fmla="*/ 79 h 211"/>
                      <a:gd name="T6" fmla="*/ 148 w 242"/>
                      <a:gd name="T7" fmla="*/ 0 h 211"/>
                      <a:gd name="T8" fmla="*/ 0 w 242"/>
                      <a:gd name="T9" fmla="*/ 126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211">
                        <a:moveTo>
                          <a:pt x="0" y="126"/>
                        </a:moveTo>
                        <a:lnTo>
                          <a:pt x="95" y="210"/>
                        </a:lnTo>
                        <a:lnTo>
                          <a:pt x="241" y="79"/>
                        </a:lnTo>
                        <a:lnTo>
                          <a:pt x="148" y="0"/>
                        </a:lnTo>
                        <a:lnTo>
                          <a:pt x="0" y="126"/>
                        </a:lnTo>
                      </a:path>
                    </a:pathLst>
                  </a:custGeom>
                  <a:solidFill>
                    <a:srgbClr val="DADADA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76" name="Freeform 160">
                    <a:extLst>
                      <a:ext uri="{FF2B5EF4-FFF2-40B4-BE49-F238E27FC236}">
                        <a16:creationId xmlns:a16="http://schemas.microsoft.com/office/drawing/2014/main" xmlns="" id="{C6DBCD85-C203-4762-99A0-92B2AAC9C1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3" y="1501"/>
                    <a:ext cx="96" cy="146"/>
                  </a:xfrm>
                  <a:custGeom>
                    <a:avLst/>
                    <a:gdLst>
                      <a:gd name="T0" fmla="*/ 0 w 96"/>
                      <a:gd name="T1" fmla="*/ 0 h 146"/>
                      <a:gd name="T2" fmla="*/ 95 w 96"/>
                      <a:gd name="T3" fmla="*/ 81 h 146"/>
                      <a:gd name="T4" fmla="*/ 95 w 96"/>
                      <a:gd name="T5" fmla="*/ 145 h 146"/>
                      <a:gd name="T6" fmla="*/ 0 w 96"/>
                      <a:gd name="T7" fmla="*/ 66 h 146"/>
                      <a:gd name="T8" fmla="*/ 0 w 96"/>
                      <a:gd name="T9" fmla="*/ 0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46">
                        <a:moveTo>
                          <a:pt x="0" y="0"/>
                        </a:moveTo>
                        <a:lnTo>
                          <a:pt x="95" y="81"/>
                        </a:lnTo>
                        <a:lnTo>
                          <a:pt x="95" y="145"/>
                        </a:lnTo>
                        <a:lnTo>
                          <a:pt x="0" y="6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ADADA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77" name="Freeform 161">
                    <a:extLst>
                      <a:ext uri="{FF2B5EF4-FFF2-40B4-BE49-F238E27FC236}">
                        <a16:creationId xmlns:a16="http://schemas.microsoft.com/office/drawing/2014/main" xmlns="" id="{AB08654F-E48C-44E7-A203-C07752C00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8" y="1453"/>
                    <a:ext cx="147" cy="194"/>
                  </a:xfrm>
                  <a:custGeom>
                    <a:avLst/>
                    <a:gdLst>
                      <a:gd name="T0" fmla="*/ 0 w 147"/>
                      <a:gd name="T1" fmla="*/ 193 h 194"/>
                      <a:gd name="T2" fmla="*/ 146 w 147"/>
                      <a:gd name="T3" fmla="*/ 64 h 194"/>
                      <a:gd name="T4" fmla="*/ 146 w 147"/>
                      <a:gd name="T5" fmla="*/ 0 h 194"/>
                      <a:gd name="T6" fmla="*/ 0 w 147"/>
                      <a:gd name="T7" fmla="*/ 129 h 194"/>
                      <a:gd name="T8" fmla="*/ 0 w 147"/>
                      <a:gd name="T9" fmla="*/ 193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7" h="194">
                        <a:moveTo>
                          <a:pt x="0" y="193"/>
                        </a:moveTo>
                        <a:lnTo>
                          <a:pt x="146" y="64"/>
                        </a:lnTo>
                        <a:lnTo>
                          <a:pt x="146" y="0"/>
                        </a:lnTo>
                        <a:lnTo>
                          <a:pt x="0" y="129"/>
                        </a:lnTo>
                        <a:lnTo>
                          <a:pt x="0" y="193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78" name="Freeform 162">
                    <a:extLst>
                      <a:ext uri="{FF2B5EF4-FFF2-40B4-BE49-F238E27FC236}">
                        <a16:creationId xmlns:a16="http://schemas.microsoft.com/office/drawing/2014/main" xmlns="" id="{97EA3465-89A5-4863-8E15-8A3FE44293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66" y="1533"/>
                    <a:ext cx="54" cy="81"/>
                  </a:xfrm>
                  <a:custGeom>
                    <a:avLst/>
                    <a:gdLst>
                      <a:gd name="T0" fmla="*/ 0 w 54"/>
                      <a:gd name="T1" fmla="*/ 0 h 81"/>
                      <a:gd name="T2" fmla="*/ 53 w 54"/>
                      <a:gd name="T3" fmla="*/ 48 h 81"/>
                      <a:gd name="T4" fmla="*/ 53 w 54"/>
                      <a:gd name="T5" fmla="*/ 80 h 81"/>
                      <a:gd name="T6" fmla="*/ 0 w 54"/>
                      <a:gd name="T7" fmla="*/ 32 h 81"/>
                      <a:gd name="T8" fmla="*/ 0 w 54"/>
                      <a:gd name="T9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4" h="81">
                        <a:moveTo>
                          <a:pt x="0" y="0"/>
                        </a:moveTo>
                        <a:lnTo>
                          <a:pt x="53" y="48"/>
                        </a:lnTo>
                        <a:lnTo>
                          <a:pt x="53" y="80"/>
                        </a:lnTo>
                        <a:lnTo>
                          <a:pt x="0" y="3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79" name="Line 163">
                    <a:extLst>
                      <a:ext uri="{FF2B5EF4-FFF2-40B4-BE49-F238E27FC236}">
                        <a16:creationId xmlns:a16="http://schemas.microsoft.com/office/drawing/2014/main" xmlns="" id="{EA2BDB1D-BBEA-4585-A4F9-0B26C42250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66" y="1550"/>
                    <a:ext cx="53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80" name="Line 164">
                    <a:extLst>
                      <a:ext uri="{FF2B5EF4-FFF2-40B4-BE49-F238E27FC236}">
                        <a16:creationId xmlns:a16="http://schemas.microsoft.com/office/drawing/2014/main" xmlns="" id="{464B8E08-D436-4CBA-AF61-DA09025D41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74" y="1550"/>
                    <a:ext cx="0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81" name="Line 165">
                    <a:extLst>
                      <a:ext uri="{FF2B5EF4-FFF2-40B4-BE49-F238E27FC236}">
                        <a16:creationId xmlns:a16="http://schemas.microsoft.com/office/drawing/2014/main" xmlns="" id="{6DEB3AF1-AE15-4D28-9048-081A847BC0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83" y="1470"/>
                    <a:ext cx="91" cy="8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82" name="Freeform 166">
                    <a:extLst>
                      <a:ext uri="{FF2B5EF4-FFF2-40B4-BE49-F238E27FC236}">
                        <a16:creationId xmlns:a16="http://schemas.microsoft.com/office/drawing/2014/main" xmlns="" id="{8091E838-7005-4246-94A3-10E435BD2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3" y="1572"/>
                    <a:ext cx="96" cy="285"/>
                  </a:xfrm>
                  <a:custGeom>
                    <a:avLst/>
                    <a:gdLst>
                      <a:gd name="T0" fmla="*/ 0 w 96"/>
                      <a:gd name="T1" fmla="*/ 0 h 285"/>
                      <a:gd name="T2" fmla="*/ 95 w 96"/>
                      <a:gd name="T3" fmla="*/ 74 h 285"/>
                      <a:gd name="T4" fmla="*/ 93 w 96"/>
                      <a:gd name="T5" fmla="*/ 284 h 285"/>
                      <a:gd name="T6" fmla="*/ 0 w 96"/>
                      <a:gd name="T7" fmla="*/ 200 h 285"/>
                      <a:gd name="T8" fmla="*/ 0 w 96"/>
                      <a:gd name="T9" fmla="*/ 0 h 2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285">
                        <a:moveTo>
                          <a:pt x="0" y="0"/>
                        </a:moveTo>
                        <a:lnTo>
                          <a:pt x="95" y="74"/>
                        </a:lnTo>
                        <a:lnTo>
                          <a:pt x="93" y="284"/>
                        </a:lnTo>
                        <a:lnTo>
                          <a:pt x="0" y="20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ADADA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83" name="Freeform 167">
                    <a:extLst>
                      <a:ext uri="{FF2B5EF4-FFF2-40B4-BE49-F238E27FC236}">
                        <a16:creationId xmlns:a16="http://schemas.microsoft.com/office/drawing/2014/main" xmlns="" id="{708ED3E1-0AC8-4D1C-A74E-D391954B6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6" y="1515"/>
                    <a:ext cx="149" cy="341"/>
                  </a:xfrm>
                  <a:custGeom>
                    <a:avLst/>
                    <a:gdLst>
                      <a:gd name="T0" fmla="*/ 1 w 149"/>
                      <a:gd name="T1" fmla="*/ 340 h 341"/>
                      <a:gd name="T2" fmla="*/ 148 w 149"/>
                      <a:gd name="T3" fmla="*/ 210 h 341"/>
                      <a:gd name="T4" fmla="*/ 147 w 149"/>
                      <a:gd name="T5" fmla="*/ 0 h 341"/>
                      <a:gd name="T6" fmla="*/ 0 w 149"/>
                      <a:gd name="T7" fmla="*/ 131 h 341"/>
                      <a:gd name="T8" fmla="*/ 1 w 149"/>
                      <a:gd name="T9" fmla="*/ 340 h 3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" h="341">
                        <a:moveTo>
                          <a:pt x="1" y="340"/>
                        </a:moveTo>
                        <a:lnTo>
                          <a:pt x="148" y="210"/>
                        </a:lnTo>
                        <a:lnTo>
                          <a:pt x="147" y="0"/>
                        </a:lnTo>
                        <a:lnTo>
                          <a:pt x="0" y="131"/>
                        </a:lnTo>
                        <a:lnTo>
                          <a:pt x="1" y="34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84" name="Line 168">
                    <a:extLst>
                      <a:ext uri="{FF2B5EF4-FFF2-40B4-BE49-F238E27FC236}">
                        <a16:creationId xmlns:a16="http://schemas.microsoft.com/office/drawing/2014/main" xmlns="" id="{E66EBD0A-5C60-4F9B-8A0B-782735FECB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74" y="1618"/>
                    <a:ext cx="0" cy="203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</p:grpSp>
          </p:grpSp>
          <p:grpSp>
            <p:nvGrpSpPr>
              <p:cNvPr id="45" name="Group 169">
                <a:extLst>
                  <a:ext uri="{FF2B5EF4-FFF2-40B4-BE49-F238E27FC236}">
                    <a16:creationId xmlns:a16="http://schemas.microsoft.com/office/drawing/2014/main" xmlns="" id="{234D5268-0D3F-4DFF-B96D-06D7099206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1208"/>
                <a:ext cx="2306" cy="1230"/>
                <a:chOff x="583" y="1187"/>
                <a:chExt cx="2647" cy="1416"/>
              </a:xfrm>
            </p:grpSpPr>
            <p:sp>
              <p:nvSpPr>
                <p:cNvPr id="46" name="Text Box 170">
                  <a:extLst>
                    <a:ext uri="{FF2B5EF4-FFF2-40B4-BE49-F238E27FC236}">
                      <a16:creationId xmlns:a16="http://schemas.microsoft.com/office/drawing/2014/main" xmlns="" id="{7C38BD26-A3A2-42F6-877F-CB41AA386E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8" y="2236"/>
                  <a:ext cx="520" cy="3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Intranet /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1">
                      <a:solidFill>
                        <a:schemeClr val="tx1"/>
                      </a:solidFill>
                      <a:latin typeface="산돌고딕 M" panose="02030504000101010101" pitchFamily="18" charset="-127"/>
                      <a:ea typeface="산돌고딕 M" panose="02030504000101010101" pitchFamily="18" charset="-127"/>
                    </a:rPr>
                    <a:t>Extranet</a:t>
                  </a:r>
                </a:p>
              </p:txBody>
            </p:sp>
            <p:grpSp>
              <p:nvGrpSpPr>
                <p:cNvPr id="47" name="Group 171">
                  <a:extLst>
                    <a:ext uri="{FF2B5EF4-FFF2-40B4-BE49-F238E27FC236}">
                      <a16:creationId xmlns:a16="http://schemas.microsoft.com/office/drawing/2014/main" xmlns="" id="{B946A0DB-B181-4FB9-A824-9927850C80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3" y="1187"/>
                  <a:ext cx="2647" cy="1269"/>
                  <a:chOff x="607" y="1187"/>
                  <a:chExt cx="2647" cy="1269"/>
                </a:xfrm>
              </p:grpSpPr>
              <p:sp>
                <p:nvSpPr>
                  <p:cNvPr id="48" name="AutoShape 172">
                    <a:extLst>
                      <a:ext uri="{FF2B5EF4-FFF2-40B4-BE49-F238E27FC236}">
                        <a16:creationId xmlns:a16="http://schemas.microsoft.com/office/drawing/2014/main" xmlns="" id="{EC89D942-AB2A-4A7C-8FF7-B0548FF66B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3" y="2165"/>
                    <a:ext cx="2631" cy="65"/>
                  </a:xfrm>
                  <a:prstGeom prst="rightArrow">
                    <a:avLst>
                      <a:gd name="adj1" fmla="val 50000"/>
                      <a:gd name="adj2" fmla="val 1011923"/>
                    </a:avLst>
                  </a:prstGeom>
                  <a:gradFill rotWithShape="0">
                    <a:gsLst>
                      <a:gs pos="0">
                        <a:schemeClr val="hlink">
                          <a:gamma/>
                          <a:tint val="63529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sp>
                <p:nvSpPr>
                  <p:cNvPr id="49" name="AutoShape 173">
                    <a:extLst>
                      <a:ext uri="{FF2B5EF4-FFF2-40B4-BE49-F238E27FC236}">
                        <a16:creationId xmlns:a16="http://schemas.microsoft.com/office/drawing/2014/main" xmlns="" id="{E58E18A8-E2F6-49DC-B060-862C324E33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133" y="1661"/>
                    <a:ext cx="1025" cy="78"/>
                  </a:xfrm>
                  <a:prstGeom prst="rightArrow">
                    <a:avLst>
                      <a:gd name="adj1" fmla="val 50000"/>
                      <a:gd name="adj2" fmla="val 328526"/>
                    </a:avLst>
                  </a:prstGeom>
                  <a:gradFill rotWithShape="0">
                    <a:gsLst>
                      <a:gs pos="0">
                        <a:schemeClr val="hlink">
                          <a:gamma/>
                          <a:tint val="63529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>
                      <a:latin typeface="산돌고딕 M" panose="02030504000101010101" pitchFamily="18" charset="-127"/>
                      <a:ea typeface="산돌고딕 M" panose="02030504000101010101" pitchFamily="18" charset="-127"/>
                    </a:endParaRPr>
                  </a:p>
                </p:txBody>
              </p:sp>
              <p:grpSp>
                <p:nvGrpSpPr>
                  <p:cNvPr id="50" name="Group 174">
                    <a:extLst>
                      <a:ext uri="{FF2B5EF4-FFF2-40B4-BE49-F238E27FC236}">
                        <a16:creationId xmlns:a16="http://schemas.microsoft.com/office/drawing/2014/main" xmlns="" id="{F4E40023-2B0F-419C-83AA-7288A48C6A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54" y="1314"/>
                    <a:ext cx="2180" cy="879"/>
                    <a:chOff x="702" y="1416"/>
                    <a:chExt cx="1426" cy="1052"/>
                  </a:xfrm>
                </p:grpSpPr>
                <p:sp>
                  <p:nvSpPr>
                    <p:cNvPr id="56" name="Oval 175">
                      <a:extLst>
                        <a:ext uri="{FF2B5EF4-FFF2-40B4-BE49-F238E27FC236}">
                          <a16:creationId xmlns:a16="http://schemas.microsoft.com/office/drawing/2014/main" xmlns="" id="{128510FB-86DF-4A50-8EBA-DA18ED8C68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3" y="1416"/>
                      <a:ext cx="1415" cy="104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CFF66"/>
                        </a:gs>
                        <a:gs pos="100000">
                          <a:srgbClr val="CCFF66">
                            <a:gamma/>
                            <a:shade val="76078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CFF6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57" name="Oval 176">
                      <a:extLst>
                        <a:ext uri="{FF2B5EF4-FFF2-40B4-BE49-F238E27FC236}">
                          <a16:creationId xmlns:a16="http://schemas.microsoft.com/office/drawing/2014/main" xmlns="" id="{263B9ABC-0679-4477-97D1-F804C23743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8" y="1831"/>
                      <a:ext cx="866" cy="63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CFF66"/>
                        </a:gs>
                        <a:gs pos="100000">
                          <a:srgbClr val="CCFF66">
                            <a:gamma/>
                            <a:shade val="76078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CFF6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  <p:sp>
                  <p:nvSpPr>
                    <p:cNvPr id="58" name="Oval 177">
                      <a:extLst>
                        <a:ext uri="{FF2B5EF4-FFF2-40B4-BE49-F238E27FC236}">
                          <a16:creationId xmlns:a16="http://schemas.microsoft.com/office/drawing/2014/main" xmlns="" id="{6F483501-3864-4192-BC33-4C1929AF918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2" y="2065"/>
                      <a:ext cx="465" cy="40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CFF66"/>
                        </a:gs>
                        <a:gs pos="100000">
                          <a:srgbClr val="CCFF66">
                            <a:gamma/>
                            <a:shade val="76078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CCFF6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p:txBody>
                </p:sp>
              </p:grpSp>
              <p:sp>
                <p:nvSpPr>
                  <p:cNvPr id="51" name="Text Box 178">
                    <a:extLst>
                      <a:ext uri="{FF2B5EF4-FFF2-40B4-BE49-F238E27FC236}">
                        <a16:creationId xmlns:a16="http://schemas.microsoft.com/office/drawing/2014/main" xmlns="" id="{7E1349FD-DC40-4C69-9E23-B8AD88A107F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2" y="1597"/>
                    <a:ext cx="533" cy="36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ko-KR" sz="1200" b="1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Network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ko-KR" sz="1200" b="1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Economy</a:t>
                    </a:r>
                  </a:p>
                </p:txBody>
              </p:sp>
              <p:sp>
                <p:nvSpPr>
                  <p:cNvPr id="52" name="Text Box 179">
                    <a:extLst>
                      <a:ext uri="{FF2B5EF4-FFF2-40B4-BE49-F238E27FC236}">
                        <a16:creationId xmlns:a16="http://schemas.microsoft.com/office/drawing/2014/main" xmlns="" id="{950EEFE7-41F1-47D3-9E38-D002CAA558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7" y="1769"/>
                    <a:ext cx="566" cy="36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ko-KR" sz="1200" b="1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Extended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ko-KR" sz="1200" b="1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Enterprise</a:t>
                    </a:r>
                  </a:p>
                </p:txBody>
              </p:sp>
              <p:sp>
                <p:nvSpPr>
                  <p:cNvPr id="53" name="Text Box 180">
                    <a:extLst>
                      <a:ext uri="{FF2B5EF4-FFF2-40B4-BE49-F238E27FC236}">
                        <a16:creationId xmlns:a16="http://schemas.microsoft.com/office/drawing/2014/main" xmlns="" id="{044BB16B-17A2-4FB0-BEF8-CAC0BAB00F8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0" y="1877"/>
                    <a:ext cx="624" cy="36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ko-KR" sz="1200" b="1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Enterprise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ko-KR" sz="1200" b="1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Automation</a:t>
                    </a:r>
                  </a:p>
                </p:txBody>
              </p:sp>
              <p:sp>
                <p:nvSpPr>
                  <p:cNvPr id="54" name="Text Box 181">
                    <a:extLst>
                      <a:ext uri="{FF2B5EF4-FFF2-40B4-BE49-F238E27FC236}">
                        <a16:creationId xmlns:a16="http://schemas.microsoft.com/office/drawing/2014/main" xmlns="" id="{35FE6207-331C-4156-A6DD-F2DE2D91BE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" y="2235"/>
                    <a:ext cx="292" cy="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ko-KR" sz="1200" b="1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C/S</a:t>
                    </a:r>
                  </a:p>
                </p:txBody>
              </p:sp>
              <p:sp>
                <p:nvSpPr>
                  <p:cNvPr id="55" name="Text Box 182">
                    <a:extLst>
                      <a:ext uri="{FF2B5EF4-FFF2-40B4-BE49-F238E27FC236}">
                        <a16:creationId xmlns:a16="http://schemas.microsoft.com/office/drawing/2014/main" xmlns="" id="{2B94AA57-4A8B-47F4-89F4-259398B6FD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5" y="2236"/>
                    <a:ext cx="457" cy="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ko-KR" sz="1200" b="1">
                        <a:solidFill>
                          <a:schemeClr val="tx1"/>
                        </a:solidFill>
                        <a:latin typeface="산돌고딕 M" panose="02030504000101010101" pitchFamily="18" charset="-127"/>
                        <a:ea typeface="산돌고딕 M" panose="02030504000101010101" pitchFamily="18" charset="-127"/>
                      </a:rPr>
                      <a:t>Internet</a:t>
                    </a:r>
                  </a:p>
                </p:txBody>
              </p:sp>
            </p:grpSp>
          </p:grpSp>
        </p:grpSp>
        <p:sp>
          <p:nvSpPr>
            <p:cNvPr id="21" name="Rectangle 183">
              <a:extLst>
                <a:ext uri="{FF2B5EF4-FFF2-40B4-BE49-F238E27FC236}">
                  <a16:creationId xmlns:a16="http://schemas.microsoft.com/office/drawing/2014/main" xmlns="" id="{BE4D78EF-B3E2-4C16-961F-6F61D2D67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399" y="3844046"/>
              <a:ext cx="2697634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/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600" b="1" dirty="0">
                  <a:solidFill>
                    <a:schemeClr val="tx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인터넷을 중심으로 새로운 </a:t>
              </a:r>
              <a:endParaRPr lang="en-US" altLang="ko-KR" sz="1600" b="1" dirty="0">
                <a:solidFill>
                  <a:schemeClr val="tx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  <a:p>
              <a:pPr algn="just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600" b="1" dirty="0">
                  <a:solidFill>
                    <a:schemeClr val="tx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고객과 시장을 창출할 수 </a:t>
              </a:r>
              <a:endParaRPr lang="en-US" altLang="ko-KR" sz="1600" b="1" dirty="0">
                <a:solidFill>
                  <a:schemeClr val="tx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  <a:p>
              <a:pPr algn="just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600" b="1" dirty="0">
                  <a:solidFill>
                    <a:schemeClr val="tx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있는 네트워크 경제 활동 시대</a:t>
              </a:r>
            </a:p>
          </p:txBody>
        </p:sp>
        <p:grpSp>
          <p:nvGrpSpPr>
            <p:cNvPr id="22" name="Group 205">
              <a:extLst>
                <a:ext uri="{FF2B5EF4-FFF2-40B4-BE49-F238E27FC236}">
                  <a16:creationId xmlns:a16="http://schemas.microsoft.com/office/drawing/2014/main" xmlns="" id="{1A671D97-A334-4EBA-A6C4-37E3C6262B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5999" y="1253246"/>
              <a:ext cx="5715000" cy="2139950"/>
              <a:chOff x="252" y="688"/>
              <a:chExt cx="5176" cy="2683"/>
            </a:xfrm>
          </p:grpSpPr>
          <p:sp>
            <p:nvSpPr>
              <p:cNvPr id="23" name="Rectangle 206">
                <a:extLst>
                  <a:ext uri="{FF2B5EF4-FFF2-40B4-BE49-F238E27FC236}">
                    <a16:creationId xmlns:a16="http://schemas.microsoft.com/office/drawing/2014/main" xmlns="" id="{A7DC2C91-5EFE-4FF4-9B42-BF5CA21BE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5" y="2069"/>
                <a:ext cx="1831" cy="98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>
                  <a:buFontTx/>
                  <a:buNone/>
                </a:pPr>
                <a:endParaRPr lang="en-US" altLang="ko-KR" sz="900">
                  <a:solidFill>
                    <a:srgbClr val="CC33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endParaRPr>
              </a:p>
              <a:p>
                <a:pPr algn="ctr">
                  <a:buFontTx/>
                  <a:buNone/>
                </a:pPr>
                <a:r>
                  <a:rPr lang="en-US" altLang="ko-KR" sz="900" b="1">
                    <a:solidFill>
                      <a:schemeClr val="accent2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Web</a:t>
                </a:r>
              </a:p>
            </p:txBody>
          </p:sp>
          <p:sp>
            <p:nvSpPr>
              <p:cNvPr id="24" name="Rectangle 207">
                <a:extLst>
                  <a:ext uri="{FF2B5EF4-FFF2-40B4-BE49-F238E27FC236}">
                    <a16:creationId xmlns:a16="http://schemas.microsoft.com/office/drawing/2014/main" xmlns="" id="{124E64E7-557C-47D7-811D-0F9D155B5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5" y="1087"/>
                <a:ext cx="1831" cy="9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>
                  <a:buFontTx/>
                  <a:buNone/>
                </a:pPr>
                <a:endParaRPr lang="en-US" altLang="ko-KR" sz="900">
                  <a:solidFill>
                    <a:schemeClr val="accent2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endParaRPr>
              </a:p>
              <a:p>
                <a:pPr algn="ctr">
                  <a:buFontTx/>
                  <a:buNone/>
                </a:pPr>
                <a:r>
                  <a:rPr lang="en-US" altLang="ko-KR" sz="900" b="1">
                    <a:solidFill>
                      <a:schemeClr val="accent2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Next Generation</a:t>
                </a:r>
              </a:p>
            </p:txBody>
          </p:sp>
          <p:sp>
            <p:nvSpPr>
              <p:cNvPr id="25" name="Rectangle 208">
                <a:extLst>
                  <a:ext uri="{FF2B5EF4-FFF2-40B4-BE49-F238E27FC236}">
                    <a16:creationId xmlns:a16="http://schemas.microsoft.com/office/drawing/2014/main" xmlns="" id="{89F84B1E-2960-4A26-84B6-6AC3C42D0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" y="1087"/>
                <a:ext cx="1831" cy="98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>
                  <a:buFontTx/>
                  <a:buNone/>
                </a:pPr>
                <a:endParaRPr lang="en-US" altLang="ko-KR" sz="900">
                  <a:solidFill>
                    <a:srgbClr val="CC33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endParaRPr>
              </a:p>
              <a:p>
                <a:pPr algn="ctr">
                  <a:buFontTx/>
                  <a:buNone/>
                </a:pPr>
                <a:r>
                  <a:rPr lang="en-US" altLang="ko-KR" sz="900" b="1">
                    <a:solidFill>
                      <a:schemeClr val="accent2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Client/Server</a:t>
                </a:r>
              </a:p>
            </p:txBody>
          </p:sp>
          <p:sp>
            <p:nvSpPr>
              <p:cNvPr id="26" name="Line 209">
                <a:extLst>
                  <a:ext uri="{FF2B5EF4-FFF2-40B4-BE49-F238E27FC236}">
                    <a16:creationId xmlns:a16="http://schemas.microsoft.com/office/drawing/2014/main" xmlns="" id="{75070DC4-3135-47A9-A201-E4360D050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4" y="3050"/>
                <a:ext cx="366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ko-KR" altLang="en-US">
                  <a:latin typeface="산돌고딕 M" panose="02030504000101010101" pitchFamily="18" charset="-127"/>
                  <a:ea typeface="산돌고딕 M" panose="02030504000101010101" pitchFamily="18" charset="-127"/>
                </a:endParaRPr>
              </a:p>
            </p:txBody>
          </p:sp>
          <p:sp>
            <p:nvSpPr>
              <p:cNvPr id="27" name="Line 210">
                <a:extLst>
                  <a:ext uri="{FF2B5EF4-FFF2-40B4-BE49-F238E27FC236}">
                    <a16:creationId xmlns:a16="http://schemas.microsoft.com/office/drawing/2014/main" xmlns="" id="{234AD974-3639-4465-8ECF-6A4B37AA6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4" y="1087"/>
                <a:ext cx="0" cy="196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ko-KR" altLang="en-US">
                  <a:latin typeface="산돌고딕 M" panose="02030504000101010101" pitchFamily="18" charset="-127"/>
                  <a:ea typeface="산돌고딕 M" panose="02030504000101010101" pitchFamily="18" charset="-127"/>
                </a:endParaRPr>
              </a:p>
            </p:txBody>
          </p:sp>
          <p:sp>
            <p:nvSpPr>
              <p:cNvPr id="28" name="Rectangle 211">
                <a:extLst>
                  <a:ext uri="{FF2B5EF4-FFF2-40B4-BE49-F238E27FC236}">
                    <a16:creationId xmlns:a16="http://schemas.microsoft.com/office/drawing/2014/main" xmlns="" id="{2D505AC8-3962-4262-8FC9-8413AB489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" y="2069"/>
                <a:ext cx="1831" cy="981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ko-KR" sz="900" b="1">
                    <a:solidFill>
                      <a:schemeClr val="accent2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Mainframe Computing</a:t>
                </a:r>
              </a:p>
            </p:txBody>
          </p:sp>
          <p:sp>
            <p:nvSpPr>
              <p:cNvPr id="29" name="Text Box 212">
                <a:extLst>
                  <a:ext uri="{FF2B5EF4-FFF2-40B4-BE49-F238E27FC236}">
                    <a16:creationId xmlns:a16="http://schemas.microsoft.com/office/drawing/2014/main" xmlns="" id="{96E68D04-8AD7-4BFE-843C-8FE22B1EC1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" y="1845"/>
                <a:ext cx="997" cy="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latinLnBrk="0" hangingPunct="0">
                  <a:lnSpc>
                    <a:spcPct val="90000"/>
                  </a:lnSpc>
                  <a:buClr>
                    <a:srgbClr val="176A67"/>
                  </a:buClr>
                  <a:buFontTx/>
                  <a:buNone/>
                </a:pPr>
                <a:r>
                  <a:rPr kumimoji="0" lang="ko-KR" altLang="en-US" sz="800" b="1">
                    <a:solidFill>
                      <a:srgbClr val="4D4D4D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업무 응용</a:t>
                </a:r>
              </a:p>
              <a:p>
                <a:pPr algn="ctr" eaLnBrk="0" latinLnBrk="0" hangingPunct="0">
                  <a:lnSpc>
                    <a:spcPct val="90000"/>
                  </a:lnSpc>
                  <a:buClr>
                    <a:srgbClr val="176A67"/>
                  </a:buClr>
                  <a:buFontTx/>
                  <a:buNone/>
                </a:pPr>
                <a:r>
                  <a:rPr kumimoji="0" lang="ko-KR" altLang="en-US" sz="800" b="1">
                    <a:solidFill>
                      <a:srgbClr val="4D4D4D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프로그램의</a:t>
                </a:r>
              </a:p>
              <a:p>
                <a:pPr algn="ctr" eaLnBrk="0" latinLnBrk="0" hangingPunct="0">
                  <a:lnSpc>
                    <a:spcPct val="90000"/>
                  </a:lnSpc>
                  <a:buClr>
                    <a:srgbClr val="176A67"/>
                  </a:buClr>
                  <a:buFontTx/>
                  <a:buNone/>
                </a:pPr>
                <a:r>
                  <a:rPr kumimoji="0" lang="ko-KR" altLang="en-US" sz="800" b="1">
                    <a:solidFill>
                      <a:srgbClr val="4D4D4D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기능성 및 유연성</a:t>
                </a:r>
              </a:p>
            </p:txBody>
          </p:sp>
          <p:sp>
            <p:nvSpPr>
              <p:cNvPr id="30" name="Text Box 213">
                <a:extLst>
                  <a:ext uri="{FF2B5EF4-FFF2-40B4-BE49-F238E27FC236}">
                    <a16:creationId xmlns:a16="http://schemas.microsoft.com/office/drawing/2014/main" xmlns="" id="{81EC7171-DB9E-4D19-918D-0CD31CFCF8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2" y="3118"/>
                <a:ext cx="1614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latinLnBrk="0" hangingPunct="0">
                  <a:lnSpc>
                    <a:spcPct val="90000"/>
                  </a:lnSpc>
                  <a:buClr>
                    <a:srgbClr val="176A67"/>
                  </a:buClr>
                  <a:buFontTx/>
                  <a:buNone/>
                </a:pPr>
                <a:r>
                  <a:rPr kumimoji="0" lang="ko-KR" altLang="en-US" sz="800" b="1">
                    <a:solidFill>
                      <a:srgbClr val="4D4D4D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비용 절감</a:t>
                </a:r>
                <a:r>
                  <a:rPr kumimoji="0" lang="en-US" altLang="ko-KR" sz="800" b="1">
                    <a:solidFill>
                      <a:srgbClr val="4D4D4D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/ </a:t>
                </a:r>
                <a:r>
                  <a:rPr kumimoji="0" lang="ko-KR" altLang="en-US" sz="800" b="1">
                    <a:solidFill>
                      <a:srgbClr val="4D4D4D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관리의 편리성</a:t>
                </a:r>
              </a:p>
            </p:txBody>
          </p:sp>
          <p:sp>
            <p:nvSpPr>
              <p:cNvPr id="31" name="Text Box 214">
                <a:extLst>
                  <a:ext uri="{FF2B5EF4-FFF2-40B4-BE49-F238E27FC236}">
                    <a16:creationId xmlns:a16="http://schemas.microsoft.com/office/drawing/2014/main" xmlns="" id="{700D4548-10EB-4680-98BD-DD1FCCB128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0" y="1068"/>
                <a:ext cx="429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latinLnBrk="0" hangingPunct="0">
                  <a:lnSpc>
                    <a:spcPct val="110000"/>
                  </a:lnSpc>
                  <a:buClr>
                    <a:srgbClr val="176A67"/>
                  </a:buClr>
                  <a:buFontTx/>
                  <a:buNone/>
                </a:pPr>
                <a:r>
                  <a:rPr kumimoji="0" lang="en-US" altLang="ko-KR" sz="800" b="1">
                    <a:solidFill>
                      <a:srgbClr val="4D4D4D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High</a:t>
                </a:r>
              </a:p>
            </p:txBody>
          </p:sp>
          <p:sp>
            <p:nvSpPr>
              <p:cNvPr id="32" name="Text Box 215">
                <a:extLst>
                  <a:ext uri="{FF2B5EF4-FFF2-40B4-BE49-F238E27FC236}">
                    <a16:creationId xmlns:a16="http://schemas.microsoft.com/office/drawing/2014/main" xmlns="" id="{4C32ECB1-01D7-4534-A7BF-36D44BA262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8" y="3069"/>
                <a:ext cx="425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latinLnBrk="0" hangingPunct="0">
                  <a:lnSpc>
                    <a:spcPct val="110000"/>
                  </a:lnSpc>
                  <a:buClr>
                    <a:srgbClr val="176A67"/>
                  </a:buClr>
                  <a:buFontTx/>
                  <a:buNone/>
                </a:pPr>
                <a:r>
                  <a:rPr kumimoji="0" lang="en-US" altLang="ko-KR" sz="800" b="1">
                    <a:solidFill>
                      <a:srgbClr val="4D4D4D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High</a:t>
                </a:r>
              </a:p>
            </p:txBody>
          </p:sp>
          <p:sp>
            <p:nvSpPr>
              <p:cNvPr id="33" name="Text Box 216">
                <a:extLst>
                  <a:ext uri="{FF2B5EF4-FFF2-40B4-BE49-F238E27FC236}">
                    <a16:creationId xmlns:a16="http://schemas.microsoft.com/office/drawing/2014/main" xmlns="" id="{EAC170EB-68C2-4138-A8F0-AA368F366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9" y="2842"/>
                <a:ext cx="430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latinLnBrk="0" hangingPunct="0">
                  <a:lnSpc>
                    <a:spcPct val="110000"/>
                  </a:lnSpc>
                  <a:buClr>
                    <a:srgbClr val="176A67"/>
                  </a:buClr>
                  <a:buFontTx/>
                  <a:buNone/>
                </a:pPr>
                <a:r>
                  <a:rPr kumimoji="0" lang="en-US" altLang="ko-KR" sz="800" b="1">
                    <a:solidFill>
                      <a:srgbClr val="4D4D4D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Low</a:t>
                </a:r>
              </a:p>
            </p:txBody>
          </p:sp>
          <p:sp>
            <p:nvSpPr>
              <p:cNvPr id="34" name="Text Box 217">
                <a:extLst>
                  <a:ext uri="{FF2B5EF4-FFF2-40B4-BE49-F238E27FC236}">
                    <a16:creationId xmlns:a16="http://schemas.microsoft.com/office/drawing/2014/main" xmlns="" id="{807A910B-D6D1-4032-BB4C-8667AE4DF9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2" y="3079"/>
                <a:ext cx="430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10000"/>
                  </a:lnSpc>
                  <a:buClr>
                    <a:srgbClr val="176A67"/>
                  </a:buClr>
                  <a:buFontTx/>
                  <a:buNone/>
                </a:pPr>
                <a:r>
                  <a:rPr kumimoji="0" lang="en-US" altLang="ko-KR" sz="800" b="1">
                    <a:solidFill>
                      <a:srgbClr val="4D4D4D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Low</a:t>
                </a:r>
              </a:p>
            </p:txBody>
          </p:sp>
          <p:sp>
            <p:nvSpPr>
              <p:cNvPr id="35" name="Line 218">
                <a:extLst>
                  <a:ext uri="{FF2B5EF4-FFF2-40B4-BE49-F238E27FC236}">
                    <a16:creationId xmlns:a16="http://schemas.microsoft.com/office/drawing/2014/main" xmlns="" id="{E2E45E85-B51F-46F6-8EF6-D4B25BC7F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6" y="688"/>
                <a:ext cx="0" cy="25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med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ko-KR" altLang="en-US">
                  <a:latin typeface="산돌고딕 M" panose="02030504000101010101" pitchFamily="18" charset="-127"/>
                  <a:ea typeface="산돌고딕 M" panose="02030504000101010101" pitchFamily="18" charset="-127"/>
                </a:endParaRPr>
              </a:p>
            </p:txBody>
          </p:sp>
          <p:sp>
            <p:nvSpPr>
              <p:cNvPr id="36" name="Line 219">
                <a:extLst>
                  <a:ext uri="{FF2B5EF4-FFF2-40B4-BE49-F238E27FC236}">
                    <a16:creationId xmlns:a16="http://schemas.microsoft.com/office/drawing/2014/main" xmlns="" id="{3BB768F2-DB0D-47B4-8187-F3DBA6C5F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172" y="794"/>
                <a:ext cx="2" cy="45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med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ko-KR" altLang="en-US">
                  <a:latin typeface="산돌고딕 M" panose="02030504000101010101" pitchFamily="18" charset="-127"/>
                  <a:ea typeface="산돌고딕 M" panose="02030504000101010101" pitchFamily="18" charset="-127"/>
                </a:endParaRPr>
              </a:p>
            </p:txBody>
          </p:sp>
          <p:sp>
            <p:nvSpPr>
              <p:cNvPr id="37" name="AutoShape 220">
                <a:extLst>
                  <a:ext uri="{FF2B5EF4-FFF2-40B4-BE49-F238E27FC236}">
                    <a16:creationId xmlns:a16="http://schemas.microsoft.com/office/drawing/2014/main" xmlns="" id="{737D1BA5-D198-4B94-AB35-442B09758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" y="2581"/>
                <a:ext cx="1116" cy="255"/>
              </a:xfrm>
              <a:prstGeom prst="bevel">
                <a:avLst>
                  <a:gd name="adj" fmla="val 12157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latinLnBrk="0" hangingPunct="0">
                  <a:lnSpc>
                    <a:spcPct val="110000"/>
                  </a:lnSpc>
                  <a:buClr>
                    <a:srgbClr val="176A67"/>
                  </a:buClr>
                  <a:buFontTx/>
                  <a:buNone/>
                </a:pPr>
                <a:r>
                  <a:rPr kumimoji="0" lang="en-US" altLang="ko-KR" sz="800" b="1">
                    <a:solidFill>
                      <a:srgbClr val="006699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Terminal</a:t>
                </a:r>
              </a:p>
            </p:txBody>
          </p:sp>
          <p:sp>
            <p:nvSpPr>
              <p:cNvPr id="38" name="AutoShape 221">
                <a:extLst>
                  <a:ext uri="{FF2B5EF4-FFF2-40B4-BE49-F238E27FC236}">
                    <a16:creationId xmlns:a16="http://schemas.microsoft.com/office/drawing/2014/main" xmlns="" id="{E0C9F412-6D8D-4CB6-B28C-0ADCC9824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" y="1529"/>
                <a:ext cx="1116" cy="255"/>
              </a:xfrm>
              <a:prstGeom prst="bevel">
                <a:avLst>
                  <a:gd name="adj" fmla="val 12157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latinLnBrk="0" hangingPunct="0">
                  <a:lnSpc>
                    <a:spcPct val="110000"/>
                  </a:lnSpc>
                  <a:buClr>
                    <a:srgbClr val="176A67"/>
                  </a:buClr>
                  <a:buFontTx/>
                  <a:buNone/>
                </a:pPr>
                <a:r>
                  <a:rPr kumimoji="0" lang="en-US" altLang="ko-KR" sz="800" b="1">
                    <a:solidFill>
                      <a:srgbClr val="006699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Fat Client</a:t>
                </a:r>
              </a:p>
            </p:txBody>
          </p:sp>
          <p:sp>
            <p:nvSpPr>
              <p:cNvPr id="39" name="AutoShape 222">
                <a:extLst>
                  <a:ext uri="{FF2B5EF4-FFF2-40B4-BE49-F238E27FC236}">
                    <a16:creationId xmlns:a16="http://schemas.microsoft.com/office/drawing/2014/main" xmlns="" id="{76811D65-7D6F-4BCD-A576-EBA8B95D7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8" y="2578"/>
                <a:ext cx="1116" cy="255"/>
              </a:xfrm>
              <a:prstGeom prst="bevel">
                <a:avLst>
                  <a:gd name="adj" fmla="val 12157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latinLnBrk="0" hangingPunct="0">
                  <a:lnSpc>
                    <a:spcPct val="110000"/>
                  </a:lnSpc>
                  <a:buClr>
                    <a:srgbClr val="176A67"/>
                  </a:buClr>
                  <a:buFontTx/>
                  <a:buNone/>
                </a:pPr>
                <a:r>
                  <a:rPr kumimoji="0" lang="en-US" altLang="ko-KR" sz="800" b="1">
                    <a:solidFill>
                      <a:srgbClr val="006699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Thin Client</a:t>
                </a:r>
              </a:p>
            </p:txBody>
          </p:sp>
          <p:sp>
            <p:nvSpPr>
              <p:cNvPr id="40" name="AutoShape 223">
                <a:extLst>
                  <a:ext uri="{FF2B5EF4-FFF2-40B4-BE49-F238E27FC236}">
                    <a16:creationId xmlns:a16="http://schemas.microsoft.com/office/drawing/2014/main" xmlns="" id="{6BD760BF-E08E-4A60-B651-D11917AC4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" y="1527"/>
                <a:ext cx="1116" cy="255"/>
              </a:xfrm>
              <a:prstGeom prst="bevel">
                <a:avLst>
                  <a:gd name="adj" fmla="val 12157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latinLnBrk="0" hangingPunct="0">
                  <a:lnSpc>
                    <a:spcPct val="110000"/>
                  </a:lnSpc>
                  <a:buClr>
                    <a:srgbClr val="176A67"/>
                  </a:buClr>
                  <a:buFontTx/>
                  <a:buNone/>
                </a:pPr>
                <a:r>
                  <a:rPr kumimoji="0" lang="en-US" altLang="ko-KR" sz="800" b="1" dirty="0">
                    <a:solidFill>
                      <a:srgbClr val="006699"/>
                    </a:solidFill>
                    <a:latin typeface="산돌고딕 M" panose="02030504000101010101" pitchFamily="18" charset="-127"/>
                    <a:ea typeface="산돌고딕 M" panose="02030504000101010101" pitchFamily="18" charset="-127"/>
                  </a:rPr>
                  <a:t>Rich Client</a:t>
                </a:r>
              </a:p>
            </p:txBody>
          </p:sp>
          <p:sp>
            <p:nvSpPr>
              <p:cNvPr id="41" name="Line 224">
                <a:extLst>
                  <a:ext uri="{FF2B5EF4-FFF2-40B4-BE49-F238E27FC236}">
                    <a16:creationId xmlns:a16="http://schemas.microsoft.com/office/drawing/2014/main" xmlns="" id="{4E085F7B-A30A-45AB-B418-8CCE8CF62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1" y="1629"/>
                <a:ext cx="654" cy="0"/>
              </a:xfrm>
              <a:prstGeom prst="line">
                <a:avLst/>
              </a:prstGeom>
              <a:noFill/>
              <a:ln w="57150">
                <a:solidFill>
                  <a:srgbClr val="FF0000">
                    <a:alpha val="60001"/>
                  </a:srgbClr>
                </a:solidFill>
                <a:prstDash val="sysDot"/>
                <a:round/>
                <a:headEnd type="diamond" w="med" len="med"/>
                <a:tailEnd type="arrow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ko-KR" altLang="en-US">
                  <a:latin typeface="산돌고딕 M" panose="02030504000101010101" pitchFamily="18" charset="-127"/>
                  <a:ea typeface="산돌고딕 M" panose="02030504000101010101" pitchFamily="18" charset="-127"/>
                </a:endParaRPr>
              </a:p>
            </p:txBody>
          </p:sp>
          <p:sp>
            <p:nvSpPr>
              <p:cNvPr id="42" name="Freeform 225">
                <a:extLst>
                  <a:ext uri="{FF2B5EF4-FFF2-40B4-BE49-F238E27FC236}">
                    <a16:creationId xmlns:a16="http://schemas.microsoft.com/office/drawing/2014/main" xmlns="" id="{B6651DCD-7CA0-4316-8BD6-4B2A1E37F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" y="1755"/>
                <a:ext cx="2089" cy="768"/>
              </a:xfrm>
              <a:custGeom>
                <a:avLst/>
                <a:gdLst>
                  <a:gd name="T0" fmla="*/ 78 w 2464"/>
                  <a:gd name="T1" fmla="*/ 768 h 768"/>
                  <a:gd name="T2" fmla="*/ 334 w 2464"/>
                  <a:gd name="T3" fmla="*/ 10 h 768"/>
                  <a:gd name="T4" fmla="*/ 2080 w 2464"/>
                  <a:gd name="T5" fmla="*/ 759 h 768"/>
                  <a:gd name="T6" fmla="*/ 2464 w 2464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64" h="768">
                    <a:moveTo>
                      <a:pt x="78" y="768"/>
                    </a:moveTo>
                    <a:cubicBezTo>
                      <a:pt x="39" y="389"/>
                      <a:pt x="0" y="11"/>
                      <a:pt x="334" y="10"/>
                    </a:cubicBezTo>
                    <a:cubicBezTo>
                      <a:pt x="668" y="9"/>
                      <a:pt x="1725" y="761"/>
                      <a:pt x="2080" y="759"/>
                    </a:cubicBezTo>
                    <a:cubicBezTo>
                      <a:pt x="2435" y="757"/>
                      <a:pt x="2449" y="378"/>
                      <a:pt x="2464" y="0"/>
                    </a:cubicBezTo>
                  </a:path>
                </a:pathLst>
              </a:custGeom>
              <a:noFill/>
              <a:ln w="57150" cap="flat" cmpd="sng">
                <a:solidFill>
                  <a:srgbClr val="FF0000">
                    <a:alpha val="70000"/>
                  </a:srgbClr>
                </a:solidFill>
                <a:prstDash val="sysDot"/>
                <a:round/>
                <a:headEnd type="diamond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ko-KR" altLang="en-US">
                  <a:latin typeface="산돌고딕 M" panose="02030504000101010101" pitchFamily="18" charset="-127"/>
                  <a:ea typeface="산돌고딕 M" panose="0203050400010101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51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en-US" altLang="ko-KR" sz="2400" dirty="0" err="1">
                <a:solidFill>
                  <a:schemeClr val="bg1"/>
                </a:solidFill>
                <a:latin typeface="+mn-ea"/>
                <a:ea typeface="+mn-ea"/>
              </a:rPr>
              <a:t>DataSource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속성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xmlns="" id="{139FDD68-40D4-4679-9397-1A64EE7F8C3E}"/>
              </a:ext>
            </a:extLst>
          </p:cNvPr>
          <p:cNvGraphicFramePr>
            <a:graphicFrameLocks noGrp="1"/>
          </p:cNvGraphicFramePr>
          <p:nvPr/>
        </p:nvGraphicFramePr>
        <p:xfrm>
          <a:off x="239843" y="1349114"/>
          <a:ext cx="9412795" cy="486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859">
                  <a:extLst>
                    <a:ext uri="{9D8B030D-6E8A-4147-A177-3AD203B41FA5}">
                      <a16:colId xmlns:a16="http://schemas.microsoft.com/office/drawing/2014/main" xmlns="" val="3508742960"/>
                    </a:ext>
                  </a:extLst>
                </a:gridCol>
                <a:gridCol w="6138721">
                  <a:extLst>
                    <a:ext uri="{9D8B030D-6E8A-4147-A177-3AD203B41FA5}">
                      <a16:colId xmlns:a16="http://schemas.microsoft.com/office/drawing/2014/main" xmlns="" val="2957951909"/>
                    </a:ext>
                  </a:extLst>
                </a:gridCol>
                <a:gridCol w="1535215">
                  <a:extLst>
                    <a:ext uri="{9D8B030D-6E8A-4147-A177-3AD203B41FA5}">
                      <a16:colId xmlns:a16="http://schemas.microsoft.com/office/drawing/2014/main" xmlns="" val="3949492382"/>
                    </a:ext>
                  </a:extLst>
                </a:gridCol>
              </a:tblGrid>
              <a:tr h="688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속 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설   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기본값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52801789"/>
                  </a:ext>
                </a:extLst>
              </a:tr>
              <a:tr h="6888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factory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Commons-</a:t>
                      </a:r>
                      <a:r>
                        <a:rPr lang="en-US" altLang="ko-KR" dirty="0" err="1"/>
                        <a:t>dbcp</a:t>
                      </a:r>
                      <a:r>
                        <a:rPr lang="en-US" altLang="ko-KR" dirty="0"/>
                        <a:t>, tomcat-</a:t>
                      </a:r>
                      <a:r>
                        <a:rPr lang="en-US" altLang="ko-KR" dirty="0" err="1"/>
                        <a:t>jdbc</a:t>
                      </a:r>
                      <a:r>
                        <a:rPr lang="en-US" altLang="ko-KR" dirty="0"/>
                        <a:t>-pool</a:t>
                      </a:r>
                      <a:r>
                        <a:rPr lang="ko-KR" altLang="en-US" dirty="0"/>
                        <a:t> 사용 여부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commons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9124275"/>
                  </a:ext>
                </a:extLst>
              </a:tr>
              <a:tr h="6888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Initialsize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Pool</a:t>
                      </a:r>
                      <a:r>
                        <a:rPr lang="ko-KR" altLang="en-US" dirty="0"/>
                        <a:t>이 시작될 </a:t>
                      </a:r>
                      <a:r>
                        <a:rPr lang="ko-KR" altLang="en-US" dirty="0" err="1"/>
                        <a:t>떄</a:t>
                      </a:r>
                      <a:r>
                        <a:rPr lang="ko-KR" altLang="en-US" dirty="0"/>
                        <a:t> 생성되는 초기 </a:t>
                      </a:r>
                      <a:r>
                        <a:rPr lang="en-US" altLang="ko-KR" dirty="0"/>
                        <a:t>Connection </a:t>
                      </a:r>
                      <a:r>
                        <a:rPr lang="ko-KR" altLang="en-US" dirty="0"/>
                        <a:t>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9514171"/>
                  </a:ext>
                </a:extLst>
              </a:tr>
              <a:tr h="7115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maxActive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Pool</a:t>
                      </a:r>
                      <a:r>
                        <a:rPr lang="ko-KR" altLang="en-US" dirty="0"/>
                        <a:t>에서 동시에 할당 할 수 있는 최대 </a:t>
                      </a:r>
                      <a:r>
                        <a:rPr lang="en-US" altLang="ko-KR" dirty="0"/>
                        <a:t>Connection</a:t>
                      </a:r>
                      <a:r>
                        <a:rPr lang="ko-KR" altLang="en-US" dirty="0"/>
                        <a:t> 수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91031859"/>
                  </a:ext>
                </a:extLst>
              </a:tr>
              <a:tr h="6888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maxIdle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Pool</a:t>
                      </a:r>
                      <a:r>
                        <a:rPr lang="ko-KR" altLang="en-US" dirty="0"/>
                        <a:t>에서 최대 </a:t>
                      </a:r>
                      <a:r>
                        <a:rPr lang="en-US" altLang="ko-KR" dirty="0"/>
                        <a:t>idle Connection </a:t>
                      </a:r>
                      <a:r>
                        <a:rPr lang="ko-KR" altLang="en-US" dirty="0"/>
                        <a:t>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9864426"/>
                  </a:ext>
                </a:extLst>
              </a:tr>
              <a:tr h="7115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minIdle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Pool</a:t>
                      </a:r>
                      <a:r>
                        <a:rPr lang="ko-KR" altLang="en-US" dirty="0"/>
                        <a:t>에서 최소 </a:t>
                      </a:r>
                      <a:r>
                        <a:rPr lang="en-US" altLang="ko-KR" dirty="0"/>
                        <a:t>idle Connection </a:t>
                      </a:r>
                      <a:r>
                        <a:rPr lang="ko-KR" altLang="en-US" dirty="0"/>
                        <a:t>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9800856"/>
                  </a:ext>
                </a:extLst>
              </a:tr>
              <a:tr h="6888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maxWait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사용할 수 있는 </a:t>
                      </a:r>
                      <a:r>
                        <a:rPr lang="en-US" altLang="ko-KR" dirty="0"/>
                        <a:t>Connection</a:t>
                      </a:r>
                      <a:r>
                        <a:rPr lang="ko-KR" altLang="en-US" dirty="0"/>
                        <a:t>이 없을 때 대기 시간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30</a:t>
                      </a:r>
                      <a:r>
                        <a:rPr lang="ko-KR" altLang="en-US" dirty="0"/>
                        <a:t>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062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2001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en-US" altLang="ko-KR" sz="2400" dirty="0" err="1">
                <a:solidFill>
                  <a:schemeClr val="bg1"/>
                </a:solidFill>
                <a:latin typeface="+mn-ea"/>
                <a:ea typeface="+mn-ea"/>
              </a:rPr>
              <a:t>DataSource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속성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계속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xmlns="" id="{139FDD68-40D4-4679-9397-1A64EE7F8C3E}"/>
              </a:ext>
            </a:extLst>
          </p:cNvPr>
          <p:cNvGraphicFramePr>
            <a:graphicFrameLocks noGrp="1"/>
          </p:cNvGraphicFramePr>
          <p:nvPr/>
        </p:nvGraphicFramePr>
        <p:xfrm>
          <a:off x="239843" y="1214196"/>
          <a:ext cx="9412795" cy="5070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337">
                  <a:extLst>
                    <a:ext uri="{9D8B030D-6E8A-4147-A177-3AD203B41FA5}">
                      <a16:colId xmlns:a16="http://schemas.microsoft.com/office/drawing/2014/main" xmlns="" val="3508742960"/>
                    </a:ext>
                  </a:extLst>
                </a:gridCol>
                <a:gridCol w="5561351">
                  <a:extLst>
                    <a:ext uri="{9D8B030D-6E8A-4147-A177-3AD203B41FA5}">
                      <a16:colId xmlns:a16="http://schemas.microsoft.com/office/drawing/2014/main" xmlns="" val="2957951909"/>
                    </a:ext>
                  </a:extLst>
                </a:gridCol>
                <a:gridCol w="1318107">
                  <a:extLst>
                    <a:ext uri="{9D8B030D-6E8A-4147-A177-3AD203B41FA5}">
                      <a16:colId xmlns:a16="http://schemas.microsoft.com/office/drawing/2014/main" xmlns="" val="3949492382"/>
                    </a:ext>
                  </a:extLst>
                </a:gridCol>
              </a:tblGrid>
              <a:tr h="688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속 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설   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기본값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52801789"/>
                  </a:ext>
                </a:extLst>
              </a:tr>
              <a:tr h="688819">
                <a:tc>
                  <a:txBody>
                    <a:bodyPr/>
                    <a:lstStyle/>
                    <a:p>
                      <a:r>
                        <a:rPr lang="en-US" altLang="ko-KR" dirty="0" err="1"/>
                        <a:t>defaultAutoCommit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dirty="0"/>
                        <a:t>Connection</a:t>
                      </a:r>
                      <a:r>
                        <a:rPr lang="ko-KR" altLang="en-US" dirty="0"/>
                        <a:t>의 </a:t>
                      </a:r>
                      <a:r>
                        <a:rPr lang="en-US" altLang="ko-KR" dirty="0" err="1"/>
                        <a:t>AutoCommit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여부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True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93310757"/>
                  </a:ext>
                </a:extLst>
              </a:tr>
              <a:tr h="688819">
                <a:tc>
                  <a:txBody>
                    <a:bodyPr/>
                    <a:lstStyle/>
                    <a:p>
                      <a:r>
                        <a:rPr lang="en-US" altLang="ko-KR" dirty="0" err="1"/>
                        <a:t>defaultQueryTimeout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dirty="0"/>
                        <a:t>Null</a:t>
                      </a:r>
                      <a:r>
                        <a:rPr lang="ko-KR" altLang="en-US" dirty="0"/>
                        <a:t>이 아닌 경우 </a:t>
                      </a:r>
                      <a:r>
                        <a:rPr lang="en-US" altLang="ko-KR" dirty="0"/>
                        <a:t>Connection</a:t>
                      </a:r>
                      <a:r>
                        <a:rPr lang="ko-KR" altLang="en-US" dirty="0"/>
                        <a:t>에서 사용할 쿼리 시간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Null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9514171"/>
                  </a:ext>
                </a:extLst>
              </a:tr>
              <a:tr h="7115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validationQuery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Connection </a:t>
                      </a:r>
                      <a:r>
                        <a:rPr lang="ko-KR" altLang="en-US" dirty="0"/>
                        <a:t>유효성 확인을 위한 </a:t>
                      </a:r>
                      <a:r>
                        <a:rPr lang="en-US" altLang="ko-KR" dirty="0"/>
                        <a:t>SQL Query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91031859"/>
                  </a:ext>
                </a:extLst>
              </a:tr>
              <a:tr h="688819">
                <a:tc>
                  <a:txBody>
                    <a:bodyPr/>
                    <a:lstStyle/>
                    <a:p>
                      <a:r>
                        <a:rPr lang="en-US" altLang="ko-KR" dirty="0" err="1"/>
                        <a:t>validationQueryTimeout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dirty="0" err="1"/>
                        <a:t>validationQuery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유효성 쿼리 실패 전 제한 시간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초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-1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9864426"/>
                  </a:ext>
                </a:extLst>
              </a:tr>
              <a:tr h="7115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testOnBorrow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Pool</a:t>
                      </a:r>
                      <a:r>
                        <a:rPr lang="ko-KR" altLang="en-US" dirty="0"/>
                        <a:t>에서 </a:t>
                      </a:r>
                      <a:r>
                        <a:rPr lang="en-US" altLang="ko-KR" dirty="0"/>
                        <a:t>Connection</a:t>
                      </a:r>
                      <a:r>
                        <a:rPr lang="ko-KR" altLang="en-US" dirty="0"/>
                        <a:t>을 전달하기 전 유효성 검증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검증에 실패했을 경우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해당 연결을 삭제하고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새롭게 </a:t>
                      </a:r>
                      <a:r>
                        <a:rPr lang="en-US" altLang="ko-KR" dirty="0"/>
                        <a:t>Pool</a:t>
                      </a:r>
                      <a:r>
                        <a:rPr lang="ko-KR" altLang="en-US" dirty="0"/>
                        <a:t>에서 </a:t>
                      </a:r>
                      <a:r>
                        <a:rPr lang="en-US" altLang="ko-KR" dirty="0"/>
                        <a:t>Connection </a:t>
                      </a:r>
                      <a:r>
                        <a:rPr lang="ko-KR" altLang="en-US" dirty="0"/>
                        <a:t>시대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9800856"/>
                  </a:ext>
                </a:extLst>
              </a:tr>
              <a:tr h="6888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testOnReturn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Pool</a:t>
                      </a:r>
                      <a:r>
                        <a:rPr lang="ko-KR" altLang="en-US" dirty="0"/>
                        <a:t>에 </a:t>
                      </a:r>
                      <a:r>
                        <a:rPr lang="en-US" altLang="ko-KR" dirty="0"/>
                        <a:t>Connection</a:t>
                      </a:r>
                      <a:r>
                        <a:rPr lang="ko-KR" altLang="en-US" dirty="0"/>
                        <a:t>을 반환하기 전에 </a:t>
                      </a:r>
                      <a:r>
                        <a:rPr lang="en-US" altLang="ko-KR" dirty="0"/>
                        <a:t>Connection </a:t>
                      </a:r>
                      <a:r>
                        <a:rPr lang="ko-KR" altLang="en-US" dirty="0"/>
                        <a:t>유효성을 검증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062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1589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Tomcat </a:t>
            </a:r>
            <a:r>
              <a:rPr lang="en-US" altLang="ko-KR" sz="2400" dirty="0" err="1">
                <a:solidFill>
                  <a:schemeClr val="bg1"/>
                </a:solidFill>
                <a:latin typeface="+mn-ea"/>
                <a:ea typeface="+mn-ea"/>
              </a:rPr>
              <a:t>DataSource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설정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xmlns="" id="{8C18A9F3-F06D-424E-82E7-2F6994C22938}"/>
              </a:ext>
            </a:extLst>
          </p:cNvPr>
          <p:cNvSpPr txBox="1">
            <a:spLocks/>
          </p:cNvSpPr>
          <p:nvPr/>
        </p:nvSpPr>
        <p:spPr>
          <a:xfrm>
            <a:off x="110837" y="937427"/>
            <a:ext cx="9707418" cy="719171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$</a:t>
            </a:r>
            <a:r>
              <a:rPr lang="en-US" altLang="ko-KR" sz="2000" dirty="0" smtClean="0">
                <a:latin typeface="+mn-ea"/>
              </a:rPr>
              <a:t>CATALINA_</a:t>
            </a:r>
            <a:r>
              <a:rPr lang="en-US" altLang="ko-KR" sz="2000" dirty="0" smtClean="0">
                <a:latin typeface="+mn-ea"/>
              </a:rPr>
              <a:t>BASE</a:t>
            </a:r>
            <a:r>
              <a:rPr lang="en-US" altLang="ko-KR" sz="2000" dirty="0" smtClean="0">
                <a:latin typeface="+mn-ea"/>
              </a:rPr>
              <a:t>/lib </a:t>
            </a:r>
            <a:r>
              <a:rPr lang="ko-KR" altLang="en-US" sz="2000" dirty="0">
                <a:latin typeface="+mn-ea"/>
              </a:rPr>
              <a:t>경로에 해당 벤더사의 </a:t>
            </a:r>
            <a:r>
              <a:rPr lang="en-US" altLang="ko-KR" sz="2000" dirty="0" err="1">
                <a:latin typeface="+mn-ea"/>
              </a:rPr>
              <a:t>jdbc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드라이버 필요</a:t>
            </a:r>
            <a:endParaRPr lang="en-US" altLang="ko-KR" sz="2000" dirty="0">
              <a:latin typeface="+mn-ea"/>
            </a:endParaRPr>
          </a:p>
          <a:p>
            <a:endParaRPr lang="en-US" altLang="ko-KR" sz="1600" dirty="0">
              <a:latin typeface="+mn-ea"/>
            </a:endParaRPr>
          </a:p>
        </p:txBody>
      </p:sp>
      <p:sp>
        <p:nvSpPr>
          <p:cNvPr id="9" name="내용 개체 틀 4">
            <a:extLst>
              <a:ext uri="{FF2B5EF4-FFF2-40B4-BE49-F238E27FC236}">
                <a16:creationId xmlns:a16="http://schemas.microsoft.com/office/drawing/2014/main" xmlns="" id="{785CC045-79A4-4990-AAF0-BE5C0FDE58B4}"/>
              </a:ext>
            </a:extLst>
          </p:cNvPr>
          <p:cNvSpPr txBox="1">
            <a:spLocks/>
          </p:cNvSpPr>
          <p:nvPr/>
        </p:nvSpPr>
        <p:spPr>
          <a:xfrm>
            <a:off x="110837" y="3717066"/>
            <a:ext cx="9707418" cy="3693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$CATALINA_BASE/conf/context.xml </a:t>
            </a:r>
            <a:r>
              <a:rPr lang="ko-KR" altLang="en-US" sz="2000" dirty="0">
                <a:latin typeface="+mn-ea"/>
              </a:rPr>
              <a:t>파일에 데이터베이스 설정 </a:t>
            </a:r>
            <a:r>
              <a:rPr lang="ko-KR" altLang="en-US" sz="2000" dirty="0" smtClean="0">
                <a:latin typeface="+mn-ea"/>
              </a:rPr>
              <a:t>추가</a:t>
            </a:r>
            <a:endParaRPr lang="en-US" altLang="ko-KR" sz="1600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xmlns="" id="{1C250ECE-84D9-4008-BF74-8225730D4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59045"/>
              </p:ext>
            </p:extLst>
          </p:nvPr>
        </p:nvGraphicFramePr>
        <p:xfrm>
          <a:off x="372343" y="1497588"/>
          <a:ext cx="9086450" cy="1220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6450">
                  <a:extLst>
                    <a:ext uri="{9D8B030D-6E8A-4147-A177-3AD203B41FA5}">
                      <a16:colId xmlns:a16="http://schemas.microsoft.com/office/drawing/2014/main" xmlns="" val="3625398140"/>
                    </a:ext>
                  </a:extLst>
                </a:gridCol>
              </a:tblGrid>
              <a:tr h="12202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600" b="0" kern="12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$ ls -</a:t>
                      </a:r>
                      <a:r>
                        <a:rPr lang="en-US" altLang="ko-KR" sz="1600" b="0" kern="120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lrt</a:t>
                      </a:r>
                      <a:endParaRPr lang="en-US" altLang="ko-KR" sz="1600" b="0" kern="12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600" b="0" kern="12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  2739670 Dec 12 16:52 </a:t>
                      </a:r>
                      <a:r>
                        <a:rPr lang="en-US" altLang="ko-KR" sz="1600" b="1" kern="12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ojdbc7.jar</a:t>
                      </a:r>
                      <a:endParaRPr lang="en-US" altLang="ko-KR" sz="1600" b="1" kern="1200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600" b="0" kern="12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  983911  Dec 12 16:52 </a:t>
                      </a:r>
                      <a:r>
                        <a:rPr lang="en-US" altLang="ko-KR" sz="1600" b="1" kern="12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mysql-connector-java-5.5.38.jar</a:t>
                      </a:r>
                      <a:endParaRPr lang="ko-KR" sz="1600" b="1" kern="1200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98664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xmlns="" id="{8EE5FD09-1E87-42AA-AD1E-81AA84FA4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505379"/>
              </p:ext>
            </p:extLst>
          </p:nvPr>
        </p:nvGraphicFramePr>
        <p:xfrm>
          <a:off x="372343" y="4152900"/>
          <a:ext cx="9086450" cy="2367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6450">
                  <a:extLst>
                    <a:ext uri="{9D8B030D-6E8A-4147-A177-3AD203B41FA5}">
                      <a16:colId xmlns:a16="http://schemas.microsoft.com/office/drawing/2014/main" xmlns="" val="3625398140"/>
                    </a:ext>
                  </a:extLst>
                </a:gridCol>
              </a:tblGrid>
              <a:tr h="2367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&lt;Resource </a:t>
                      </a:r>
                      <a:r>
                        <a:rPr lang="en-US" altLang="ko-KR" sz="1400" dirty="0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name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en-US" altLang="ko-KR" sz="1400" dirty="0" err="1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oracleDS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                    </a:t>
                      </a:r>
                      <a: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en-US" altLang="ko-KR" sz="1400" dirty="0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auth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"Container"</a:t>
                      </a:r>
                      <a: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en-US" altLang="ko-KR" sz="1400" dirty="0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factory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en-US" altLang="ko-KR" sz="1400" dirty="0" err="1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org.apache.tomcat.jdbc.pool.DataSourceFactory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en-US" altLang="ko-KR" sz="1400" dirty="0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type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en-US" altLang="ko-KR" sz="1400" dirty="0" err="1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javax.sql.DataSource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en-US" altLang="ko-KR" sz="1400" dirty="0" err="1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driverClassName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en-US" altLang="ko-KR" sz="1400" dirty="0" err="1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oracle.jdbc.OracleDriver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en-US" altLang="ko-KR" sz="1400" dirty="0" err="1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url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en-US" altLang="ko-KR" sz="1400" dirty="0" err="1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jdbc:oracle:thin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:@</a:t>
                      </a:r>
                      <a:r>
                        <a:rPr lang="en-US" altLang="ko-KR" sz="1400" dirty="0" smtClean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192.168.0.155:11521/</a:t>
                      </a:r>
                      <a:r>
                        <a:rPr lang="en-US" altLang="ko-KR" sz="1400" dirty="0" err="1" smtClean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orcl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en-US" altLang="ko-KR" sz="1400" dirty="0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username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en-US" altLang="ko-KR" sz="1400" dirty="0" err="1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scott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</a:t>
                      </a: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password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"tiger"</a:t>
                      </a:r>
                      <a: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en-US" altLang="ko-KR" sz="1400" dirty="0" err="1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maxIdle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"10"</a:t>
                      </a: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dirty="0" err="1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maxTotal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"10"</a:t>
                      </a: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dirty="0" err="1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maxWaitMillis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"10"</a:t>
                      </a: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dirty="0" err="1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minIdle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"10"</a:t>
                      </a: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en-US" altLang="ko-KR" sz="1400" dirty="0" err="1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testOnBorrow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"true"</a:t>
                      </a: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dirty="0" err="1">
                          <a:solidFill>
                            <a:srgbClr val="006400"/>
                          </a:solidFill>
                          <a:latin typeface="+mn-ea"/>
                          <a:ea typeface="+mn-ea"/>
                        </a:rPr>
                        <a:t>validationQuery</a:t>
                      </a:r>
                      <a:r>
                        <a:rPr lang="en-US" altLang="ko-KR" sz="1400" dirty="0">
                          <a:solidFill>
                            <a:srgbClr val="E5E5E5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400" dirty="0">
                          <a:solidFill>
                            <a:srgbClr val="BB0000"/>
                          </a:solidFill>
                          <a:latin typeface="+mn-ea"/>
                          <a:ea typeface="+mn-ea"/>
                        </a:rPr>
                        <a:t>"SELECT 1 from dual"</a:t>
                      </a:r>
                      <a: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400" dirty="0">
                          <a:solidFill>
                            <a:srgbClr val="B4F919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400" dirty="0">
                          <a:solidFill>
                            <a:srgbClr val="00CDCD"/>
                          </a:solidFill>
                          <a:latin typeface="+mn-ea"/>
                          <a:ea typeface="+mn-ea"/>
                        </a:rPr>
                        <a:t>    /&gt;</a:t>
                      </a:r>
                      <a:endParaRPr lang="ko-KR" sz="1400" b="1" kern="1200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98664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5600" y="2762935"/>
            <a:ext cx="911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www.oracle.com/kr/database/technologies/appdev/jdbc-downloads.html</a:t>
            </a:r>
            <a:endParaRPr lang="en-US" altLang="ko-KR" dirty="0" smtClean="0"/>
          </a:p>
          <a:p>
            <a:r>
              <a:rPr lang="en-US" altLang="ko-KR" dirty="0">
                <a:hlinkClick r:id="rId4"/>
              </a:rPr>
              <a:t>https://dev.mysql.com/downloads/connector/j</a:t>
            </a:r>
            <a:r>
              <a:rPr lang="en-US" altLang="ko-KR" dirty="0" smtClean="0">
                <a:hlinkClick r:id="rId4"/>
              </a:rPr>
              <a:t>/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68946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DB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별 드라이버명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&amp; URL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7EA29E-AB38-430F-8FCD-3C39497C5741}"/>
              </a:ext>
            </a:extLst>
          </p:cNvPr>
          <p:cNvSpPr txBox="1"/>
          <p:nvPr/>
        </p:nvSpPr>
        <p:spPr>
          <a:xfrm>
            <a:off x="498074" y="1443841"/>
            <a:ext cx="912852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b="0" i="0" dirty="0" smtClean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MySQL</a:t>
            </a:r>
            <a:endParaRPr lang="en-US" altLang="ko-KR" dirty="0">
              <a:solidFill>
                <a:srgbClr val="00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0" i="0" dirty="0" smtClean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JDBC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클래스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: </a:t>
            </a:r>
            <a:r>
              <a:rPr lang="en-US" altLang="ko-KR" b="0" i="0" dirty="0" err="1" smtClean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com.mysql.jdbc.Driver</a:t>
            </a:r>
            <a:endParaRPr lang="en-US" altLang="ko-KR" dirty="0">
              <a:solidFill>
                <a:srgbClr val="00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b="0" i="0" dirty="0" smtClean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접속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주소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: 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jdbc:mysql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://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접속주소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:3306/DB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명</a:t>
            </a:r>
          </a:p>
          <a:p>
            <a:pPr algn="l"/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</a:br>
            <a:endParaRPr lang="ko-KR" altLang="en-US" b="0" i="0" dirty="0">
              <a:solidFill>
                <a:srgbClr val="000000"/>
              </a:solidFill>
              <a:effectLst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b="0" i="0" dirty="0" smtClean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Oracle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0" i="0" dirty="0" smtClean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JDBC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클래스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: </a:t>
            </a:r>
            <a:r>
              <a:rPr lang="en-US" altLang="ko-KR" b="0" i="0" dirty="0" err="1" smtClean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oracle.jdbc.driver.OracleDriver</a:t>
            </a:r>
            <a:endParaRPr lang="en-US" altLang="ko-KR" dirty="0">
              <a:solidFill>
                <a:srgbClr val="00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b="0" i="0" dirty="0" smtClean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접속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주소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: 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jdbc:oracle:thin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:@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접속주소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:1521:SID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명</a:t>
            </a:r>
          </a:p>
          <a:p>
            <a:pPr algn="l"/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</a:br>
            <a:endParaRPr lang="ko-KR" altLang="en-US" b="0" i="0" dirty="0">
              <a:solidFill>
                <a:srgbClr val="000000"/>
              </a:solidFill>
              <a:effectLst/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b="0" i="0" dirty="0" smtClean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MS-SQL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0" i="0" dirty="0" smtClean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JDBC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클래스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: </a:t>
            </a:r>
            <a:r>
              <a:rPr lang="en-US" altLang="ko-KR" b="0" i="0" dirty="0" err="1" smtClean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com.microsoft.jdbc.sqlserver.SQLServerDriver</a:t>
            </a:r>
            <a:endParaRPr lang="en-US" altLang="ko-KR" dirty="0">
              <a:solidFill>
                <a:srgbClr val="00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b="0" i="0" dirty="0" smtClean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접속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주소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: 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jdbc:microsoft:sqlserver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://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접속주소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databasename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=DB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62C426-64F5-4865-A2A6-B913A02A3C57}"/>
              </a:ext>
            </a:extLst>
          </p:cNvPr>
          <p:cNvSpPr txBox="1"/>
          <p:nvPr/>
        </p:nvSpPr>
        <p:spPr>
          <a:xfrm>
            <a:off x="631373" y="6312899"/>
            <a:ext cx="79030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+mn-ea"/>
              </a:rPr>
              <a:t>참조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en-US" altLang="ko-KR" sz="1200" dirty="0" smtClean="0">
                <a:latin typeface="+mn-ea"/>
              </a:rPr>
              <a:t>Oracle </a:t>
            </a:r>
            <a:r>
              <a:rPr lang="ko-KR" altLang="en-US" sz="1200" dirty="0">
                <a:latin typeface="+mn-ea"/>
              </a:rPr>
              <a:t>클라이언트 접속 프로그램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 https://www.oracle.com/tools/downloads/sqldev-downloads.html</a:t>
            </a:r>
          </a:p>
        </p:txBody>
      </p:sp>
    </p:spTree>
    <p:extLst>
      <p:ext uri="{BB962C8B-B14F-4D97-AF65-F5344CB8AC3E}">
        <p14:creationId xmlns:p14="http://schemas.microsoft.com/office/powerpoint/2010/main" val="16667842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:a16="http://schemas.microsoft.com/office/drawing/2014/main" xmlns="" id="{7738A086-FD7D-4270-8EEC-B7BA77003710}"/>
              </a:ext>
            </a:extLst>
          </p:cNvPr>
          <p:cNvSpPr txBox="1">
            <a:spLocks/>
          </p:cNvSpPr>
          <p:nvPr/>
        </p:nvSpPr>
        <p:spPr>
          <a:xfrm>
            <a:off x="600363" y="3087687"/>
            <a:ext cx="7644705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 smtClean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Web </a:t>
            </a:r>
            <a:r>
              <a:rPr lang="en-US" altLang="ko-KR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Application Deploy</a:t>
            </a:r>
            <a:endParaRPr lang="ko-KR" altLang="en-US" sz="4000" dirty="0">
              <a:solidFill>
                <a:schemeClr val="bg1"/>
              </a:solidFill>
              <a:latin typeface="+mn-ea"/>
              <a:ea typeface="+mn-ea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19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Java Application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 의 종류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xmlns="" id="{8C18A9F3-F06D-424E-82E7-2F6994C22938}"/>
              </a:ext>
            </a:extLst>
          </p:cNvPr>
          <p:cNvSpPr txBox="1">
            <a:spLocks/>
          </p:cNvSpPr>
          <p:nvPr/>
        </p:nvSpPr>
        <p:spPr>
          <a:xfrm>
            <a:off x="110837" y="937427"/>
            <a:ext cx="9707418" cy="199028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JAR   ( Java Application Archive )</a:t>
            </a:r>
          </a:p>
          <a:p>
            <a:r>
              <a:rPr lang="en-US" altLang="ko-KR" sz="2000" dirty="0">
                <a:latin typeface="+mn-ea"/>
              </a:rPr>
              <a:t>WAR ( Web Application Archive )</a:t>
            </a:r>
          </a:p>
          <a:p>
            <a:r>
              <a:rPr lang="en-US" altLang="ko-KR" sz="2000" dirty="0">
                <a:latin typeface="+mn-ea"/>
              </a:rPr>
              <a:t>EAR  ( Enterprise Application Archive )</a:t>
            </a:r>
          </a:p>
          <a:p>
            <a:r>
              <a:rPr lang="en-US" altLang="ko-KR" sz="2000" dirty="0">
                <a:latin typeface="+mn-ea"/>
              </a:rPr>
              <a:t>EJB   ( Enterprise Java Bean )</a:t>
            </a:r>
          </a:p>
        </p:txBody>
      </p:sp>
    </p:spTree>
    <p:extLst>
      <p:ext uri="{BB962C8B-B14F-4D97-AF65-F5344CB8AC3E}">
        <p14:creationId xmlns:p14="http://schemas.microsoft.com/office/powerpoint/2010/main" val="3953190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Web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Application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 이란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xmlns="" id="{63C655D1-BF5E-4B04-A127-891508336A8F}"/>
              </a:ext>
            </a:extLst>
          </p:cNvPr>
          <p:cNvGrpSpPr>
            <a:grpSpLocks/>
          </p:cNvGrpSpPr>
          <p:nvPr/>
        </p:nvGrpSpPr>
        <p:grpSpPr bwMode="auto">
          <a:xfrm>
            <a:off x="498074" y="2840627"/>
            <a:ext cx="7655564" cy="3817491"/>
            <a:chOff x="2400" y="6998"/>
            <a:chExt cx="8472" cy="6809"/>
          </a:xfrm>
        </p:grpSpPr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B96E8D42-4191-4A25-B96F-E7CF4D907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6998"/>
              <a:ext cx="8472" cy="680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 sz="800">
                <a:latin typeface="+mn-ea"/>
              </a:endParaRPr>
            </a:p>
          </p:txBody>
        </p:sp>
        <p:sp>
          <p:nvSpPr>
            <p:cNvPr id="7" name="AutoShape 15">
              <a:extLst>
                <a:ext uri="{FF2B5EF4-FFF2-40B4-BE49-F238E27FC236}">
                  <a16:creationId xmlns:a16="http://schemas.microsoft.com/office/drawing/2014/main" xmlns="" id="{F023E078-1CAA-4FF3-92DC-B4E4CD7B4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7178"/>
              <a:ext cx="2063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ts val="4000"/>
                </a:spcBef>
                <a:spcAft>
                  <a:spcPts val="2000"/>
                </a:spcAft>
              </a:pPr>
              <a:r>
                <a:rPr lang="en-US" altLang="ko-KR" sz="800">
                  <a:latin typeface="+mn-ea"/>
                </a:rPr>
                <a:t>WebApplicationName</a:t>
              </a:r>
            </a:p>
          </p:txBody>
        </p:sp>
        <p:sp>
          <p:nvSpPr>
            <p:cNvPr id="8" name="AutoShape 16">
              <a:extLst>
                <a:ext uri="{FF2B5EF4-FFF2-40B4-BE49-F238E27FC236}">
                  <a16:creationId xmlns:a16="http://schemas.microsoft.com/office/drawing/2014/main" xmlns="" id="{00AD2EA4-03BA-46B6-A1AF-10078FC48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10778"/>
              <a:ext cx="1642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ko-KR" sz="800">
                  <a:latin typeface="+mn-ea"/>
                </a:rPr>
                <a:t>WEB-INF</a:t>
              </a:r>
            </a:p>
          </p:txBody>
        </p:sp>
        <p:sp>
          <p:nvSpPr>
            <p:cNvPr id="9" name="AutoShape 17">
              <a:extLst>
                <a:ext uri="{FF2B5EF4-FFF2-40B4-BE49-F238E27FC236}">
                  <a16:creationId xmlns:a16="http://schemas.microsoft.com/office/drawing/2014/main" xmlns="" id="{3F5DD0D7-3B74-42F1-AC1C-540BB9768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" y="7178"/>
              <a:ext cx="1255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ko-KR" sz="800">
                  <a:latin typeface="+mn-ea"/>
                </a:rPr>
                <a:t>directory</a:t>
              </a:r>
            </a:p>
          </p:txBody>
        </p:sp>
        <p:sp>
          <p:nvSpPr>
            <p:cNvPr id="10" name="AutoShape 18">
              <a:extLst>
                <a:ext uri="{FF2B5EF4-FFF2-40B4-BE49-F238E27FC236}">
                  <a16:creationId xmlns:a16="http://schemas.microsoft.com/office/drawing/2014/main" xmlns="" id="{C9AC7DEB-F86C-45C0-87A8-963D899E0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2" y="7178"/>
              <a:ext cx="1256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ko-KR" altLang="en-US" sz="800">
                  <a:latin typeface="+mn-ea"/>
                </a:rPr>
                <a:t>파일</a:t>
              </a:r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xmlns="" id="{B09BF3FD-9168-4CE9-827A-DD3CF73D2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" y="8798"/>
              <a:ext cx="30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just">
                <a:lnSpc>
                  <a:spcPct val="150000"/>
                </a:lnSpc>
              </a:pPr>
              <a:r>
                <a:rPr lang="en-US" altLang="ko-KR" sz="800" dirty="0" err="1">
                  <a:solidFill>
                    <a:srgbClr val="000000"/>
                  </a:solidFill>
                  <a:latin typeface="+mn-ea"/>
                </a:rPr>
                <a:t>jsp</a:t>
              </a:r>
              <a:r>
                <a:rPr lang="en-US" altLang="ko-KR" sz="800" dirty="0">
                  <a:solidFill>
                    <a:srgbClr val="000000"/>
                  </a:solidFill>
                  <a:latin typeface="+mn-ea"/>
                </a:rPr>
                <a:t> </a:t>
              </a:r>
              <a:r>
                <a:rPr lang="ko-KR" altLang="en-US" sz="800" dirty="0">
                  <a:solidFill>
                    <a:srgbClr val="000000"/>
                  </a:solidFill>
                  <a:latin typeface="+mn-ea"/>
                </a:rPr>
                <a:t>또는 </a:t>
              </a:r>
              <a:r>
                <a:rPr lang="en-US" altLang="ko-KR" sz="800" dirty="0">
                  <a:solidFill>
                    <a:srgbClr val="000000"/>
                  </a:solidFill>
                  <a:latin typeface="+mn-ea"/>
                </a:rPr>
                <a:t>html </a:t>
              </a:r>
              <a:r>
                <a:rPr lang="ko-KR" altLang="en-US" sz="800" dirty="0">
                  <a:solidFill>
                    <a:srgbClr val="000000"/>
                  </a:solidFill>
                  <a:latin typeface="+mn-ea"/>
                </a:rPr>
                <a:t>페이지</a:t>
              </a:r>
            </a:p>
            <a:p>
              <a:pPr algn="just">
                <a:lnSpc>
                  <a:spcPct val="150000"/>
                </a:lnSpc>
              </a:pPr>
              <a:r>
                <a:rPr lang="ko-KR" altLang="en-US" sz="800" dirty="0">
                  <a:solidFill>
                    <a:srgbClr val="000000"/>
                  </a:solidFill>
                  <a:latin typeface="+mn-ea"/>
                </a:rPr>
                <a:t>경우에 따라 디렉토리 구조를 가질 수 있다</a:t>
              </a:r>
              <a:r>
                <a:rPr lang="en-US" altLang="ko-KR" sz="800" dirty="0">
                  <a:solidFill>
                    <a:srgbClr val="000000"/>
                  </a:solidFill>
                  <a:latin typeface="+mn-ea"/>
                </a:rPr>
                <a:t>.</a:t>
              </a:r>
              <a:endParaRPr lang="en-US" altLang="ko-KR" sz="800" dirty="0">
                <a:latin typeface="+mn-ea"/>
              </a:endParaRPr>
            </a:p>
          </p:txBody>
        </p:sp>
        <p:sp>
          <p:nvSpPr>
            <p:cNvPr id="12" name="Line 20">
              <a:extLst>
                <a:ext uri="{FF2B5EF4-FFF2-40B4-BE49-F238E27FC236}">
                  <a16:creationId xmlns:a16="http://schemas.microsoft.com/office/drawing/2014/main" xmlns="" id="{2C77BCCF-104C-4347-BB24-706D99FC02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06" y="9238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800">
                <a:latin typeface="+mn-ea"/>
              </a:endParaRPr>
            </a:p>
          </p:txBody>
        </p:sp>
        <p:sp>
          <p:nvSpPr>
            <p:cNvPr id="13" name="AutoShape 21">
              <a:extLst>
                <a:ext uri="{FF2B5EF4-FFF2-40B4-BE49-F238E27FC236}">
                  <a16:creationId xmlns:a16="http://schemas.microsoft.com/office/drawing/2014/main" xmlns="" id="{DED2430D-F3E3-44ED-8B55-78FCECD6E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" y="11498"/>
              <a:ext cx="1642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ko-KR" sz="800">
                  <a:latin typeface="+mn-ea"/>
                </a:rPr>
                <a:t>classes</a:t>
              </a:r>
            </a:p>
          </p:txBody>
        </p:sp>
        <p:sp>
          <p:nvSpPr>
            <p:cNvPr id="14" name="AutoShape 22">
              <a:extLst>
                <a:ext uri="{FF2B5EF4-FFF2-40B4-BE49-F238E27FC236}">
                  <a16:creationId xmlns:a16="http://schemas.microsoft.com/office/drawing/2014/main" xmlns="" id="{2804C435-4E69-483B-B2CC-542669C35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7898"/>
              <a:ext cx="1642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ko-KR" sz="800">
                  <a:latin typeface="+mn-ea"/>
                </a:rPr>
                <a:t>*.jsp</a:t>
              </a:r>
            </a:p>
          </p:txBody>
        </p:sp>
        <p:sp>
          <p:nvSpPr>
            <p:cNvPr id="15" name="AutoShape 23">
              <a:extLst>
                <a:ext uri="{FF2B5EF4-FFF2-40B4-BE49-F238E27FC236}">
                  <a16:creationId xmlns:a16="http://schemas.microsoft.com/office/drawing/2014/main" xmlns="" id="{C02FA615-06A9-4A7C-8950-A2D1F81BB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" y="12938"/>
              <a:ext cx="1642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ko-KR" sz="800" b="1" i="1" dirty="0">
                  <a:solidFill>
                    <a:srgbClr val="FF0000"/>
                  </a:solidFill>
                  <a:latin typeface="+mn-ea"/>
                </a:rPr>
                <a:t>web.xml</a:t>
              </a:r>
            </a:p>
          </p:txBody>
        </p:sp>
        <p:sp>
          <p:nvSpPr>
            <p:cNvPr id="16" name="AutoShape 24">
              <a:extLst>
                <a:ext uri="{FF2B5EF4-FFF2-40B4-BE49-F238E27FC236}">
                  <a16:creationId xmlns:a16="http://schemas.microsoft.com/office/drawing/2014/main" xmlns="" id="{C7835B90-7074-4021-9E19-DCD9DAB2D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9338"/>
              <a:ext cx="1642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ko-KR" sz="800" dirty="0" err="1">
                  <a:latin typeface="+mn-ea"/>
                </a:rPr>
                <a:t>Jsp</a:t>
              </a:r>
              <a:r>
                <a:rPr lang="en-US" altLang="ko-KR" sz="800" dirty="0">
                  <a:latin typeface="+mn-ea"/>
                </a:rPr>
                <a:t> </a:t>
              </a:r>
              <a:r>
                <a:rPr lang="ko-KR" altLang="en-US" sz="800" dirty="0">
                  <a:latin typeface="+mn-ea"/>
                </a:rPr>
                <a:t>또는 </a:t>
              </a:r>
              <a:r>
                <a:rPr lang="en-US" altLang="ko-KR" sz="800" dirty="0">
                  <a:latin typeface="+mn-ea"/>
                </a:rPr>
                <a:t>html </a:t>
              </a:r>
            </a:p>
          </p:txBody>
        </p:sp>
        <p:sp>
          <p:nvSpPr>
            <p:cNvPr id="17" name="AutoShape 25">
              <a:extLst>
                <a:ext uri="{FF2B5EF4-FFF2-40B4-BE49-F238E27FC236}">
                  <a16:creationId xmlns:a16="http://schemas.microsoft.com/office/drawing/2014/main" xmlns="" id="{86EFA34E-9389-4909-B648-6E1AB9130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" y="12218"/>
              <a:ext cx="1642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ko-KR" sz="800">
                  <a:latin typeface="+mn-ea"/>
                </a:rPr>
                <a:t>lib</a:t>
              </a:r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xmlns="" id="{662F09BA-4058-4E76-B483-1CACE1A53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46" y="11762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800">
                <a:latin typeface="+mn-ea"/>
              </a:endParaRPr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xmlns="" id="{465B5D29-D74E-4CCC-B4B4-AD10B2E8D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46" y="12482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800">
                <a:latin typeface="+mn-ea"/>
              </a:endParaRPr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xmlns="" id="{BAFD4D1E-4EB3-4DC8-85E8-CBDAC7C1F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46" y="13202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800">
                <a:latin typeface="+mn-ea"/>
              </a:endParaRPr>
            </a:p>
          </p:txBody>
        </p:sp>
        <p:sp>
          <p:nvSpPr>
            <p:cNvPr id="21" name="AutoShape 29">
              <a:extLst>
                <a:ext uri="{FF2B5EF4-FFF2-40B4-BE49-F238E27FC236}">
                  <a16:creationId xmlns:a16="http://schemas.microsoft.com/office/drawing/2014/main" xmlns="" id="{CC06EB68-DCE6-42CD-9ECB-016155ED9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8618"/>
              <a:ext cx="1642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ko-KR" sz="800">
                  <a:latin typeface="+mn-ea"/>
                </a:rPr>
                <a:t>*.html</a:t>
              </a:r>
            </a:p>
          </p:txBody>
        </p:sp>
        <p:sp>
          <p:nvSpPr>
            <p:cNvPr id="23" name="AutoShape 31">
              <a:extLst>
                <a:ext uri="{FF2B5EF4-FFF2-40B4-BE49-F238E27FC236}">
                  <a16:creationId xmlns:a16="http://schemas.microsoft.com/office/drawing/2014/main" xmlns="" id="{872B6DDD-5B6C-4DE0-8A97-82C66A7CB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10058"/>
              <a:ext cx="1642" cy="5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ko-KR" sz="800">
                  <a:latin typeface="+mn-ea"/>
                </a:rPr>
                <a:t>*.jsp</a:t>
              </a:r>
              <a:r>
                <a:rPr lang="ko-KR" altLang="en-US" sz="800">
                  <a:latin typeface="+mn-ea"/>
                </a:rPr>
                <a:t>또는 *</a:t>
              </a:r>
              <a:r>
                <a:rPr lang="en-US" altLang="ko-KR" sz="800">
                  <a:latin typeface="+mn-ea"/>
                </a:rPr>
                <a:t>.html</a:t>
              </a:r>
            </a:p>
          </p:txBody>
        </p:sp>
        <p:sp>
          <p:nvSpPr>
            <p:cNvPr id="24" name="Rectangle 32">
              <a:extLst>
                <a:ext uri="{FF2B5EF4-FFF2-40B4-BE49-F238E27FC236}">
                  <a16:creationId xmlns:a16="http://schemas.microsoft.com/office/drawing/2014/main" xmlns="" id="{9BF82787-DC3E-4385-A9D9-9099E96B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" y="11498"/>
              <a:ext cx="3092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ko-KR" altLang="en-US" sz="800" dirty="0">
                  <a:solidFill>
                    <a:srgbClr val="000000"/>
                  </a:solidFill>
                  <a:latin typeface="+mn-ea"/>
                </a:rPr>
                <a:t>서버 사이드 클래스들 </a:t>
              </a:r>
              <a:r>
                <a:rPr lang="en-US" altLang="ko-KR" sz="800" dirty="0">
                  <a:solidFill>
                    <a:srgbClr val="000000"/>
                  </a:solidFill>
                  <a:latin typeface="+mn-ea"/>
                </a:rPr>
                <a:t>HTTP Servlet </a:t>
              </a:r>
              <a:r>
                <a:rPr lang="ko-KR" altLang="en-US" sz="800" dirty="0">
                  <a:solidFill>
                    <a:srgbClr val="000000"/>
                  </a:solidFill>
                  <a:latin typeface="+mn-ea"/>
                </a:rPr>
                <a:t>또는 </a:t>
              </a:r>
              <a:r>
                <a:rPr lang="en-US" altLang="ko-KR" sz="800" dirty="0">
                  <a:solidFill>
                    <a:srgbClr val="000000"/>
                  </a:solidFill>
                  <a:latin typeface="+mn-ea"/>
                </a:rPr>
                <a:t>utility class</a:t>
              </a:r>
              <a:endParaRPr lang="en-US" altLang="ko-KR" sz="800" dirty="0">
                <a:latin typeface="+mn-ea"/>
              </a:endParaRPr>
            </a:p>
          </p:txBody>
        </p:sp>
        <p:sp>
          <p:nvSpPr>
            <p:cNvPr id="25" name="Rectangle 33">
              <a:extLst>
                <a:ext uri="{FF2B5EF4-FFF2-40B4-BE49-F238E27FC236}">
                  <a16:creationId xmlns:a16="http://schemas.microsoft.com/office/drawing/2014/main" xmlns="" id="{E2351C32-46C9-4892-972B-1751C9318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" y="12218"/>
              <a:ext cx="3092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just">
                <a:lnSpc>
                  <a:spcPct val="80000"/>
                </a:lnSpc>
              </a:pPr>
              <a:r>
                <a:rPr lang="en-US" altLang="ko-KR" sz="800" dirty="0">
                  <a:solidFill>
                    <a:srgbClr val="000000"/>
                  </a:solidFill>
                  <a:latin typeface="+mn-ea"/>
                </a:rPr>
                <a:t>Web Application</a:t>
              </a:r>
              <a:r>
                <a:rPr lang="ko-KR" altLang="en-US" sz="800" dirty="0">
                  <a:solidFill>
                    <a:srgbClr val="000000"/>
                  </a:solidFill>
                  <a:latin typeface="+mn-ea"/>
                </a:rPr>
                <a:t>에서 사용할 </a:t>
              </a:r>
              <a:r>
                <a:rPr lang="en-US" altLang="ko-KR" sz="800" dirty="0">
                  <a:solidFill>
                    <a:srgbClr val="000000"/>
                  </a:solidFill>
                  <a:latin typeface="+mn-ea"/>
                </a:rPr>
                <a:t>.jar </a:t>
              </a:r>
              <a:r>
                <a:rPr lang="ko-KR" altLang="en-US" sz="800" dirty="0">
                  <a:solidFill>
                    <a:srgbClr val="000000"/>
                  </a:solidFill>
                  <a:latin typeface="+mn-ea"/>
                </a:rPr>
                <a:t>파일들</a:t>
              </a:r>
              <a:endParaRPr lang="ko-KR" altLang="en-US" sz="800" dirty="0">
                <a:latin typeface="+mn-ea"/>
              </a:endParaRPr>
            </a:p>
          </p:txBody>
        </p:sp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xmlns="" id="{E0D8991A-B740-4C20-8C17-546B7CBBE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" y="12938"/>
              <a:ext cx="3092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just">
                <a:lnSpc>
                  <a:spcPct val="80000"/>
                </a:lnSpc>
              </a:pPr>
              <a:r>
                <a:rPr lang="en-US" altLang="ko-KR" sz="800" dirty="0">
                  <a:solidFill>
                    <a:srgbClr val="000000"/>
                  </a:solidFill>
                  <a:latin typeface="+mn-ea"/>
                </a:rPr>
                <a:t>Web Application </a:t>
              </a:r>
              <a:r>
                <a:rPr lang="ko-KR" altLang="en-US" sz="800" dirty="0" err="1">
                  <a:solidFill>
                    <a:srgbClr val="000000"/>
                  </a:solidFill>
                  <a:latin typeface="+mn-ea"/>
                </a:rPr>
                <a:t>디플로이</a:t>
              </a:r>
              <a:r>
                <a:rPr lang="ko-KR" altLang="en-US" sz="800" dirty="0">
                  <a:solidFill>
                    <a:srgbClr val="000000"/>
                  </a:solidFill>
                  <a:latin typeface="+mn-ea"/>
                </a:rPr>
                <a:t> </a:t>
              </a:r>
              <a:r>
                <a:rPr lang="ko-KR" altLang="en-US" sz="800" dirty="0" err="1">
                  <a:solidFill>
                    <a:srgbClr val="000000"/>
                  </a:solidFill>
                  <a:latin typeface="+mn-ea"/>
                </a:rPr>
                <a:t>디스크립터</a:t>
              </a:r>
              <a:endParaRPr lang="ko-KR" altLang="en-US" sz="800" dirty="0">
                <a:latin typeface="+mn-ea"/>
              </a:endParaRPr>
            </a:p>
          </p:txBody>
        </p:sp>
        <p:sp>
          <p:nvSpPr>
            <p:cNvPr id="29" name="AutoShape 37">
              <a:extLst>
                <a:ext uri="{FF2B5EF4-FFF2-40B4-BE49-F238E27FC236}">
                  <a16:creationId xmlns:a16="http://schemas.microsoft.com/office/drawing/2014/main" xmlns="" id="{DD4326A9-9702-49DD-B403-6038591CC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" y="7898"/>
              <a:ext cx="180" cy="2700"/>
            </a:xfrm>
            <a:prstGeom prst="rightBrace">
              <a:avLst>
                <a:gd name="adj1" fmla="val 12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 sz="800">
                <a:latin typeface="+mn-ea"/>
              </a:endParaRPr>
            </a:p>
          </p:txBody>
        </p:sp>
      </p:grpSp>
      <p:sp>
        <p:nvSpPr>
          <p:cNvPr id="30" name="내용 개체 틀 4">
            <a:extLst>
              <a:ext uri="{FF2B5EF4-FFF2-40B4-BE49-F238E27FC236}">
                <a16:creationId xmlns:a16="http://schemas.microsoft.com/office/drawing/2014/main" xmlns="" id="{6D7EF5E0-7424-47BD-A064-B7348F4ADFB8}"/>
              </a:ext>
            </a:extLst>
          </p:cNvPr>
          <p:cNvSpPr txBox="1">
            <a:spLocks/>
          </p:cNvSpPr>
          <p:nvPr/>
        </p:nvSpPr>
        <p:spPr>
          <a:xfrm>
            <a:off x="110837" y="937427"/>
            <a:ext cx="9707418" cy="173380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0" indent="-190500" algn="l">
              <a:lnSpc>
                <a:spcPct val="150000"/>
              </a:lnSpc>
              <a:buFont typeface="Wingdings" pitchFamily="2" charset="2"/>
              <a:buChar char="q"/>
            </a:pPr>
            <a:r>
              <a:rPr lang="ko-KR" altLang="en-US" sz="1400" b="1" dirty="0"/>
              <a:t>정의</a:t>
            </a:r>
          </a:p>
          <a:p>
            <a:pPr marL="438150" lvl="1" indent="-152400" algn="l">
              <a:lnSpc>
                <a:spcPct val="100000"/>
              </a:lnSpc>
              <a:buFont typeface="Wingdings" pitchFamily="2" charset="2"/>
              <a:buChar char="Ø"/>
            </a:pPr>
            <a:r>
              <a:rPr lang="ko-KR" altLang="en-US" sz="1400" dirty="0"/>
              <a:t> </a:t>
            </a:r>
            <a:r>
              <a:rPr lang="en-US" altLang="ko-KR" sz="1400" dirty="0">
                <a:latin typeface="+mn-ea"/>
              </a:rPr>
              <a:t>Web </a:t>
            </a:r>
            <a:r>
              <a:rPr lang="en-US" altLang="ko-KR" sz="1400" dirty="0" err="1">
                <a:latin typeface="+mn-ea"/>
              </a:rPr>
              <a:t>Applicatin</a:t>
            </a:r>
            <a:r>
              <a:rPr lang="ko-KR" altLang="en-US" sz="1400" dirty="0">
                <a:latin typeface="+mn-ea"/>
              </a:rPr>
              <a:t>이란 </a:t>
            </a:r>
            <a:r>
              <a:rPr lang="en-US" altLang="ko-KR" sz="1400" dirty="0">
                <a:latin typeface="+mn-ea"/>
              </a:rPr>
              <a:t>Servlet, </a:t>
            </a:r>
            <a:r>
              <a:rPr lang="en-US" altLang="ko-KR" sz="1400" dirty="0" err="1">
                <a:latin typeface="+mn-ea"/>
              </a:rPr>
              <a:t>JavaServer</a:t>
            </a:r>
            <a:r>
              <a:rPr lang="en-US" altLang="ko-KR" sz="1400" dirty="0">
                <a:latin typeface="+mn-ea"/>
              </a:rPr>
              <a:t> Pages, JSP tag libraries, static resource</a:t>
            </a:r>
          </a:p>
          <a:p>
            <a:pPr marL="438150" lvl="1" indent="-152400" algn="l">
              <a:lnSpc>
                <a:spcPct val="100000"/>
              </a:lnSpc>
              <a:buFont typeface="Wingdings" pitchFamily="2" charset="2"/>
              <a:buNone/>
            </a:pPr>
            <a:r>
              <a:rPr lang="en-US" altLang="ko-KR" sz="1400" dirty="0">
                <a:latin typeface="+mn-ea"/>
              </a:rPr>
              <a:t>     (HTML pages, image files) </a:t>
            </a:r>
            <a:r>
              <a:rPr lang="ko-KR" altLang="en-US" sz="1400" dirty="0">
                <a:latin typeface="+mn-ea"/>
              </a:rPr>
              <a:t>등 </a:t>
            </a:r>
            <a:r>
              <a:rPr lang="en-US" altLang="ko-KR" sz="1400" dirty="0">
                <a:latin typeface="+mn-ea"/>
              </a:rPr>
              <a:t>application </a:t>
            </a:r>
            <a:r>
              <a:rPr lang="ko-KR" altLang="en-US" sz="1400" dirty="0">
                <a:latin typeface="+mn-ea"/>
              </a:rPr>
              <a:t>들을 하나로 묶어 </a:t>
            </a:r>
            <a:r>
              <a:rPr lang="en-US" altLang="ko-KR" sz="1400" dirty="0">
                <a:latin typeface="+mn-ea"/>
              </a:rPr>
              <a:t>WAS Server</a:t>
            </a:r>
            <a:r>
              <a:rPr lang="ko-KR" altLang="en-US" sz="1400" dirty="0">
                <a:latin typeface="+mn-ea"/>
              </a:rPr>
              <a:t>에서</a:t>
            </a:r>
            <a:r>
              <a:rPr lang="ko-KR" altLang="en-US" sz="1800" dirty="0">
                <a:latin typeface="+mn-ea"/>
              </a:rPr>
              <a:t> </a:t>
            </a:r>
            <a:endParaRPr lang="ko-KR" altLang="en-US" sz="1400" dirty="0">
              <a:latin typeface="+mn-ea"/>
            </a:endParaRPr>
          </a:p>
          <a:p>
            <a:pPr marL="438150" lvl="1" indent="-152400" algn="l">
              <a:lnSpc>
                <a:spcPct val="100000"/>
              </a:lnSpc>
              <a:buFont typeface="Wingdings" pitchFamily="2" charset="2"/>
              <a:buNone/>
            </a:pPr>
            <a:r>
              <a:rPr lang="ko-KR" altLang="en-US" sz="1400" dirty="0">
                <a:latin typeface="+mn-ea"/>
              </a:rPr>
              <a:t>     서비스 할 수 있도록 구성되어진 </a:t>
            </a:r>
            <a:r>
              <a:rPr lang="en-US" altLang="ko-KR" sz="1400" dirty="0">
                <a:latin typeface="+mn-ea"/>
              </a:rPr>
              <a:t>web modules </a:t>
            </a:r>
            <a:r>
              <a:rPr lang="ko-KR" altLang="en-US" sz="1400" dirty="0">
                <a:latin typeface="+mn-ea"/>
              </a:rPr>
              <a:t>을 말한다</a:t>
            </a:r>
            <a:r>
              <a:rPr lang="en-US" altLang="ko-KR" sz="1400" dirty="0">
                <a:latin typeface="+mn-ea"/>
              </a:rPr>
              <a:t>.</a:t>
            </a:r>
            <a:br>
              <a:rPr lang="en-US" altLang="ko-KR" sz="1400" dirty="0">
                <a:latin typeface="+mn-ea"/>
              </a:rPr>
            </a:br>
            <a:endParaRPr lang="en-US" altLang="ko-KR" sz="700" dirty="0">
              <a:latin typeface="+mn-ea"/>
            </a:endParaRPr>
          </a:p>
          <a:p>
            <a:pPr marL="685800" lvl="2" indent="-114300" algn="l">
              <a:lnSpc>
                <a:spcPct val="100000"/>
              </a:lnSpc>
              <a:buFont typeface="Wingdings" pitchFamily="2" charset="2"/>
              <a:buChar char="§"/>
            </a:pPr>
            <a:r>
              <a:rPr lang="ko-KR" altLang="en-US" sz="1400" i="1" dirty="0">
                <a:solidFill>
                  <a:schemeClr val="accent5"/>
                </a:solidFill>
                <a:latin typeface="+mn-ea"/>
              </a:rPr>
              <a:t> </a:t>
            </a:r>
            <a:r>
              <a:rPr lang="en-US" altLang="ko-KR" sz="1400" i="1" dirty="0">
                <a:solidFill>
                  <a:schemeClr val="accent5"/>
                </a:solidFill>
                <a:latin typeface="+mn-ea"/>
              </a:rPr>
              <a:t>J2EE deployment descriptor(web.xml) - </a:t>
            </a:r>
            <a:r>
              <a:rPr lang="ko-KR" altLang="en-US" sz="1400" i="1" dirty="0">
                <a:solidFill>
                  <a:schemeClr val="accent5"/>
                </a:solidFill>
                <a:latin typeface="+mn-ea"/>
              </a:rPr>
              <a:t>필수</a:t>
            </a:r>
            <a:endParaRPr lang="en-US" altLang="ko-KR" sz="2000" i="1" dirty="0">
              <a:solidFill>
                <a:schemeClr val="accent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63042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Web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Application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 작성</a:t>
            </a:r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xmlns="" id="{6E14EA5F-32F1-4C87-91CB-022AFA835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96752"/>
            <a:ext cx="7643813" cy="462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0500" indent="-190500" algn="l">
              <a:lnSpc>
                <a:spcPct val="150000"/>
              </a:lnSpc>
              <a:buFont typeface="Wingdings" pitchFamily="2" charset="2"/>
              <a:buChar char="q"/>
            </a:pPr>
            <a:r>
              <a:rPr lang="ko-KR" altLang="en-US" sz="1400" b="1" dirty="0"/>
              <a:t>순서</a:t>
            </a:r>
          </a:p>
          <a:p>
            <a:pPr marL="438150" lvl="1" indent="-1524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/>
              <a:t> 먼저 리소스</a:t>
            </a:r>
            <a:r>
              <a:rPr lang="en-US" altLang="ko-KR" sz="1400" dirty="0"/>
              <a:t>(Servlet, JSP, html, </a:t>
            </a:r>
            <a:r>
              <a:rPr lang="ko-KR" altLang="en-US" sz="1400" dirty="0" err="1"/>
              <a:t>디플로이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디스크립터</a:t>
            </a:r>
            <a:r>
              <a:rPr lang="en-US" altLang="ko-KR" sz="1400" dirty="0"/>
              <a:t>)</a:t>
            </a:r>
            <a:r>
              <a:rPr lang="ko-KR" altLang="en-US" sz="1400" dirty="0"/>
              <a:t>를 배치하기 위하여 </a:t>
            </a:r>
            <a:r>
              <a:rPr lang="en-US" altLang="ko-KR" sz="1400" dirty="0"/>
              <a:t>J2EE</a:t>
            </a:r>
            <a:r>
              <a:rPr lang="ko-KR" altLang="en-US" sz="1400" dirty="0"/>
              <a:t>의 </a:t>
            </a:r>
          </a:p>
          <a:p>
            <a:pPr marL="438150" lvl="1" indent="-152400" algn="l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400" dirty="0"/>
              <a:t>   의 규정에 따라 정해진 </a:t>
            </a:r>
            <a:r>
              <a:rPr lang="ko-KR" altLang="en-US" sz="1400" dirty="0" err="1"/>
              <a:t>디렉토리</a:t>
            </a:r>
            <a:r>
              <a:rPr lang="ko-KR" altLang="en-US" sz="1400" dirty="0"/>
              <a:t> 구조를 생성한다</a:t>
            </a:r>
            <a:r>
              <a:rPr lang="en-US" altLang="ko-KR" sz="1800" dirty="0"/>
              <a:t>.</a:t>
            </a:r>
            <a:endParaRPr lang="en-US" altLang="ko-KR" sz="1400" dirty="0"/>
          </a:p>
          <a:p>
            <a:pPr marL="438150" lvl="1" indent="-1524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dirty="0"/>
              <a:t> Web Application HTML pages , JSPs </a:t>
            </a:r>
            <a:r>
              <a:rPr lang="ko-KR" altLang="en-US" sz="1400" dirty="0"/>
              <a:t>또는 </a:t>
            </a:r>
            <a:r>
              <a:rPr lang="en-US" altLang="ko-KR" sz="1400" dirty="0"/>
              <a:t>Servlets</a:t>
            </a:r>
            <a:r>
              <a:rPr lang="ko-KR" altLang="en-US" sz="1400" dirty="0"/>
              <a:t>를 작성한다</a:t>
            </a:r>
            <a:r>
              <a:rPr lang="en-US" altLang="ko-KR" sz="1400" dirty="0"/>
              <a:t>.</a:t>
            </a:r>
            <a:r>
              <a:rPr lang="en-US" altLang="ko-KR" sz="1800" dirty="0"/>
              <a:t> </a:t>
            </a:r>
          </a:p>
          <a:p>
            <a:pPr marL="438150" lvl="1" indent="-1524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800" dirty="0"/>
              <a:t> </a:t>
            </a:r>
            <a:r>
              <a:rPr lang="en-US" altLang="ko-KR" sz="1400" dirty="0"/>
              <a:t>Servlet </a:t>
            </a:r>
            <a:r>
              <a:rPr lang="ko-KR" altLang="en-US" sz="1400" dirty="0"/>
              <a:t>을 컴파일 한다</a:t>
            </a:r>
            <a:r>
              <a:rPr lang="en-US" altLang="ko-KR" sz="1400" dirty="0"/>
              <a:t>.  </a:t>
            </a:r>
            <a:r>
              <a:rPr lang="ko-KR" altLang="en-US" sz="1400" dirty="0"/>
              <a:t>이때 </a:t>
            </a:r>
            <a:r>
              <a:rPr lang="ko-KR" altLang="en-US" sz="1400" dirty="0" err="1"/>
              <a:t>컴파일된</a:t>
            </a:r>
            <a:r>
              <a:rPr lang="ko-KR" altLang="en-US" sz="1400" dirty="0"/>
              <a:t> 클래스들은 </a:t>
            </a:r>
            <a:r>
              <a:rPr lang="en-US" altLang="ko-KR" sz="1400" dirty="0"/>
              <a:t>WEB-INF/classes </a:t>
            </a:r>
            <a:r>
              <a:rPr lang="ko-KR" altLang="en-US" sz="1400" dirty="0"/>
              <a:t>하위에 패키지 </a:t>
            </a:r>
          </a:p>
          <a:p>
            <a:pPr marL="438150" lvl="1" indent="-152400" algn="l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400" dirty="0"/>
              <a:t>    경로와 동일한 경로로 위치해야 한다</a:t>
            </a:r>
            <a:r>
              <a:rPr lang="en-US" altLang="ko-KR" sz="1400" dirty="0"/>
              <a:t>. </a:t>
            </a:r>
          </a:p>
          <a:p>
            <a:pPr marL="438150" lvl="1" indent="-1524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800" dirty="0"/>
              <a:t> </a:t>
            </a:r>
            <a:r>
              <a:rPr lang="en-US" altLang="ko-KR" sz="1400" dirty="0"/>
              <a:t>Web Application </a:t>
            </a:r>
            <a:r>
              <a:rPr lang="ko-KR" altLang="en-US" sz="1400" dirty="0" err="1"/>
              <a:t>디플로이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디스크립터</a:t>
            </a:r>
            <a:r>
              <a:rPr lang="en-US" altLang="ko-KR" sz="1400" dirty="0"/>
              <a:t>(web.xml)</a:t>
            </a:r>
            <a:r>
              <a:rPr lang="ko-KR" altLang="en-US" sz="1400" dirty="0"/>
              <a:t>를 작성한다</a:t>
            </a:r>
            <a:r>
              <a:rPr lang="en-US" altLang="ko-KR" sz="1400" dirty="0"/>
              <a:t>. </a:t>
            </a:r>
          </a:p>
          <a:p>
            <a:pPr marL="438150" lvl="1" indent="-1524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800" dirty="0"/>
              <a:t> </a:t>
            </a:r>
            <a:r>
              <a:rPr lang="en-US" altLang="ko-KR" sz="1400" dirty="0"/>
              <a:t>Web Application</a:t>
            </a:r>
            <a:r>
              <a:rPr lang="ko-KR" altLang="en-US" sz="1400" dirty="0"/>
              <a:t>를 </a:t>
            </a:r>
            <a:r>
              <a:rPr lang="en-US" altLang="ko-KR" sz="1400" dirty="0"/>
              <a:t>war </a:t>
            </a:r>
            <a:r>
              <a:rPr lang="ko-KR" altLang="en-US" sz="1400" dirty="0"/>
              <a:t>파일로 묶으려면 </a:t>
            </a:r>
            <a:r>
              <a:rPr lang="en-US" altLang="ko-KR" sz="1400" dirty="0"/>
              <a:t>jar </a:t>
            </a:r>
            <a:r>
              <a:rPr lang="ko-KR" altLang="en-US" sz="1400" dirty="0"/>
              <a:t>명령어를 이용한다</a:t>
            </a:r>
            <a:r>
              <a:rPr lang="en-US" altLang="ko-KR" sz="1400" dirty="0"/>
              <a:t>.   </a:t>
            </a:r>
          </a:p>
          <a:p>
            <a:pPr marL="438150" lvl="1" indent="-152400" algn="l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400" dirty="0"/>
              <a:t>    war </a:t>
            </a:r>
            <a:r>
              <a:rPr lang="ko-KR" altLang="en-US" sz="1400" dirty="0"/>
              <a:t>파일로 묶으려면 다음의 </a:t>
            </a:r>
            <a:r>
              <a:rPr lang="en-US" altLang="ko-KR" sz="1400" dirty="0"/>
              <a:t>command</a:t>
            </a:r>
            <a:r>
              <a:rPr lang="ko-KR" altLang="en-US" sz="1400" dirty="0"/>
              <a:t>를 사용한다</a:t>
            </a:r>
            <a:r>
              <a:rPr lang="en-US" altLang="ko-KR" sz="1400" dirty="0"/>
              <a:t>.</a:t>
            </a:r>
          </a:p>
          <a:p>
            <a:pPr marL="438150" lvl="1" indent="-152400" algn="l">
              <a:lnSpc>
                <a:spcPct val="150000"/>
              </a:lnSpc>
              <a:buFont typeface="Wingdings" pitchFamily="2" charset="2"/>
              <a:buNone/>
            </a:pPr>
            <a:endParaRPr lang="en-US" altLang="ko-KR" sz="1400" dirty="0"/>
          </a:p>
          <a:p>
            <a:pPr marL="438150" lvl="1" indent="-152400" algn="l">
              <a:lnSpc>
                <a:spcPct val="150000"/>
              </a:lnSpc>
              <a:buFont typeface="Wingdings" pitchFamily="2" charset="2"/>
              <a:buNone/>
            </a:pPr>
            <a:endParaRPr lang="en-US" altLang="ko-KR" sz="1400" dirty="0"/>
          </a:p>
          <a:p>
            <a:pPr marL="438150" lvl="1" indent="-1524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dirty="0"/>
              <a:t> Console </a:t>
            </a:r>
            <a:r>
              <a:rPr lang="ko-KR" altLang="en-US" sz="1400" dirty="0"/>
              <a:t>및 </a:t>
            </a:r>
            <a:r>
              <a:rPr lang="en-US" altLang="ko-KR" sz="1400" dirty="0"/>
              <a:t>ant </a:t>
            </a:r>
            <a:r>
              <a:rPr lang="ko-KR" altLang="en-US" sz="1400" dirty="0"/>
              <a:t>혹은 </a:t>
            </a:r>
            <a:r>
              <a:rPr lang="en-US" altLang="ko-KR" sz="1400" dirty="0"/>
              <a:t>builder </a:t>
            </a:r>
            <a:r>
              <a:rPr lang="ko-KR" altLang="en-US" sz="1400" dirty="0"/>
              <a:t>로 배포한다</a:t>
            </a:r>
            <a:r>
              <a:rPr lang="en-US" altLang="ko-KR" sz="1400" dirty="0"/>
              <a:t>.</a:t>
            </a:r>
          </a:p>
          <a:p>
            <a:pPr marL="438150" lvl="1" indent="-152400" algn="l">
              <a:lnSpc>
                <a:spcPct val="150000"/>
              </a:lnSpc>
              <a:buFont typeface="Wingdings" pitchFamily="2" charset="2"/>
              <a:buNone/>
            </a:pPr>
            <a:endParaRPr lang="en-US" altLang="ko-KR" sz="1400" dirty="0"/>
          </a:p>
        </p:txBody>
      </p:sp>
      <p:sp>
        <p:nvSpPr>
          <p:cNvPr id="28" name="Rectangle 40">
            <a:extLst>
              <a:ext uri="{FF2B5EF4-FFF2-40B4-BE49-F238E27FC236}">
                <a16:creationId xmlns:a16="http://schemas.microsoft.com/office/drawing/2014/main" xmlns="" id="{BFE84FD9-54C2-4012-A3ED-2E4C350DD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741" y="4733443"/>
            <a:ext cx="6678612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96000"/>
              </a:lnSpc>
            </a:pPr>
            <a:r>
              <a:rPr lang="en-US" altLang="ko-KR" sz="1200" dirty="0">
                <a:latin typeface="Courier New" pitchFamily="49" charset="0"/>
              </a:rPr>
              <a:t>jar </a:t>
            </a:r>
            <a:r>
              <a:rPr lang="en-US" altLang="ko-KR" sz="1200" dirty="0" err="1">
                <a:latin typeface="Courier New" pitchFamily="49" charset="0"/>
              </a:rPr>
              <a:t>cvf</a:t>
            </a:r>
            <a:r>
              <a:rPr lang="en-US" altLang="ko-KR" sz="1200" dirty="0">
                <a:latin typeface="Courier New" pitchFamily="49" charset="0"/>
              </a:rPr>
              <a:t> </a:t>
            </a:r>
            <a:r>
              <a:rPr lang="en-US" altLang="ko-KR" sz="1200" dirty="0" err="1">
                <a:latin typeface="Courier New" pitchFamily="49" charset="0"/>
              </a:rPr>
              <a:t>myWebApp.war</a:t>
            </a:r>
            <a:r>
              <a:rPr lang="en-US" altLang="ko-KR" sz="1200" dirty="0">
                <a:latin typeface="Courier New" pitchFamily="49" charset="0"/>
              </a:rPr>
              <a:t> .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1451229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여러 개의 </a:t>
            </a:r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Web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Application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설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정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" name="내용 개체 틀 4">
            <a:extLst>
              <a:ext uri="{FF2B5EF4-FFF2-40B4-BE49-F238E27FC236}">
                <a16:creationId xmlns:a16="http://schemas.microsoft.com/office/drawing/2014/main" xmlns="" id="{6D7EF5E0-7424-47BD-A064-B7348F4ADFB8}"/>
              </a:ext>
            </a:extLst>
          </p:cNvPr>
          <p:cNvSpPr txBox="1">
            <a:spLocks/>
          </p:cNvSpPr>
          <p:nvPr/>
        </p:nvSpPr>
        <p:spPr>
          <a:xfrm>
            <a:off x="110837" y="937427"/>
            <a:ext cx="9707418" cy="802784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0" indent="-190500" algn="l">
              <a:lnSpc>
                <a:spcPct val="150000"/>
              </a:lnSpc>
              <a:buFont typeface="Wingdings" pitchFamily="2" charset="2"/>
              <a:buChar char="q"/>
            </a:pP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Context Path ( </a:t>
            </a:r>
            <a:r>
              <a:rPr lang="ko-KR" altLang="en-US" sz="1400" b="1" dirty="0" err="1" smtClean="0"/>
              <a:t>컨텍스트</a:t>
            </a:r>
            <a:r>
              <a:rPr lang="ko-KR" altLang="en-US" sz="1400" b="1" dirty="0" smtClean="0"/>
              <a:t> 경로 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  <a:p>
            <a:pPr marL="438150" lvl="1" indent="-152400">
              <a:lnSpc>
                <a:spcPct val="100000"/>
              </a:lnSpc>
              <a:buFont typeface="Wingdings" pitchFamily="2" charset="2"/>
              <a:buChar char="Ø"/>
            </a:pPr>
            <a:r>
              <a:rPr lang="ko-KR" altLang="en-US" sz="1400" dirty="0" smtClean="0">
                <a:latin typeface="+mn-ea"/>
              </a:rPr>
              <a:t> </a:t>
            </a:r>
            <a:r>
              <a:rPr lang="ko-KR" altLang="en-US" sz="1400" dirty="0" err="1" smtClean="0">
                <a:latin typeface="+mn-ea"/>
              </a:rPr>
              <a:t>컨텍스트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패스</a:t>
            </a:r>
            <a:r>
              <a:rPr lang="en-US" altLang="ko-KR" sz="1400" dirty="0">
                <a:latin typeface="+mn-ea"/>
              </a:rPr>
              <a:t>(Context Path)</a:t>
            </a:r>
            <a:r>
              <a:rPr lang="ko-KR" altLang="en-US" sz="1400" dirty="0">
                <a:latin typeface="+mn-ea"/>
              </a:rPr>
              <a:t>란 </a:t>
            </a:r>
            <a:r>
              <a:rPr lang="en-US" altLang="ko-KR" sz="1400" dirty="0">
                <a:latin typeface="+mn-ea"/>
              </a:rPr>
              <a:t>WAS(Web Application Server)</a:t>
            </a:r>
            <a:r>
              <a:rPr lang="ko-KR" altLang="en-US" sz="1400" dirty="0">
                <a:latin typeface="+mn-ea"/>
              </a:rPr>
              <a:t>에서 </a:t>
            </a:r>
            <a:r>
              <a:rPr lang="ko-KR" altLang="en-US" sz="1400" dirty="0" err="1">
                <a:latin typeface="+mn-ea"/>
              </a:rPr>
              <a:t>웹어플리케이션을</a:t>
            </a:r>
            <a:r>
              <a:rPr lang="ko-KR" altLang="en-US" sz="1400" dirty="0">
                <a:latin typeface="+mn-ea"/>
              </a:rPr>
              <a:t> 구분하기 위한 </a:t>
            </a:r>
            <a:r>
              <a:rPr lang="en-US" altLang="ko-KR" sz="1400" dirty="0">
                <a:latin typeface="+mn-ea"/>
              </a:rPr>
              <a:t>path</a:t>
            </a:r>
            <a:r>
              <a:rPr lang="en-US" altLang="ko-KR" sz="1400" dirty="0" smtClean="0">
                <a:latin typeface="+mn-ea"/>
              </a:rPr>
              <a:t/>
            </a:r>
            <a:br>
              <a:rPr lang="en-US" altLang="ko-KR" sz="1400" dirty="0" smtClean="0">
                <a:latin typeface="+mn-ea"/>
              </a:rPr>
            </a:br>
            <a:endParaRPr lang="en-US" altLang="ko-KR" sz="700" dirty="0" smtClean="0">
              <a:latin typeface="+mn-ea"/>
            </a:endParaRPr>
          </a:p>
        </p:txBody>
      </p:sp>
      <p:pic>
        <p:nvPicPr>
          <p:cNvPr id="1026" name="Picture 2" descr="https://t1.daumcdn.net/cfile/tistory/992225395A842558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11" y="1907458"/>
            <a:ext cx="8070106" cy="45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349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Web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Application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Deploy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xmlns="" id="{8C18A9F3-F06D-424E-82E7-2F6994C22938}"/>
              </a:ext>
            </a:extLst>
          </p:cNvPr>
          <p:cNvSpPr txBox="1">
            <a:spLocks/>
          </p:cNvSpPr>
          <p:nvPr/>
        </p:nvSpPr>
        <p:spPr>
          <a:xfrm>
            <a:off x="110837" y="937427"/>
            <a:ext cx="9707418" cy="3862083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$CATALINA_BASE/</a:t>
            </a:r>
            <a:r>
              <a:rPr lang="en-US" altLang="ko-KR" sz="2000" dirty="0" err="1">
                <a:latin typeface="+mn-ea"/>
              </a:rPr>
              <a:t>webapps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또는 다른 경로일 경우 </a:t>
            </a:r>
            <a:r>
              <a:rPr lang="en-US" altLang="ko-KR" sz="2000" dirty="0">
                <a:latin typeface="+mn-ea"/>
              </a:rPr>
              <a:t>server.xml</a:t>
            </a:r>
            <a:r>
              <a:rPr lang="ko-KR" altLang="en-US" sz="2000" dirty="0">
                <a:latin typeface="+mn-ea"/>
              </a:rPr>
              <a:t>에 </a:t>
            </a:r>
            <a:r>
              <a:rPr lang="en-US" altLang="ko-KR" sz="2000" dirty="0">
                <a:latin typeface="+mn-ea"/>
              </a:rPr>
              <a:t>context</a:t>
            </a:r>
            <a:r>
              <a:rPr lang="ko-KR" altLang="en-US" sz="2000" dirty="0">
                <a:latin typeface="+mn-ea"/>
              </a:rPr>
              <a:t>를 지정하여 </a:t>
            </a:r>
            <a:r>
              <a:rPr lang="en-US" altLang="ko-KR" sz="2000" dirty="0">
                <a:latin typeface="+mn-ea"/>
              </a:rPr>
              <a:t>deploy </a:t>
            </a:r>
            <a:r>
              <a:rPr lang="ko-KR" altLang="en-US" sz="2000" dirty="0">
                <a:latin typeface="+mn-ea"/>
              </a:rPr>
              <a:t>설정이 </a:t>
            </a:r>
            <a:r>
              <a:rPr lang="ko-KR" altLang="en-US" sz="2000" dirty="0" smtClean="0">
                <a:latin typeface="+mn-ea"/>
              </a:rPr>
              <a:t>가능</a:t>
            </a:r>
            <a:endParaRPr lang="en-US" altLang="ko-KR" sz="2000" dirty="0" smtClean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Deploy Type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Archive File type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Exploded </a:t>
            </a:r>
            <a:r>
              <a:rPr lang="en-US" altLang="ko-KR" sz="1600" dirty="0" smtClean="0">
                <a:latin typeface="+mn-ea"/>
              </a:rPr>
              <a:t>Structure</a:t>
            </a:r>
            <a:br>
              <a:rPr lang="en-US" altLang="ko-KR" sz="1600" dirty="0" smtClean="0">
                <a:latin typeface="+mn-ea"/>
              </a:rPr>
            </a:br>
            <a:endParaRPr lang="en-US" altLang="ko-KR" sz="16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Web </a:t>
            </a:r>
            <a:r>
              <a:rPr lang="en-US" altLang="ko-KR" sz="2000" dirty="0" err="1">
                <a:latin typeface="+mn-ea"/>
              </a:rPr>
              <a:t>Arcive</a:t>
            </a:r>
            <a:r>
              <a:rPr lang="en-US" altLang="ko-KR" sz="2000" dirty="0">
                <a:latin typeface="+mn-ea"/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+mn-ea"/>
              </a:rPr>
              <a:t>$CATALINA_BASE/</a:t>
            </a:r>
            <a:r>
              <a:rPr lang="en-US" altLang="ko-KR" sz="1400" dirty="0" err="1">
                <a:latin typeface="+mn-ea"/>
              </a:rPr>
              <a:t>webapps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디렉토리에 </a:t>
            </a:r>
            <a:r>
              <a:rPr lang="en-US" altLang="ko-KR" sz="1400" dirty="0">
                <a:latin typeface="+mn-ea"/>
              </a:rPr>
              <a:t>.war </a:t>
            </a:r>
            <a:r>
              <a:rPr lang="ko-KR" altLang="en-US" sz="1400" dirty="0">
                <a:latin typeface="+mn-ea"/>
              </a:rPr>
              <a:t>파일을 복사하여 배포</a:t>
            </a:r>
            <a:endParaRPr lang="en-US" altLang="ko-KR" sz="14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Exploded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+mn-ea"/>
              </a:rPr>
              <a:t>$CATALINA_BASE/</a:t>
            </a:r>
            <a:r>
              <a:rPr lang="en-US" altLang="ko-KR" sz="1400" dirty="0" err="1">
                <a:latin typeface="+mn-ea"/>
              </a:rPr>
              <a:t>webapps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디렉토리에 </a:t>
            </a:r>
            <a:r>
              <a:rPr lang="en-US" altLang="ko-KR" sz="1400" dirty="0">
                <a:latin typeface="+mn-ea"/>
              </a:rPr>
              <a:t>exploded</a:t>
            </a:r>
            <a:r>
              <a:rPr lang="ko-KR" altLang="en-US" sz="1400" dirty="0">
                <a:latin typeface="+mn-ea"/>
              </a:rPr>
              <a:t> 형태의 디렉토리 구조를 사용</a:t>
            </a:r>
            <a:endParaRPr lang="en-US" altLang="ko-KR" sz="14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600" dirty="0"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119237A7-AD04-4007-BACA-E5E6D443F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00311"/>
              </p:ext>
            </p:extLst>
          </p:nvPr>
        </p:nvGraphicFramePr>
        <p:xfrm>
          <a:off x="355145" y="4673839"/>
          <a:ext cx="9050112" cy="1925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0112">
                  <a:extLst>
                    <a:ext uri="{9D8B030D-6E8A-4147-A177-3AD203B41FA5}">
                      <a16:colId xmlns:a16="http://schemas.microsoft.com/office/drawing/2014/main" xmlns="" val="255093754"/>
                    </a:ext>
                  </a:extLst>
                </a:gridCol>
              </a:tblGrid>
              <a:tr h="1925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&lt;Host name="localhost"  </a:t>
                      </a:r>
                      <a:r>
                        <a:rPr lang="en-US" sz="2000" dirty="0" err="1">
                          <a:effectLst/>
                        </a:rPr>
                        <a:t>appBase</a:t>
                      </a:r>
                      <a:r>
                        <a:rPr lang="en-US" sz="2000" dirty="0">
                          <a:effectLst/>
                        </a:rPr>
                        <a:t>="</a:t>
                      </a:r>
                      <a:r>
                        <a:rPr lang="en-US" sz="2000" dirty="0" err="1">
                          <a:effectLst/>
                        </a:rPr>
                        <a:t>webapps</a:t>
                      </a:r>
                      <a:r>
                        <a:rPr lang="en-US" sz="2000" dirty="0">
                          <a:effectLst/>
                        </a:rPr>
                        <a:t>"</a:t>
                      </a:r>
                      <a:endParaRPr lang="ko-KR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      </a:t>
                      </a:r>
                      <a:r>
                        <a:rPr lang="en-US" sz="2000" dirty="0" err="1">
                          <a:effectLst/>
                        </a:rPr>
                        <a:t>unpackWARs</a:t>
                      </a:r>
                      <a:r>
                        <a:rPr lang="en-US" sz="2000" dirty="0">
                          <a:effectLst/>
                        </a:rPr>
                        <a:t>="true" </a:t>
                      </a:r>
                      <a:r>
                        <a:rPr lang="en-US" sz="2000" dirty="0" err="1">
                          <a:effectLst/>
                        </a:rPr>
                        <a:t>autoDeploy</a:t>
                      </a:r>
                      <a:r>
                        <a:rPr lang="en-US" sz="2000" dirty="0">
                          <a:effectLst/>
                        </a:rPr>
                        <a:t>="false"&gt;</a:t>
                      </a:r>
                      <a:endParaRPr lang="ko-KR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ko-KR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  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&lt;Context path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/>
                        </a:rPr>
                        <a:t>=“/"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effectLst/>
                        </a:rPr>
                        <a:t>docBase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/>
                        </a:rPr>
                        <a:t>="/data/" 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reloadable="false"/&gt;</a:t>
                      </a:r>
                      <a:endParaRPr lang="ko-KR" sz="20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ko-KR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&lt;/Host&gt;</a:t>
                      </a:r>
                      <a:endParaRPr lang="ko-KR" sz="2000" dirty="0">
                        <a:effectLst/>
                        <a:latin typeface="Arial" panose="020B0604020202020204" pitchFamily="34" charset="0"/>
                        <a:ea typeface="가는각진제목체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570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20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통상적인 서비스 운영 환경 구조</a:t>
            </a: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xmlns="" id="{3CF69FE6-D075-4A06-AC35-CB6F6D2D498F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923330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>
                <a:latin typeface="+mn-ea"/>
              </a:rPr>
              <a:t>일반적으로 안정성 및 성능 지향적인 업무 시스템을 위한 하드웨어 구성을 위하여 </a:t>
            </a:r>
            <a:r>
              <a:rPr lang="en-US" altLang="ko-KR" sz="2000" dirty="0">
                <a:latin typeface="+mn-ea"/>
              </a:rPr>
              <a:t>Web </a:t>
            </a:r>
            <a:r>
              <a:rPr lang="ko-KR" altLang="en-US" sz="2000" dirty="0">
                <a:latin typeface="+mn-ea"/>
              </a:rPr>
              <a:t>서버 및 </a:t>
            </a:r>
            <a:r>
              <a:rPr lang="en-US" altLang="ko-KR" sz="2000" dirty="0">
                <a:latin typeface="+mn-ea"/>
              </a:rPr>
              <a:t>Web Application </a:t>
            </a:r>
            <a:r>
              <a:rPr lang="ko-KR" altLang="en-US" sz="2000" dirty="0">
                <a:latin typeface="+mn-ea"/>
              </a:rPr>
              <a:t>서버 플랫폼의 하드웨어를 </a:t>
            </a:r>
            <a:r>
              <a:rPr lang="ko-KR" altLang="en-US" sz="2000" dirty="0" err="1">
                <a:latin typeface="+mn-ea"/>
              </a:rPr>
              <a:t>이중화하는</a:t>
            </a:r>
            <a:r>
              <a:rPr lang="ko-KR" altLang="en-US" sz="2000" dirty="0">
                <a:latin typeface="+mn-ea"/>
              </a:rPr>
              <a:t> 구성을 사용</a:t>
            </a:r>
          </a:p>
        </p:txBody>
      </p:sp>
      <p:sp>
        <p:nvSpPr>
          <p:cNvPr id="30" name="Rectangle 72">
            <a:extLst>
              <a:ext uri="{FF2B5EF4-FFF2-40B4-BE49-F238E27FC236}">
                <a16:creationId xmlns:a16="http://schemas.microsoft.com/office/drawing/2014/main" xmlns="" id="{D1602EBD-D748-44F2-9E35-E221B82DD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441" y="2225728"/>
            <a:ext cx="1301750" cy="3316288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tint val="0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rgbClr val="B2B2B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xmlns="" id="{4B88691C-B9D5-4C9C-98AF-E034D60C6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441" y="2220966"/>
            <a:ext cx="2020887" cy="3316287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tint val="0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rgbClr val="B2B2B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xmlns="" id="{03150A26-E997-481C-AE03-F26780332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491" y="2220966"/>
            <a:ext cx="1100137" cy="3316287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tint val="0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rgbClr val="B2B2B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xmlns="" id="{92E32D5A-2415-43D7-9413-E0A0890EE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591" y="4519666"/>
            <a:ext cx="2339975" cy="40640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34" name="Object 5">
            <a:extLst>
              <a:ext uri="{FF2B5EF4-FFF2-40B4-BE49-F238E27FC236}">
                <a16:creationId xmlns:a16="http://schemas.microsoft.com/office/drawing/2014/main" xmlns="" id="{D31FF8A5-E6A1-4717-9803-233470798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414685"/>
              </p:ext>
            </p:extLst>
          </p:nvPr>
        </p:nvGraphicFramePr>
        <p:xfrm>
          <a:off x="3204791" y="3478266"/>
          <a:ext cx="32067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클립" r:id="rId4" imgW="320400" imgH="166680" progId="">
                  <p:embed/>
                </p:oleObj>
              </mc:Choice>
              <mc:Fallback>
                <p:oleObj name="클립" r:id="rId4" imgW="320400" imgH="166680" progId="">
                  <p:embed/>
                  <p:pic>
                    <p:nvPicPr>
                      <p:cNvPr id="6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791" y="3478266"/>
                        <a:ext cx="32067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6">
            <a:extLst>
              <a:ext uri="{FF2B5EF4-FFF2-40B4-BE49-F238E27FC236}">
                <a16:creationId xmlns:a16="http://schemas.microsoft.com/office/drawing/2014/main" xmlns="" id="{5B867506-9664-4860-A0C1-113BD4A9C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403" y="2830566"/>
            <a:ext cx="427038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36" name="Line 7">
            <a:extLst>
              <a:ext uri="{FF2B5EF4-FFF2-40B4-BE49-F238E27FC236}">
                <a16:creationId xmlns:a16="http://schemas.microsoft.com/office/drawing/2014/main" xmlns="" id="{C5AB35F2-D0A3-405F-A63F-00BA9C063E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2778" y="3186166"/>
            <a:ext cx="220663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37" name="Line 8">
            <a:extLst>
              <a:ext uri="{FF2B5EF4-FFF2-40B4-BE49-F238E27FC236}">
                <a16:creationId xmlns:a16="http://schemas.microsoft.com/office/drawing/2014/main" xmlns="" id="{DB95DE41-8487-43EA-A0F6-68DD078DE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778" y="3198866"/>
            <a:ext cx="563563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xmlns="" id="{83677E30-9582-447A-8415-6EAAE7869F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2116" y="3478266"/>
            <a:ext cx="427037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xmlns="" id="{82D96F52-D231-469C-84C6-7C4E89484C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9766" y="3478266"/>
            <a:ext cx="1651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xmlns="" id="{AFC22750-0DF2-41CE-9983-E92503BAE0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7066" y="3541766"/>
            <a:ext cx="709612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xmlns="" id="{4412EB7E-24A6-4CCF-9FF0-F750FFB9AF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1966" y="3910066"/>
            <a:ext cx="315912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2" name="Line 13">
            <a:extLst>
              <a:ext uri="{FF2B5EF4-FFF2-40B4-BE49-F238E27FC236}">
                <a16:creationId xmlns:a16="http://schemas.microsoft.com/office/drawing/2014/main" xmlns="" id="{99773FF6-ABE7-479E-A63E-146F58F865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0891" y="3910066"/>
            <a:ext cx="26987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3" name="Line 14">
            <a:extLst>
              <a:ext uri="{FF2B5EF4-FFF2-40B4-BE49-F238E27FC236}">
                <a16:creationId xmlns:a16="http://schemas.microsoft.com/office/drawing/2014/main" xmlns="" id="{271D91AE-3C84-4A2E-9C74-F8B288D85C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8341" y="3694166"/>
            <a:ext cx="619125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4" name="Line 15">
            <a:extLst>
              <a:ext uri="{FF2B5EF4-FFF2-40B4-BE49-F238E27FC236}">
                <a16:creationId xmlns:a16="http://schemas.microsoft.com/office/drawing/2014/main" xmlns="" id="{0FBB9C4F-8D00-4B7B-9D5F-D3CC6C4703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6328" y="3427466"/>
            <a:ext cx="24765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5" name="Line 16">
            <a:extLst>
              <a:ext uri="{FF2B5EF4-FFF2-40B4-BE49-F238E27FC236}">
                <a16:creationId xmlns:a16="http://schemas.microsoft.com/office/drawing/2014/main" xmlns="" id="{FDC87A4C-590F-4383-AE46-3FCF24E8E2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57141" y="3427466"/>
            <a:ext cx="968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6" name="Line 17">
            <a:extLst>
              <a:ext uri="{FF2B5EF4-FFF2-40B4-BE49-F238E27FC236}">
                <a16:creationId xmlns:a16="http://schemas.microsoft.com/office/drawing/2014/main" xmlns="" id="{A8E0B7A2-8EFE-4E3E-B3DF-E6CFC1C24B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4441" y="3554466"/>
            <a:ext cx="30162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7" name="Line 18">
            <a:extLst>
              <a:ext uri="{FF2B5EF4-FFF2-40B4-BE49-F238E27FC236}">
                <a16:creationId xmlns:a16="http://schemas.microsoft.com/office/drawing/2014/main" xmlns="" id="{DEDDB5F1-93CF-4C75-ABAA-0CF99DC43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003" y="2957566"/>
            <a:ext cx="646113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8" name="Line 19">
            <a:extLst>
              <a:ext uri="{FF2B5EF4-FFF2-40B4-BE49-F238E27FC236}">
                <a16:creationId xmlns:a16="http://schemas.microsoft.com/office/drawing/2014/main" xmlns="" id="{57BA244B-1F79-4A01-8250-300E38F1D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1016" y="3579866"/>
            <a:ext cx="68738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9" name="Text Box 20">
            <a:extLst>
              <a:ext uri="{FF2B5EF4-FFF2-40B4-BE49-F238E27FC236}">
                <a16:creationId xmlns:a16="http://schemas.microsoft.com/office/drawing/2014/main" xmlns="" id="{DC8C2456-6276-4469-818B-BCC010595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05" y="1936803"/>
            <a:ext cx="792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1">
              <a:lnSpc>
                <a:spcPct val="100000"/>
              </a:lnSpc>
            </a:pPr>
            <a:r>
              <a:rPr lang="en-US" altLang="ko-KR" sz="1200" b="0" dirty="0">
                <a:latin typeface="산돌고딕 M" pitchFamily="18" charset="-127"/>
                <a:ea typeface="산돌고딕 M" pitchFamily="18" charset="-127"/>
              </a:rPr>
              <a:t>Web </a:t>
            </a:r>
            <a:r>
              <a:rPr lang="ko-KR" altLang="en-US" sz="1200" b="0" dirty="0">
                <a:latin typeface="산돌고딕 M" pitchFamily="18" charset="-127"/>
                <a:ea typeface="산돌고딕 M" pitchFamily="18" charset="-127"/>
              </a:rPr>
              <a:t>서버</a:t>
            </a:r>
          </a:p>
        </p:txBody>
      </p:sp>
      <p:sp>
        <p:nvSpPr>
          <p:cNvPr id="50" name="Text Box 21">
            <a:extLst>
              <a:ext uri="{FF2B5EF4-FFF2-40B4-BE49-F238E27FC236}">
                <a16:creationId xmlns:a16="http://schemas.microsoft.com/office/drawing/2014/main" xmlns="" id="{8358932B-DF17-4DC4-B01D-E8B978993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178" y="1936803"/>
            <a:ext cx="238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lnSpc>
                <a:spcPct val="100000"/>
              </a:lnSpc>
            </a:pPr>
            <a:r>
              <a:rPr lang="en-US" altLang="ko-KR" sz="1200" b="0" dirty="0" smtClean="0">
                <a:latin typeface="산돌고딕 M" pitchFamily="18" charset="-127"/>
                <a:ea typeface="산돌고딕 M" pitchFamily="18" charset="-127"/>
              </a:rPr>
              <a:t>WAS </a:t>
            </a:r>
            <a:r>
              <a:rPr lang="ko-KR" altLang="en-US" sz="1200" b="0" dirty="0" smtClean="0">
                <a:latin typeface="산돌고딕 M" pitchFamily="18" charset="-127"/>
                <a:ea typeface="산돌고딕 M" pitchFamily="18" charset="-127"/>
              </a:rPr>
              <a:t>서버</a:t>
            </a:r>
            <a:endParaRPr lang="ko-KR" altLang="en-US" sz="1200" b="0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xmlns="" id="{7F22BB2B-9858-4AD9-B591-6E0C14C6A8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7416" y="4722866"/>
            <a:ext cx="550862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52" name="Text Box 23">
            <a:extLst>
              <a:ext uri="{FF2B5EF4-FFF2-40B4-BE49-F238E27FC236}">
                <a16:creationId xmlns:a16="http://schemas.microsoft.com/office/drawing/2014/main" xmlns="" id="{BDBE478D-E9CD-4DA6-9154-3C4BF2212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616" y="4589516"/>
            <a:ext cx="102784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latinLnBrk="1">
              <a:lnSpc>
                <a:spcPct val="100000"/>
              </a:lnSpc>
            </a:pPr>
            <a:r>
              <a:rPr lang="ko-KR" altLang="en-US" sz="1000" b="0">
                <a:latin typeface="산돌고딕 M" pitchFamily="18" charset="-127"/>
                <a:ea typeface="산돌고딕 M" pitchFamily="18" charset="-127"/>
              </a:rPr>
              <a:t>부하분산 흐름도</a:t>
            </a:r>
          </a:p>
          <a:p>
            <a:pPr algn="l" latinLnBrk="1">
              <a:lnSpc>
                <a:spcPct val="100000"/>
              </a:lnSpc>
            </a:pPr>
            <a:endParaRPr lang="en-US" altLang="ko-KR" sz="1000" b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53" name="Line 24">
            <a:extLst>
              <a:ext uri="{FF2B5EF4-FFF2-40B4-BE49-F238E27FC236}">
                <a16:creationId xmlns:a16="http://schemas.microsoft.com/office/drawing/2014/main" xmlns="" id="{BEEA772F-063E-4C06-932D-E65E0FFAAD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6266" y="3249666"/>
            <a:ext cx="358775" cy="3048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54" name="Line 25">
            <a:extLst>
              <a:ext uri="{FF2B5EF4-FFF2-40B4-BE49-F238E27FC236}">
                <a16:creationId xmlns:a16="http://schemas.microsoft.com/office/drawing/2014/main" xmlns="" id="{75D318E0-AC4D-4A90-A811-0B6953E9B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566" y="3554466"/>
            <a:ext cx="330200" cy="2921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55" name="Line 26">
            <a:extLst>
              <a:ext uri="{FF2B5EF4-FFF2-40B4-BE49-F238E27FC236}">
                <a16:creationId xmlns:a16="http://schemas.microsoft.com/office/drawing/2014/main" xmlns="" id="{96A8017B-B29D-43F6-A7CE-0A46B6E84C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4516" y="2970266"/>
            <a:ext cx="371475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56" name="Line 27">
            <a:extLst>
              <a:ext uri="{FF2B5EF4-FFF2-40B4-BE49-F238E27FC236}">
                <a16:creationId xmlns:a16="http://schemas.microsoft.com/office/drawing/2014/main" xmlns="" id="{C4230740-EA66-4536-A5D7-1DDFAF1D0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816" y="2970266"/>
            <a:ext cx="330200" cy="2921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57" name="Line 28">
            <a:extLst>
              <a:ext uri="{FF2B5EF4-FFF2-40B4-BE49-F238E27FC236}">
                <a16:creationId xmlns:a16="http://schemas.microsoft.com/office/drawing/2014/main" xmlns="" id="{015F80C0-16A5-4553-A90E-AA4B80D21D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1816" y="3910066"/>
            <a:ext cx="274637" cy="2794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58" name="Text Box 29">
            <a:extLst>
              <a:ext uri="{FF2B5EF4-FFF2-40B4-BE49-F238E27FC236}">
                <a16:creationId xmlns:a16="http://schemas.microsoft.com/office/drawing/2014/main" xmlns="" id="{AAC6A6D7-D30F-4AF7-A1F4-E998E5913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616" y="3594153"/>
            <a:ext cx="792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lnSpc>
                <a:spcPct val="100000"/>
              </a:lnSpc>
            </a:pPr>
            <a:r>
              <a:rPr lang="en-US" altLang="ko-KR" sz="1200" b="0">
                <a:latin typeface="산돌고딕 M" pitchFamily="18" charset="-127"/>
                <a:ea typeface="산돌고딕 M" pitchFamily="18" charset="-127"/>
              </a:rPr>
              <a:t>Load</a:t>
            </a:r>
            <a:br>
              <a:rPr lang="en-US" altLang="ko-KR" sz="1200" b="0"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200" b="0">
                <a:latin typeface="산돌고딕 M" pitchFamily="18" charset="-127"/>
                <a:ea typeface="산돌고딕 M" pitchFamily="18" charset="-127"/>
              </a:rPr>
              <a:t>Balancer</a:t>
            </a: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xmlns="" id="{47B11303-D3AF-463C-B2BD-9FC6CDB6E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0691" y="2906766"/>
            <a:ext cx="854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60" name="Line 31">
            <a:extLst>
              <a:ext uri="{FF2B5EF4-FFF2-40B4-BE49-F238E27FC236}">
                <a16:creationId xmlns:a16="http://schemas.microsoft.com/office/drawing/2014/main" xmlns="" id="{7403CD65-5790-4656-8FF0-F8E683510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0691" y="2919466"/>
            <a:ext cx="866775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61" name="Line 32">
            <a:extLst>
              <a:ext uri="{FF2B5EF4-FFF2-40B4-BE49-F238E27FC236}">
                <a16:creationId xmlns:a16="http://schemas.microsoft.com/office/drawing/2014/main" xmlns="" id="{1C52C52D-449C-4418-841F-BA14E4496F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7991" y="3008366"/>
            <a:ext cx="893762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62" name="Line 33">
            <a:extLst>
              <a:ext uri="{FF2B5EF4-FFF2-40B4-BE49-F238E27FC236}">
                <a16:creationId xmlns:a16="http://schemas.microsoft.com/office/drawing/2014/main" xmlns="" id="{132D7915-06FC-440B-AE7C-B69651053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7991" y="4240266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63" name="Line 34">
            <a:extLst>
              <a:ext uri="{FF2B5EF4-FFF2-40B4-BE49-F238E27FC236}">
                <a16:creationId xmlns:a16="http://schemas.microsoft.com/office/drawing/2014/main" xmlns="" id="{383553E1-83B0-4A34-AA75-F2B380E8E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528" y="4189466"/>
            <a:ext cx="468313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4" name="Picture 39" descr="computer005_left">
            <a:extLst>
              <a:ext uri="{FF2B5EF4-FFF2-40B4-BE49-F238E27FC236}">
                <a16:creationId xmlns:a16="http://schemas.microsoft.com/office/drawing/2014/main" xmlns="" id="{F9C6549D-AE8E-4D33-A69C-68F71ABD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428" y="2551166"/>
            <a:ext cx="825500" cy="582612"/>
          </a:xfrm>
          <a:prstGeom prst="rect">
            <a:avLst/>
          </a:prstGeom>
          <a:noFill/>
        </p:spPr>
      </p:pic>
      <p:sp>
        <p:nvSpPr>
          <p:cNvPr id="65" name="Freeform 41">
            <a:extLst>
              <a:ext uri="{FF2B5EF4-FFF2-40B4-BE49-F238E27FC236}">
                <a16:creationId xmlns:a16="http://schemas.microsoft.com/office/drawing/2014/main" xmlns="" id="{78AF2225-DBD5-46AE-A739-AFAF3EAAD8A2}"/>
              </a:ext>
            </a:extLst>
          </p:cNvPr>
          <p:cNvSpPr>
            <a:spLocks/>
          </p:cNvSpPr>
          <p:nvPr/>
        </p:nvSpPr>
        <p:spPr bwMode="auto">
          <a:xfrm>
            <a:off x="1631578" y="3160766"/>
            <a:ext cx="1155700" cy="722312"/>
          </a:xfrm>
          <a:custGeom>
            <a:avLst/>
            <a:gdLst/>
            <a:ahLst/>
            <a:cxnLst>
              <a:cxn ang="0">
                <a:pos x="138" y="496"/>
              </a:cxn>
              <a:cxn ang="0">
                <a:pos x="167" y="548"/>
              </a:cxn>
              <a:cxn ang="0">
                <a:pos x="203" y="588"/>
              </a:cxn>
              <a:cxn ang="0">
                <a:pos x="244" y="615"/>
              </a:cxn>
              <a:cxn ang="0">
                <a:pos x="287" y="629"/>
              </a:cxn>
              <a:cxn ang="0">
                <a:pos x="330" y="627"/>
              </a:cxn>
              <a:cxn ang="0">
                <a:pos x="374" y="611"/>
              </a:cxn>
              <a:cxn ang="0">
                <a:pos x="414" y="581"/>
              </a:cxn>
              <a:cxn ang="0">
                <a:pos x="449" y="581"/>
              </a:cxn>
              <a:cxn ang="0">
                <a:pos x="490" y="611"/>
              </a:cxn>
              <a:cxn ang="0">
                <a:pos x="532" y="627"/>
              </a:cxn>
              <a:cxn ang="0">
                <a:pos x="577" y="629"/>
              </a:cxn>
              <a:cxn ang="0">
                <a:pos x="619" y="615"/>
              </a:cxn>
              <a:cxn ang="0">
                <a:pos x="660" y="588"/>
              </a:cxn>
              <a:cxn ang="0">
                <a:pos x="696" y="548"/>
              </a:cxn>
              <a:cxn ang="0">
                <a:pos x="725" y="496"/>
              </a:cxn>
              <a:cxn ang="0">
                <a:pos x="751" y="471"/>
              </a:cxn>
              <a:cxn ang="0">
                <a:pos x="782" y="469"/>
              </a:cxn>
              <a:cxn ang="0">
                <a:pos x="811" y="453"/>
              </a:cxn>
              <a:cxn ang="0">
                <a:pos x="836" y="423"/>
              </a:cxn>
              <a:cxn ang="0">
                <a:pos x="853" y="384"/>
              </a:cxn>
              <a:cxn ang="0">
                <a:pos x="862" y="339"/>
              </a:cxn>
              <a:cxn ang="0">
                <a:pos x="862" y="290"/>
              </a:cxn>
              <a:cxn ang="0">
                <a:pos x="853" y="245"/>
              </a:cxn>
              <a:cxn ang="0">
                <a:pos x="836" y="206"/>
              </a:cxn>
              <a:cxn ang="0">
                <a:pos x="811" y="177"/>
              </a:cxn>
              <a:cxn ang="0">
                <a:pos x="782" y="160"/>
              </a:cxn>
              <a:cxn ang="0">
                <a:pos x="751" y="157"/>
              </a:cxn>
              <a:cxn ang="0">
                <a:pos x="725" y="133"/>
              </a:cxn>
              <a:cxn ang="0">
                <a:pos x="696" y="82"/>
              </a:cxn>
              <a:cxn ang="0">
                <a:pos x="660" y="41"/>
              </a:cxn>
              <a:cxn ang="0">
                <a:pos x="619" y="13"/>
              </a:cxn>
              <a:cxn ang="0">
                <a:pos x="577" y="0"/>
              </a:cxn>
              <a:cxn ang="0">
                <a:pos x="532" y="2"/>
              </a:cxn>
              <a:cxn ang="0">
                <a:pos x="490" y="18"/>
              </a:cxn>
              <a:cxn ang="0">
                <a:pos x="449" y="49"/>
              </a:cxn>
              <a:cxn ang="0">
                <a:pos x="414" y="49"/>
              </a:cxn>
              <a:cxn ang="0">
                <a:pos x="374" y="18"/>
              </a:cxn>
              <a:cxn ang="0">
                <a:pos x="330" y="2"/>
              </a:cxn>
              <a:cxn ang="0">
                <a:pos x="287" y="0"/>
              </a:cxn>
              <a:cxn ang="0">
                <a:pos x="244" y="13"/>
              </a:cxn>
              <a:cxn ang="0">
                <a:pos x="203" y="41"/>
              </a:cxn>
              <a:cxn ang="0">
                <a:pos x="167" y="82"/>
              </a:cxn>
              <a:cxn ang="0">
                <a:pos x="138" y="133"/>
              </a:cxn>
              <a:cxn ang="0">
                <a:pos x="111" y="157"/>
              </a:cxn>
              <a:cxn ang="0">
                <a:pos x="81" y="160"/>
              </a:cxn>
              <a:cxn ang="0">
                <a:pos x="52" y="177"/>
              </a:cxn>
              <a:cxn ang="0">
                <a:pos x="28" y="206"/>
              </a:cxn>
              <a:cxn ang="0">
                <a:pos x="9" y="245"/>
              </a:cxn>
              <a:cxn ang="0">
                <a:pos x="0" y="290"/>
              </a:cxn>
              <a:cxn ang="0">
                <a:pos x="0" y="339"/>
              </a:cxn>
              <a:cxn ang="0">
                <a:pos x="9" y="384"/>
              </a:cxn>
              <a:cxn ang="0">
                <a:pos x="28" y="423"/>
              </a:cxn>
              <a:cxn ang="0">
                <a:pos x="52" y="453"/>
              </a:cxn>
              <a:cxn ang="0">
                <a:pos x="81" y="469"/>
              </a:cxn>
              <a:cxn ang="0">
                <a:pos x="111" y="471"/>
              </a:cxn>
            </a:cxnLst>
            <a:rect l="0" t="0" r="r" b="b"/>
            <a:pathLst>
              <a:path w="865" h="632">
                <a:moveTo>
                  <a:pt x="127" y="467"/>
                </a:moveTo>
                <a:lnTo>
                  <a:pt x="138" y="496"/>
                </a:lnTo>
                <a:lnTo>
                  <a:pt x="152" y="524"/>
                </a:lnTo>
                <a:lnTo>
                  <a:pt x="167" y="548"/>
                </a:lnTo>
                <a:lnTo>
                  <a:pt x="185" y="570"/>
                </a:lnTo>
                <a:lnTo>
                  <a:pt x="203" y="588"/>
                </a:lnTo>
                <a:lnTo>
                  <a:pt x="223" y="603"/>
                </a:lnTo>
                <a:lnTo>
                  <a:pt x="244" y="615"/>
                </a:lnTo>
                <a:lnTo>
                  <a:pt x="264" y="624"/>
                </a:lnTo>
                <a:lnTo>
                  <a:pt x="287" y="629"/>
                </a:lnTo>
                <a:lnTo>
                  <a:pt x="309" y="631"/>
                </a:lnTo>
                <a:lnTo>
                  <a:pt x="330" y="627"/>
                </a:lnTo>
                <a:lnTo>
                  <a:pt x="353" y="621"/>
                </a:lnTo>
                <a:lnTo>
                  <a:pt x="374" y="611"/>
                </a:lnTo>
                <a:lnTo>
                  <a:pt x="395" y="598"/>
                </a:lnTo>
                <a:lnTo>
                  <a:pt x="414" y="581"/>
                </a:lnTo>
                <a:lnTo>
                  <a:pt x="431" y="560"/>
                </a:lnTo>
                <a:lnTo>
                  <a:pt x="449" y="581"/>
                </a:lnTo>
                <a:lnTo>
                  <a:pt x="469" y="598"/>
                </a:lnTo>
                <a:lnTo>
                  <a:pt x="490" y="611"/>
                </a:lnTo>
                <a:lnTo>
                  <a:pt x="510" y="621"/>
                </a:lnTo>
                <a:lnTo>
                  <a:pt x="532" y="627"/>
                </a:lnTo>
                <a:lnTo>
                  <a:pt x="554" y="631"/>
                </a:lnTo>
                <a:lnTo>
                  <a:pt x="577" y="629"/>
                </a:lnTo>
                <a:lnTo>
                  <a:pt x="598" y="624"/>
                </a:lnTo>
                <a:lnTo>
                  <a:pt x="619" y="615"/>
                </a:lnTo>
                <a:lnTo>
                  <a:pt x="640" y="603"/>
                </a:lnTo>
                <a:lnTo>
                  <a:pt x="660" y="588"/>
                </a:lnTo>
                <a:lnTo>
                  <a:pt x="678" y="570"/>
                </a:lnTo>
                <a:lnTo>
                  <a:pt x="696" y="548"/>
                </a:lnTo>
                <a:lnTo>
                  <a:pt x="711" y="524"/>
                </a:lnTo>
                <a:lnTo>
                  <a:pt x="725" y="496"/>
                </a:lnTo>
                <a:lnTo>
                  <a:pt x="737" y="467"/>
                </a:lnTo>
                <a:lnTo>
                  <a:pt x="751" y="471"/>
                </a:lnTo>
                <a:lnTo>
                  <a:pt x="767" y="473"/>
                </a:lnTo>
                <a:lnTo>
                  <a:pt x="782" y="469"/>
                </a:lnTo>
                <a:lnTo>
                  <a:pt x="798" y="463"/>
                </a:lnTo>
                <a:lnTo>
                  <a:pt x="811" y="453"/>
                </a:lnTo>
                <a:lnTo>
                  <a:pt x="824" y="440"/>
                </a:lnTo>
                <a:lnTo>
                  <a:pt x="836" y="423"/>
                </a:lnTo>
                <a:lnTo>
                  <a:pt x="845" y="405"/>
                </a:lnTo>
                <a:lnTo>
                  <a:pt x="853" y="384"/>
                </a:lnTo>
                <a:lnTo>
                  <a:pt x="859" y="362"/>
                </a:lnTo>
                <a:lnTo>
                  <a:pt x="862" y="339"/>
                </a:lnTo>
                <a:lnTo>
                  <a:pt x="864" y="315"/>
                </a:lnTo>
                <a:lnTo>
                  <a:pt x="862" y="290"/>
                </a:lnTo>
                <a:lnTo>
                  <a:pt x="859" y="268"/>
                </a:lnTo>
                <a:lnTo>
                  <a:pt x="853" y="245"/>
                </a:lnTo>
                <a:lnTo>
                  <a:pt x="845" y="224"/>
                </a:lnTo>
                <a:lnTo>
                  <a:pt x="836" y="206"/>
                </a:lnTo>
                <a:lnTo>
                  <a:pt x="824" y="190"/>
                </a:lnTo>
                <a:lnTo>
                  <a:pt x="811" y="177"/>
                </a:lnTo>
                <a:lnTo>
                  <a:pt x="798" y="167"/>
                </a:lnTo>
                <a:lnTo>
                  <a:pt x="782" y="160"/>
                </a:lnTo>
                <a:lnTo>
                  <a:pt x="767" y="157"/>
                </a:lnTo>
                <a:lnTo>
                  <a:pt x="751" y="157"/>
                </a:lnTo>
                <a:lnTo>
                  <a:pt x="737" y="162"/>
                </a:lnTo>
                <a:lnTo>
                  <a:pt x="725" y="133"/>
                </a:lnTo>
                <a:lnTo>
                  <a:pt x="711" y="106"/>
                </a:lnTo>
                <a:lnTo>
                  <a:pt x="696" y="82"/>
                </a:lnTo>
                <a:lnTo>
                  <a:pt x="678" y="60"/>
                </a:lnTo>
                <a:lnTo>
                  <a:pt x="660" y="41"/>
                </a:lnTo>
                <a:lnTo>
                  <a:pt x="640" y="26"/>
                </a:lnTo>
                <a:lnTo>
                  <a:pt x="619" y="13"/>
                </a:lnTo>
                <a:lnTo>
                  <a:pt x="598" y="5"/>
                </a:lnTo>
                <a:lnTo>
                  <a:pt x="577" y="0"/>
                </a:lnTo>
                <a:lnTo>
                  <a:pt x="554" y="0"/>
                </a:lnTo>
                <a:lnTo>
                  <a:pt x="532" y="2"/>
                </a:lnTo>
                <a:lnTo>
                  <a:pt x="510" y="7"/>
                </a:lnTo>
                <a:lnTo>
                  <a:pt x="490" y="18"/>
                </a:lnTo>
                <a:lnTo>
                  <a:pt x="469" y="32"/>
                </a:lnTo>
                <a:lnTo>
                  <a:pt x="449" y="49"/>
                </a:lnTo>
                <a:lnTo>
                  <a:pt x="431" y="69"/>
                </a:lnTo>
                <a:lnTo>
                  <a:pt x="414" y="49"/>
                </a:lnTo>
                <a:lnTo>
                  <a:pt x="395" y="32"/>
                </a:lnTo>
                <a:lnTo>
                  <a:pt x="374" y="18"/>
                </a:lnTo>
                <a:lnTo>
                  <a:pt x="353" y="7"/>
                </a:lnTo>
                <a:lnTo>
                  <a:pt x="330" y="2"/>
                </a:lnTo>
                <a:lnTo>
                  <a:pt x="309" y="0"/>
                </a:lnTo>
                <a:lnTo>
                  <a:pt x="287" y="0"/>
                </a:lnTo>
                <a:lnTo>
                  <a:pt x="264" y="5"/>
                </a:lnTo>
                <a:lnTo>
                  <a:pt x="244" y="13"/>
                </a:lnTo>
                <a:lnTo>
                  <a:pt x="223" y="26"/>
                </a:lnTo>
                <a:lnTo>
                  <a:pt x="203" y="41"/>
                </a:lnTo>
                <a:lnTo>
                  <a:pt x="185" y="60"/>
                </a:lnTo>
                <a:lnTo>
                  <a:pt x="167" y="82"/>
                </a:lnTo>
                <a:lnTo>
                  <a:pt x="152" y="106"/>
                </a:lnTo>
                <a:lnTo>
                  <a:pt x="138" y="133"/>
                </a:lnTo>
                <a:lnTo>
                  <a:pt x="127" y="162"/>
                </a:lnTo>
                <a:lnTo>
                  <a:pt x="111" y="157"/>
                </a:lnTo>
                <a:lnTo>
                  <a:pt x="96" y="157"/>
                </a:lnTo>
                <a:lnTo>
                  <a:pt x="81" y="160"/>
                </a:lnTo>
                <a:lnTo>
                  <a:pt x="66" y="167"/>
                </a:lnTo>
                <a:lnTo>
                  <a:pt x="52" y="177"/>
                </a:lnTo>
                <a:lnTo>
                  <a:pt x="39" y="190"/>
                </a:lnTo>
                <a:lnTo>
                  <a:pt x="28" y="206"/>
                </a:lnTo>
                <a:lnTo>
                  <a:pt x="18" y="224"/>
                </a:lnTo>
                <a:lnTo>
                  <a:pt x="9" y="245"/>
                </a:lnTo>
                <a:lnTo>
                  <a:pt x="4" y="268"/>
                </a:lnTo>
                <a:lnTo>
                  <a:pt x="0" y="290"/>
                </a:lnTo>
                <a:lnTo>
                  <a:pt x="0" y="315"/>
                </a:lnTo>
                <a:lnTo>
                  <a:pt x="0" y="339"/>
                </a:lnTo>
                <a:lnTo>
                  <a:pt x="4" y="362"/>
                </a:lnTo>
                <a:lnTo>
                  <a:pt x="9" y="384"/>
                </a:lnTo>
                <a:lnTo>
                  <a:pt x="18" y="405"/>
                </a:lnTo>
                <a:lnTo>
                  <a:pt x="28" y="423"/>
                </a:lnTo>
                <a:lnTo>
                  <a:pt x="39" y="440"/>
                </a:lnTo>
                <a:lnTo>
                  <a:pt x="52" y="453"/>
                </a:lnTo>
                <a:lnTo>
                  <a:pt x="66" y="463"/>
                </a:lnTo>
                <a:lnTo>
                  <a:pt x="81" y="469"/>
                </a:lnTo>
                <a:lnTo>
                  <a:pt x="96" y="473"/>
                </a:lnTo>
                <a:lnTo>
                  <a:pt x="111" y="471"/>
                </a:lnTo>
                <a:lnTo>
                  <a:pt x="127" y="467"/>
                </a:lnTo>
              </a:path>
            </a:pathLst>
          </a:custGeom>
          <a:gradFill rotWithShape="0">
            <a:gsLst>
              <a:gs pos="0">
                <a:schemeClr val="bg2">
                  <a:gamma/>
                  <a:tint val="24314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12700" cap="rnd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66" name="Rectangle 42">
            <a:extLst>
              <a:ext uri="{FF2B5EF4-FFF2-40B4-BE49-F238E27FC236}">
                <a16:creationId xmlns:a16="http://schemas.microsoft.com/office/drawing/2014/main" xmlns="" id="{D3592E4B-5446-42E2-AD40-CCB92E44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828" y="3378253"/>
            <a:ext cx="977832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kumimoji="0" lang="ko-KR" altLang="en-US" sz="10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내부 망</a:t>
            </a:r>
            <a:r>
              <a:rPr kumimoji="0" lang="en-US" altLang="ko-KR" sz="10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kumimoji="0" lang="ko-KR" altLang="en-US" sz="10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외부 망</a:t>
            </a:r>
          </a:p>
        </p:txBody>
      </p:sp>
      <p:pic>
        <p:nvPicPr>
          <p:cNvPr id="67" name="Picture 43" descr="computer005_left">
            <a:extLst>
              <a:ext uri="{FF2B5EF4-FFF2-40B4-BE49-F238E27FC236}">
                <a16:creationId xmlns:a16="http://schemas.microsoft.com/office/drawing/2014/main" xmlns="" id="{F42CAFF4-0BDA-4672-A85D-0B67DC54C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428" y="3236966"/>
            <a:ext cx="825500" cy="582612"/>
          </a:xfrm>
          <a:prstGeom prst="rect">
            <a:avLst/>
          </a:prstGeom>
          <a:noFill/>
        </p:spPr>
      </p:pic>
      <p:pic>
        <p:nvPicPr>
          <p:cNvPr id="68" name="Picture 44" descr="computer005_left">
            <a:extLst>
              <a:ext uri="{FF2B5EF4-FFF2-40B4-BE49-F238E27FC236}">
                <a16:creationId xmlns:a16="http://schemas.microsoft.com/office/drawing/2014/main" xmlns="" id="{2A952ACB-9210-4A2B-BA2E-9A97E52E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428" y="3846566"/>
            <a:ext cx="825500" cy="582612"/>
          </a:xfrm>
          <a:prstGeom prst="rect">
            <a:avLst/>
          </a:prstGeom>
          <a:noFill/>
        </p:spPr>
      </p:pic>
      <p:pic>
        <p:nvPicPr>
          <p:cNvPr id="69" name="Picture 50" descr="two superdome servers">
            <a:extLst>
              <a:ext uri="{FF2B5EF4-FFF2-40B4-BE49-F238E27FC236}">
                <a16:creationId xmlns:a16="http://schemas.microsoft.com/office/drawing/2014/main" xmlns="" id="{94ABD76D-6D9B-49B8-BFF1-5E6BAAE7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002"/>
          <a:stretch>
            <a:fillRect/>
          </a:stretch>
        </p:blipFill>
        <p:spPr bwMode="auto">
          <a:xfrm>
            <a:off x="5540003" y="3952928"/>
            <a:ext cx="1152525" cy="1485900"/>
          </a:xfrm>
          <a:prstGeom prst="rect">
            <a:avLst/>
          </a:prstGeom>
          <a:noFill/>
        </p:spPr>
      </p:pic>
      <p:pic>
        <p:nvPicPr>
          <p:cNvPr id="70" name="Picture 51" descr="tc servers">
            <a:hlinkClick r:id="rId8"/>
            <a:extLst>
              <a:ext uri="{FF2B5EF4-FFF2-40B4-BE49-F238E27FC236}">
                <a16:creationId xmlns:a16="http://schemas.microsoft.com/office/drawing/2014/main" xmlns="" id="{BE8F5369-89E0-4C27-B59B-454BA475D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5" t="4022" r="27940" b="16667"/>
          <a:stretch>
            <a:fillRect/>
          </a:stretch>
        </p:blipFill>
        <p:spPr bwMode="auto">
          <a:xfrm>
            <a:off x="4171578" y="3881491"/>
            <a:ext cx="552450" cy="711200"/>
          </a:xfrm>
          <a:prstGeom prst="rect">
            <a:avLst/>
          </a:prstGeom>
          <a:noFill/>
        </p:spPr>
      </p:pic>
      <p:pic>
        <p:nvPicPr>
          <p:cNvPr id="71" name="Picture 52" descr="tc servers">
            <a:hlinkClick r:id="rId8"/>
            <a:extLst>
              <a:ext uri="{FF2B5EF4-FFF2-40B4-BE49-F238E27FC236}">
                <a16:creationId xmlns:a16="http://schemas.microsoft.com/office/drawing/2014/main" xmlns="" id="{BF48BBFE-D96D-46C4-BD43-0147349D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5" t="4022" r="27940" b="16667"/>
          <a:stretch>
            <a:fillRect/>
          </a:stretch>
        </p:blipFill>
        <p:spPr bwMode="auto">
          <a:xfrm>
            <a:off x="4171578" y="2657528"/>
            <a:ext cx="552450" cy="711200"/>
          </a:xfrm>
          <a:prstGeom prst="rect">
            <a:avLst/>
          </a:prstGeom>
          <a:noFill/>
        </p:spPr>
      </p:pic>
      <p:pic>
        <p:nvPicPr>
          <p:cNvPr id="72" name="Picture 55" descr="two superdome servers">
            <a:extLst>
              <a:ext uri="{FF2B5EF4-FFF2-40B4-BE49-F238E27FC236}">
                <a16:creationId xmlns:a16="http://schemas.microsoft.com/office/drawing/2014/main" xmlns="" id="{6D5286C5-39A0-4684-8F2E-EF781F83B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002"/>
          <a:stretch>
            <a:fillRect/>
          </a:stretch>
        </p:blipFill>
        <p:spPr bwMode="auto">
          <a:xfrm>
            <a:off x="5540003" y="2297166"/>
            <a:ext cx="1152525" cy="1485900"/>
          </a:xfrm>
          <a:prstGeom prst="rect">
            <a:avLst/>
          </a:prstGeom>
          <a:noFill/>
        </p:spPr>
      </p:pic>
      <p:sp>
        <p:nvSpPr>
          <p:cNvPr id="73" name="Line 60">
            <a:extLst>
              <a:ext uri="{FF2B5EF4-FFF2-40B4-BE49-F238E27FC236}">
                <a16:creationId xmlns:a16="http://schemas.microsoft.com/office/drawing/2014/main" xmlns="" id="{D6CEE097-5302-44E3-AA14-CE4EE53E83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7466" y="2979791"/>
            <a:ext cx="371475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74" name="Line 61">
            <a:extLst>
              <a:ext uri="{FF2B5EF4-FFF2-40B4-BE49-F238E27FC236}">
                <a16:creationId xmlns:a16="http://schemas.microsoft.com/office/drawing/2014/main" xmlns="" id="{8BF29EC6-74E9-4492-8598-3FC510750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4766" y="2979791"/>
            <a:ext cx="330200" cy="2921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75" name="Line 62">
            <a:extLst>
              <a:ext uri="{FF2B5EF4-FFF2-40B4-BE49-F238E27FC236}">
                <a16:creationId xmlns:a16="http://schemas.microsoft.com/office/drawing/2014/main" xmlns="" id="{08B33178-A8DF-450F-B9EE-0351F4B7CE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4766" y="3919591"/>
            <a:ext cx="274637" cy="2794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76" name="Line 63">
            <a:extLst>
              <a:ext uri="{FF2B5EF4-FFF2-40B4-BE49-F238E27FC236}">
                <a16:creationId xmlns:a16="http://schemas.microsoft.com/office/drawing/2014/main" xmlns="" id="{CC4CF34A-6092-42C0-A5B7-15BB53095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3641" y="2916291"/>
            <a:ext cx="854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77" name="Line 64">
            <a:extLst>
              <a:ext uri="{FF2B5EF4-FFF2-40B4-BE49-F238E27FC236}">
                <a16:creationId xmlns:a16="http://schemas.microsoft.com/office/drawing/2014/main" xmlns="" id="{7B5EC4A8-891E-4014-B67B-E56CB16C6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3641" y="2928991"/>
            <a:ext cx="866775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78" name="Line 65">
            <a:extLst>
              <a:ext uri="{FF2B5EF4-FFF2-40B4-BE49-F238E27FC236}">
                <a16:creationId xmlns:a16="http://schemas.microsoft.com/office/drawing/2014/main" xmlns="" id="{600D7A42-E1B1-4EFD-9165-CFD61C181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0941" y="3017891"/>
            <a:ext cx="893762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79" name="Line 66">
            <a:extLst>
              <a:ext uri="{FF2B5EF4-FFF2-40B4-BE49-F238E27FC236}">
                <a16:creationId xmlns:a16="http://schemas.microsoft.com/office/drawing/2014/main" xmlns="" id="{A627CFCD-E46B-4264-8BE5-BE5C06668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41" y="4249791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0" name="Line 67">
            <a:extLst>
              <a:ext uri="{FF2B5EF4-FFF2-40B4-BE49-F238E27FC236}">
                <a16:creationId xmlns:a16="http://schemas.microsoft.com/office/drawing/2014/main" xmlns="" id="{DF816D21-ADAA-4222-8DD3-06FD8D866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0478" y="4198991"/>
            <a:ext cx="468313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81" name="Picture 68">
            <a:extLst>
              <a:ext uri="{FF2B5EF4-FFF2-40B4-BE49-F238E27FC236}">
                <a16:creationId xmlns:a16="http://schemas.microsoft.com/office/drawing/2014/main" xmlns="" id="{E495E128-C953-4520-9A1E-82552280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5978" y="2657528"/>
            <a:ext cx="793750" cy="638175"/>
          </a:xfrm>
          <a:prstGeom prst="rect">
            <a:avLst/>
          </a:prstGeom>
          <a:noFill/>
        </p:spPr>
      </p:pic>
      <p:sp>
        <p:nvSpPr>
          <p:cNvPr id="82" name="Rectangle 69">
            <a:extLst>
              <a:ext uri="{FF2B5EF4-FFF2-40B4-BE49-F238E27FC236}">
                <a16:creationId xmlns:a16="http://schemas.microsoft.com/office/drawing/2014/main" xmlns="" id="{490B9C56-0926-4E70-A1FF-B699443F1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856" y="2946453"/>
            <a:ext cx="338234" cy="1538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en-US" altLang="ko-KR" sz="1000" b="0">
                <a:latin typeface="산돌고딕 M" pitchFamily="18" charset="-127"/>
                <a:ea typeface="산돌고딕 M" pitchFamily="18" charset="-127"/>
              </a:rPr>
              <a:t>DBMS</a:t>
            </a:r>
          </a:p>
        </p:txBody>
      </p:sp>
      <p:pic>
        <p:nvPicPr>
          <p:cNvPr id="83" name="Picture 70">
            <a:extLst>
              <a:ext uri="{FF2B5EF4-FFF2-40B4-BE49-F238E27FC236}">
                <a16:creationId xmlns:a16="http://schemas.microsoft.com/office/drawing/2014/main" xmlns="" id="{7C614EF9-01FD-4587-B1AB-2A867369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4391" y="3952928"/>
            <a:ext cx="793750" cy="638175"/>
          </a:xfrm>
          <a:prstGeom prst="rect">
            <a:avLst/>
          </a:prstGeom>
          <a:noFill/>
        </p:spPr>
      </p:pic>
      <p:sp>
        <p:nvSpPr>
          <p:cNvPr id="84" name="Rectangle 71">
            <a:extLst>
              <a:ext uri="{FF2B5EF4-FFF2-40B4-BE49-F238E27FC236}">
                <a16:creationId xmlns:a16="http://schemas.microsoft.com/office/drawing/2014/main" xmlns="" id="{01447D2E-AA27-4C25-9491-57138B59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268" y="4241853"/>
            <a:ext cx="338234" cy="1538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en-US" altLang="ko-KR" sz="1000" b="0">
                <a:latin typeface="산돌고딕 M" pitchFamily="18" charset="-127"/>
                <a:ea typeface="산돌고딕 M" pitchFamily="18" charset="-127"/>
              </a:rPr>
              <a:t>DBMS</a:t>
            </a:r>
          </a:p>
        </p:txBody>
      </p:sp>
      <p:sp>
        <p:nvSpPr>
          <p:cNvPr id="85" name="Text Box 73">
            <a:extLst>
              <a:ext uri="{FF2B5EF4-FFF2-40B4-BE49-F238E27FC236}">
                <a16:creationId xmlns:a16="http://schemas.microsoft.com/office/drawing/2014/main" xmlns="" id="{C7898929-B202-4EEF-8FCE-5BB2CBA91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778" y="1936803"/>
            <a:ext cx="1395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lnSpc>
                <a:spcPct val="100000"/>
              </a:lnSpc>
            </a:pPr>
            <a:r>
              <a:rPr lang="en-US" altLang="ko-KR" sz="1200" b="0">
                <a:latin typeface="산돌고딕 M" pitchFamily="18" charset="-127"/>
                <a:ea typeface="산돌고딕 M" pitchFamily="18" charset="-127"/>
              </a:rPr>
              <a:t>DB </a:t>
            </a:r>
            <a:r>
              <a:rPr lang="ko-KR" altLang="en-US" sz="1200" b="0">
                <a:latin typeface="산돌고딕 M" pitchFamily="18" charset="-127"/>
                <a:ea typeface="산돌고딕 M" pitchFamily="18" charset="-127"/>
              </a:rPr>
              <a:t>서버</a:t>
            </a:r>
          </a:p>
        </p:txBody>
      </p:sp>
      <p:sp>
        <p:nvSpPr>
          <p:cNvPr id="87" name="Oval 75">
            <a:extLst>
              <a:ext uri="{FF2B5EF4-FFF2-40B4-BE49-F238E27FC236}">
                <a16:creationId xmlns:a16="http://schemas.microsoft.com/office/drawing/2014/main" xmlns="" id="{6A1E4FD6-905F-4B67-AEF8-86CF18DCF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103" y="3738616"/>
            <a:ext cx="90" cy="259675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 algn="ctr">
            <a:noFill/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22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05. Tomcat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배포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xmlns="" id="{139FDD68-40D4-4679-9397-1A64EE7F8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86773"/>
              </p:ext>
            </p:extLst>
          </p:nvPr>
        </p:nvGraphicFramePr>
        <p:xfrm>
          <a:off x="239843" y="1244184"/>
          <a:ext cx="9412795" cy="486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984">
                  <a:extLst>
                    <a:ext uri="{9D8B030D-6E8A-4147-A177-3AD203B41FA5}">
                      <a16:colId xmlns:a16="http://schemas.microsoft.com/office/drawing/2014/main" xmlns="" val="3508742960"/>
                    </a:ext>
                  </a:extLst>
                </a:gridCol>
                <a:gridCol w="6449596">
                  <a:extLst>
                    <a:ext uri="{9D8B030D-6E8A-4147-A177-3AD203B41FA5}">
                      <a16:colId xmlns:a16="http://schemas.microsoft.com/office/drawing/2014/main" xmlns="" val="2957951909"/>
                    </a:ext>
                  </a:extLst>
                </a:gridCol>
                <a:gridCol w="1535215">
                  <a:extLst>
                    <a:ext uri="{9D8B030D-6E8A-4147-A177-3AD203B41FA5}">
                      <a16:colId xmlns:a16="http://schemas.microsoft.com/office/drawing/2014/main" xmlns="" val="3949492382"/>
                    </a:ext>
                  </a:extLst>
                </a:gridCol>
              </a:tblGrid>
              <a:tr h="688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속 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설   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기본값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52801789"/>
                  </a:ext>
                </a:extLst>
              </a:tr>
              <a:tr h="6888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appBase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catalina.base</a:t>
                      </a:r>
                      <a:r>
                        <a:rPr lang="ko-KR" altLang="en-US" dirty="0"/>
                        <a:t> 하위 경로를 인자로 받으며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기본적인 </a:t>
                      </a:r>
                      <a:r>
                        <a:rPr lang="en-US" altLang="ko-KR" dirty="0"/>
                        <a:t>deploy </a:t>
                      </a:r>
                      <a:r>
                        <a:rPr lang="ko-KR" altLang="en-US" dirty="0"/>
                        <a:t>경로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webapps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9514171"/>
                  </a:ext>
                </a:extLst>
              </a:tr>
              <a:tr h="7115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unpackWARs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Archive file type </a:t>
                      </a:r>
                      <a:r>
                        <a:rPr lang="ko-KR" altLang="en-US" dirty="0"/>
                        <a:t>배포 시 자동으로</a:t>
                      </a:r>
                      <a:r>
                        <a:rPr lang="en-US" altLang="ko-KR" dirty="0"/>
                        <a:t> archive </a:t>
                      </a:r>
                      <a:r>
                        <a:rPr lang="ko-KR" altLang="en-US" dirty="0"/>
                        <a:t>파일이 풀리는 것을 허용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True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91031859"/>
                  </a:ext>
                </a:extLst>
              </a:tr>
              <a:tr h="6888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autoDeploy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War </a:t>
                      </a:r>
                      <a:r>
                        <a:rPr lang="ko-KR" altLang="en-US" dirty="0"/>
                        <a:t>파일에 대해서 </a:t>
                      </a:r>
                      <a:r>
                        <a:rPr lang="en-US" altLang="ko-KR" dirty="0"/>
                        <a:t>auto-deploy </a:t>
                      </a:r>
                      <a:r>
                        <a:rPr lang="ko-KR" altLang="en-US" dirty="0"/>
                        <a:t>기능을 사용 여부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True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9864426"/>
                  </a:ext>
                </a:extLst>
              </a:tr>
              <a:tr h="7115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path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배포된 애플리케이션의 </a:t>
                      </a:r>
                      <a:r>
                        <a:rPr lang="ko-KR" altLang="en-US" dirty="0" err="1"/>
                        <a:t>컨테스트</a:t>
                      </a:r>
                      <a:r>
                        <a:rPr lang="ko-KR" altLang="en-US" dirty="0"/>
                        <a:t> 경로 설정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Application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9800856"/>
                  </a:ext>
                </a:extLst>
              </a:tr>
              <a:tr h="6888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docBase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appBase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외 별도의 다른 경로에 애플리케이션이 배포되는 경로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0623084"/>
                  </a:ext>
                </a:extLst>
              </a:tr>
              <a:tr h="6888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reloadable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애플리케이션 변경이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감지되면 자동 </a:t>
                      </a:r>
                      <a:r>
                        <a:rPr lang="en-US" altLang="ko-KR" dirty="0"/>
                        <a:t>reload </a:t>
                      </a:r>
                      <a:r>
                        <a:rPr lang="ko-KR" altLang="en-US" dirty="0"/>
                        <a:t>설정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false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40835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0557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클래스 </a:t>
            </a:r>
            <a:r>
              <a:rPr lang="ko-KR" altLang="en-US" sz="2400" dirty="0" err="1">
                <a:solidFill>
                  <a:schemeClr val="bg1"/>
                </a:solidFill>
                <a:latin typeface="+mn-ea"/>
                <a:ea typeface="+mn-ea"/>
              </a:rPr>
              <a:t>로더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2" name="내용 개체 틀 4">
            <a:extLst>
              <a:ext uri="{FF2B5EF4-FFF2-40B4-BE49-F238E27FC236}">
                <a16:creationId xmlns:a16="http://schemas.microsoft.com/office/drawing/2014/main" xmlns="" id="{41EB7F58-FE22-4CB8-9DC6-644E33525245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123521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228600" indent="-228600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ea"/>
              </a:defRPr>
            </a:lvl1pPr>
            <a:lvl2pPr marL="685800" lvl="1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ea"/>
              </a:defRPr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ko-KR" altLang="en-US" dirty="0"/>
              <a:t>자바 </a:t>
            </a:r>
            <a:r>
              <a:rPr lang="ko-KR" altLang="en-US" dirty="0" err="1"/>
              <a:t>클래스로더</a:t>
            </a:r>
            <a:r>
              <a:rPr lang="en-US" altLang="ko-KR" dirty="0"/>
              <a:t>(Java </a:t>
            </a:r>
            <a:r>
              <a:rPr lang="en-US" altLang="ko-KR" dirty="0" err="1"/>
              <a:t>Classloader</a:t>
            </a:r>
            <a:r>
              <a:rPr lang="en-US" altLang="ko-KR" dirty="0"/>
              <a:t>)</a:t>
            </a:r>
            <a:r>
              <a:rPr lang="ko-KR" altLang="en-US" dirty="0"/>
              <a:t>는 자바 클래스를 자바 가상 머신</a:t>
            </a:r>
            <a:r>
              <a:rPr lang="en-US" altLang="ko-KR" dirty="0"/>
              <a:t>(JVM)</a:t>
            </a:r>
            <a:r>
              <a:rPr lang="ko-KR" altLang="en-US" dirty="0"/>
              <a:t>으로 동적 </a:t>
            </a:r>
            <a:r>
              <a:rPr lang="ko-KR" altLang="en-US" dirty="0" err="1"/>
              <a:t>로드하는</a:t>
            </a:r>
            <a:r>
              <a:rPr lang="ko-KR" altLang="en-US" dirty="0"/>
              <a:t> 자바 런타임 환경</a:t>
            </a:r>
            <a:r>
              <a:rPr lang="en-US" altLang="ko-KR" dirty="0"/>
              <a:t>(JRE)</a:t>
            </a:r>
            <a:r>
              <a:rPr lang="ko-KR" altLang="en-US" dirty="0"/>
              <a:t>의 일부이다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일반적으로 클래스들은 요청 시 한 차례만 </a:t>
            </a:r>
            <a:r>
              <a:rPr lang="ko-KR" altLang="en-US" dirty="0" err="1"/>
              <a:t>로드된다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자바 런타임 시스템은 </a:t>
            </a:r>
            <a:r>
              <a:rPr lang="ko-KR" altLang="en-US" dirty="0" err="1"/>
              <a:t>클래스로더</a:t>
            </a:r>
            <a:r>
              <a:rPr lang="ko-KR" altLang="en-US" dirty="0"/>
              <a:t> 때문에 파일과 파일 시스템에 대해 알 필요가 없다</a:t>
            </a:r>
            <a:r>
              <a:rPr lang="en-US" altLang="ko-KR" dirty="0"/>
              <a:t>.</a:t>
            </a:r>
          </a:p>
        </p:txBody>
      </p:sp>
      <p:pic>
        <p:nvPicPr>
          <p:cNvPr id="7170" name="Picture 2" descr="Imgur">
            <a:extLst>
              <a:ext uri="{FF2B5EF4-FFF2-40B4-BE49-F238E27FC236}">
                <a16:creationId xmlns:a16="http://schemas.microsoft.com/office/drawing/2014/main" xmlns="" id="{614884D9-7716-4A00-B666-86B0037DA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" y="3019424"/>
            <a:ext cx="4223038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98542A09-5C5D-4C36-9D80-016B6F2F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71774"/>
            <a:ext cx="4638675" cy="39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432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xmlns="" id="{F9432F69-DAEE-412E-8AE4-C1D7C7D5E2B2}"/>
              </a:ext>
            </a:extLst>
          </p:cNvPr>
          <p:cNvSpPr txBox="1">
            <a:spLocks/>
          </p:cNvSpPr>
          <p:nvPr/>
        </p:nvSpPr>
        <p:spPr>
          <a:xfrm>
            <a:off x="400883" y="3455269"/>
            <a:ext cx="684122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ko-KR" altLang="en-US" sz="2800" dirty="0" err="1">
                <a:solidFill>
                  <a:schemeClr val="bg1"/>
                </a:solidFill>
                <a:latin typeface="+mn-ea"/>
                <a:cs typeface="Circular Pro Book" panose="020B0604020101020102" pitchFamily="34" charset="0"/>
              </a:rPr>
              <a:t>오픈소스컨설팅</a:t>
            </a:r>
            <a:endParaRPr lang="ko-KR" altLang="en-US" sz="2800" dirty="0">
              <a:solidFill>
                <a:schemeClr val="bg1"/>
              </a:solidFill>
              <a:latin typeface="+mn-ea"/>
              <a:cs typeface="Circular Pro Book" panose="020B0604020101020102" pitchFamily="34" charset="0"/>
            </a:endParaRPr>
          </a:p>
        </p:txBody>
      </p:sp>
      <p:sp>
        <p:nvSpPr>
          <p:cNvPr id="5" name="제목 2">
            <a:extLst>
              <a:ext uri="{FF2B5EF4-FFF2-40B4-BE49-F238E27FC236}">
                <a16:creationId xmlns:a16="http://schemas.microsoft.com/office/drawing/2014/main" xmlns="" id="{BE89483A-48E6-40C0-A72F-8A1E26DB411C}"/>
              </a:ext>
            </a:extLst>
          </p:cNvPr>
          <p:cNvSpPr txBox="1">
            <a:spLocks/>
          </p:cNvSpPr>
          <p:nvPr/>
        </p:nvSpPr>
        <p:spPr>
          <a:xfrm>
            <a:off x="856476" y="1280832"/>
            <a:ext cx="6625111" cy="192052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6600" dirty="0" smtClean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Apache </a:t>
            </a:r>
            <a:r>
              <a:rPr lang="en-US" altLang="ko-KR" sz="6600" dirty="0" err="1" smtClean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httpd</a:t>
            </a:r>
            <a:endParaRPr lang="en-US" altLang="ko-KR" sz="6600" dirty="0" smtClean="0">
              <a:solidFill>
                <a:schemeClr val="bg1"/>
              </a:solidFill>
              <a:latin typeface="+mn-ea"/>
              <a:ea typeface="+mn-ea"/>
              <a:cs typeface="Circular Pro Bold" panose="020B0804020101010102" pitchFamily="34" charset="0"/>
            </a:endParaRPr>
          </a:p>
          <a:p>
            <a:pPr algn="l"/>
            <a:r>
              <a:rPr lang="en-US" altLang="ko-KR" sz="6600" dirty="0" smtClean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WEB Server</a:t>
            </a:r>
            <a:endParaRPr lang="ko-KR" altLang="en-US" sz="6600" dirty="0">
              <a:solidFill>
                <a:schemeClr val="bg1"/>
              </a:solidFill>
              <a:latin typeface="+mn-ea"/>
              <a:ea typeface="+mn-ea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446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4">
            <a:extLst>
              <a:ext uri="{FF2B5EF4-FFF2-40B4-BE49-F238E27FC236}">
                <a16:creationId xmlns:a16="http://schemas.microsoft.com/office/drawing/2014/main" xmlns="" id="{E86BB285-006B-40B6-818C-BD1341560771}"/>
              </a:ext>
            </a:extLst>
          </p:cNvPr>
          <p:cNvSpPr txBox="1">
            <a:spLocks/>
          </p:cNvSpPr>
          <p:nvPr/>
        </p:nvSpPr>
        <p:spPr>
          <a:xfrm>
            <a:off x="3440249" y="945222"/>
            <a:ext cx="5208451" cy="5494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B1C3B"/>
                </a:solidFill>
                <a:latin typeface="+mn-ea"/>
              </a:rPr>
              <a:t>Apache </a:t>
            </a:r>
            <a:r>
              <a:rPr lang="en-US" altLang="ko-KR" sz="2400" b="1" dirty="0" smtClean="0">
                <a:solidFill>
                  <a:srgbClr val="0B1C3B"/>
                </a:solidFill>
                <a:latin typeface="+mn-ea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B1C3B"/>
                </a:solidFill>
                <a:latin typeface="+mn-ea"/>
              </a:rPr>
              <a:t>Apache </a:t>
            </a:r>
            <a:r>
              <a:rPr lang="ko-KR" altLang="en-US" sz="2400" b="1" dirty="0">
                <a:solidFill>
                  <a:srgbClr val="0B1C3B"/>
                </a:solidFill>
                <a:latin typeface="+mn-ea"/>
              </a:rPr>
              <a:t>설치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B1C3B"/>
                </a:solidFill>
                <a:latin typeface="+mn-ea"/>
              </a:rPr>
              <a:t>Apache </a:t>
            </a:r>
            <a:r>
              <a:rPr lang="en-US" altLang="ko-KR" sz="2400" b="1" dirty="0">
                <a:solidFill>
                  <a:srgbClr val="0B1C3B"/>
                </a:solidFill>
                <a:latin typeface="+mn-ea"/>
              </a:rPr>
              <a:t>+ Tomcat </a:t>
            </a:r>
            <a:r>
              <a:rPr lang="ko-KR" altLang="en-US" sz="2400" b="1" dirty="0">
                <a:solidFill>
                  <a:srgbClr val="0B1C3B"/>
                </a:solidFill>
                <a:latin typeface="+mn-ea"/>
              </a:rPr>
              <a:t>연동 </a:t>
            </a:r>
            <a:r>
              <a:rPr lang="ko-KR" altLang="en-US" sz="2400" b="1" dirty="0" smtClean="0">
                <a:solidFill>
                  <a:srgbClr val="0B1C3B"/>
                </a:solidFill>
                <a:latin typeface="+mn-ea"/>
              </a:rPr>
              <a:t>설정</a:t>
            </a:r>
            <a:endParaRPr lang="en-US" altLang="ko-KR" sz="2400" b="1" dirty="0">
              <a:solidFill>
                <a:srgbClr val="0B1C3B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13065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:a16="http://schemas.microsoft.com/office/drawing/2014/main" xmlns="" id="{7738A086-FD7D-4270-8EEC-B7BA77003710}"/>
              </a:ext>
            </a:extLst>
          </p:cNvPr>
          <p:cNvSpPr txBox="1">
            <a:spLocks/>
          </p:cNvSpPr>
          <p:nvPr/>
        </p:nvSpPr>
        <p:spPr>
          <a:xfrm>
            <a:off x="600363" y="3087687"/>
            <a:ext cx="7644705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Apache Overview</a:t>
            </a:r>
            <a:endParaRPr lang="ko-KR" altLang="en-US" sz="4000" dirty="0">
              <a:solidFill>
                <a:schemeClr val="bg1"/>
              </a:solidFill>
              <a:latin typeface="+mn-ea"/>
              <a:ea typeface="+mn-ea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Apache Web </a:t>
            </a:r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Server </a:t>
            </a:r>
            <a:endParaRPr lang="en-US" altLang="ko-KR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2" name="내용 개체 틀 4">
            <a:extLst>
              <a:ext uri="{FF2B5EF4-FFF2-40B4-BE49-F238E27FC236}">
                <a16:creationId xmlns:a16="http://schemas.microsoft.com/office/drawing/2014/main" xmlns="" id="{41EB7F58-FE22-4CB8-9DC6-644E33525245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494084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228600" indent="-228600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ea"/>
              </a:defRPr>
            </a:lvl1pPr>
            <a:lvl2pPr marL="685800" lvl="1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ea"/>
              </a:defRPr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dirty="0" smtClean="0"/>
              <a:t>Overview</a:t>
            </a:r>
          </a:p>
          <a:p>
            <a:endParaRPr lang="en-US" altLang="ko-KR" dirty="0" smtClean="0"/>
          </a:p>
          <a:p>
            <a:pPr lvl="1"/>
            <a:r>
              <a:rPr lang="en-US" altLang="ko-KR" dirty="0"/>
              <a:t>A Patch of NCSA </a:t>
            </a:r>
            <a:r>
              <a:rPr lang="en-US" altLang="ko-KR" dirty="0" err="1"/>
              <a:t>httpd</a:t>
            </a:r>
            <a:r>
              <a:rPr lang="en-US" altLang="ko-KR" dirty="0"/>
              <a:t> 1.3</a:t>
            </a:r>
            <a:r>
              <a:rPr lang="ko-KR" altLang="en-US" dirty="0"/>
              <a:t>로  </a:t>
            </a:r>
            <a:r>
              <a:rPr lang="en-US" altLang="ko-KR" dirty="0"/>
              <a:t>1995</a:t>
            </a:r>
            <a:r>
              <a:rPr lang="ko-KR" altLang="en-US" dirty="0"/>
              <a:t>에 시작</a:t>
            </a:r>
          </a:p>
          <a:p>
            <a:pPr lvl="2"/>
            <a:r>
              <a:rPr lang="en-US" altLang="ko-KR" dirty="0"/>
              <a:t>apache </a:t>
            </a:r>
            <a:r>
              <a:rPr lang="ko-KR" altLang="en-US" dirty="0"/>
              <a:t>재단으로 발전</a:t>
            </a:r>
          </a:p>
          <a:p>
            <a:pPr lvl="2"/>
            <a:r>
              <a:rPr lang="en-US" altLang="ko-KR" dirty="0"/>
              <a:t>Apache License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en-US" altLang="ko-KR" i="1" dirty="0" smtClean="0"/>
              <a:t>http</a:t>
            </a:r>
            <a:r>
              <a:rPr lang="en-US" altLang="ko-KR" i="1" dirty="0"/>
              <a:t>://httpd.apache.org/</a:t>
            </a:r>
          </a:p>
          <a:p>
            <a:pPr lvl="1"/>
            <a:endParaRPr lang="en-US" altLang="ko-K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324100"/>
            <a:ext cx="5740400" cy="27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9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Apache Web </a:t>
            </a:r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Server </a:t>
            </a:r>
            <a:endParaRPr lang="en-US" altLang="ko-KR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2" name="내용 개체 틀 4">
            <a:extLst>
              <a:ext uri="{FF2B5EF4-FFF2-40B4-BE49-F238E27FC236}">
                <a16:creationId xmlns:a16="http://schemas.microsoft.com/office/drawing/2014/main" xmlns="" id="{41EB7F58-FE22-4CB8-9DC6-644E33525245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3693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228600" indent="-228600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ea"/>
              </a:defRPr>
            </a:lvl1pPr>
            <a:lvl2pPr marL="685800" lvl="1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ea"/>
              </a:defRPr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dirty="0"/>
              <a:t>Apache </a:t>
            </a:r>
            <a:r>
              <a:rPr lang="ko-KR" altLang="en-US" dirty="0" err="1"/>
              <a:t>웹서버</a:t>
            </a:r>
            <a:r>
              <a:rPr lang="ko-KR" altLang="en-US" dirty="0"/>
              <a:t> </a:t>
            </a:r>
            <a:r>
              <a:rPr lang="ko-KR" altLang="en-US" dirty="0" err="1"/>
              <a:t>디렉토리</a:t>
            </a:r>
            <a:r>
              <a:rPr lang="ko-KR" altLang="en-US" dirty="0"/>
              <a:t> 구조</a:t>
            </a:r>
            <a:endParaRPr lang="en-US" altLang="ko-KR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18399"/>
              </p:ext>
            </p:extLst>
          </p:nvPr>
        </p:nvGraphicFramePr>
        <p:xfrm>
          <a:off x="342900" y="1722120"/>
          <a:ext cx="9258301" cy="29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00"/>
                <a:gridCol w="1384300"/>
                <a:gridCol w="6642101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ko-KR" sz="1400" dirty="0" err="1" smtClean="0">
                          <a:latin typeface="+mn-ea"/>
                          <a:ea typeface="+mn-ea"/>
                        </a:rPr>
                        <a:t>etc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ko-KR" sz="1400" dirty="0" err="1" smtClean="0">
                          <a:latin typeface="+mn-ea"/>
                          <a:ea typeface="+mn-ea"/>
                        </a:rPr>
                        <a:t>httpd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ko-KR" sz="1400" dirty="0" err="1" smtClean="0">
                          <a:latin typeface="+mn-ea"/>
                          <a:ea typeface="+mn-ea"/>
                        </a:rPr>
                        <a:t>conf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Apache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의 메인 설정 파일이 보관되어 있는 </a:t>
                      </a:r>
                      <a:r>
                        <a:rPr lang="ko-KR" altLang="en-US" sz="1400" dirty="0" err="1" smtClean="0">
                          <a:latin typeface="+mn-ea"/>
                          <a:ea typeface="+mn-ea"/>
                        </a:rPr>
                        <a:t>디렉토리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ko-KR" sz="1400" dirty="0" err="1" smtClean="0">
                          <a:latin typeface="+mn-ea"/>
                          <a:ea typeface="+mn-ea"/>
                        </a:rPr>
                        <a:t>conf.d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>
                        <a:lnSpc>
                          <a:spcPct val="120000"/>
                        </a:lnSpc>
                        <a:spcBef>
                          <a:spcPts val="600"/>
                        </a:spcBef>
                        <a:buSzPct val="10000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추가 모듈 설정이 보관되는 </a:t>
                      </a:r>
                      <a:r>
                        <a:rPr lang="ko-KR" altLang="en-US" sz="1400" dirty="0" err="1" smtClean="0">
                          <a:latin typeface="+mn-ea"/>
                          <a:ea typeface="+mn-ea"/>
                        </a:rPr>
                        <a:t>디렉토리</a:t>
                      </a:r>
                      <a:endParaRPr lang="en-US" altLang="ko-KR" sz="1400" dirty="0" smtClean="0">
                        <a:latin typeface="+mn-ea"/>
                        <a:ea typeface="+mn-ea"/>
                      </a:endParaRPr>
                    </a:p>
                    <a:p>
                      <a:pPr latinLnBrk="0">
                        <a:lnSpc>
                          <a:spcPct val="120000"/>
                        </a:lnSpc>
                        <a:spcBef>
                          <a:spcPts val="600"/>
                        </a:spcBef>
                        <a:buSzPct val="10000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보통 확장자가 </a:t>
                      </a:r>
                      <a:r>
                        <a:rPr lang="en-US" altLang="ko-KR" sz="1400" dirty="0" err="1" smtClean="0">
                          <a:latin typeface="+mn-ea"/>
                          <a:ea typeface="+mn-ea"/>
                        </a:rPr>
                        <a:t>conf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인 파일을 모두 로딩한다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.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7040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/modules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>
                        <a:lnSpc>
                          <a:spcPct val="120000"/>
                        </a:lnSpc>
                        <a:spcBef>
                          <a:spcPts val="600"/>
                        </a:spcBef>
                        <a:buSzPct val="10000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Apache 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동적 모듈 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( Dynamic</a:t>
                      </a:r>
                      <a:r>
                        <a:rPr lang="en-US" altLang="ko-KR" sz="1400" baseline="0" dirty="0" smtClean="0">
                          <a:latin typeface="+mn-ea"/>
                          <a:ea typeface="+mn-ea"/>
                        </a:rPr>
                        <a:t> shared module) 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 보관 </a:t>
                      </a:r>
                      <a:r>
                        <a:rPr lang="ko-KR" altLang="en-US" sz="1400" dirty="0" err="1" smtClean="0">
                          <a:latin typeface="+mn-ea"/>
                          <a:ea typeface="+mn-ea"/>
                        </a:rPr>
                        <a:t>디렉토리</a:t>
                      </a:r>
                      <a:endParaRPr lang="en-US" altLang="ko-KR" sz="14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/logs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Apache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 발생 로그 저장 </a:t>
                      </a:r>
                      <a:r>
                        <a:rPr lang="ko-KR" altLang="en-US" sz="1400" dirty="0" err="1" smtClean="0">
                          <a:latin typeface="+mn-ea"/>
                          <a:ea typeface="+mn-ea"/>
                        </a:rPr>
                        <a:t>디렉토리</a:t>
                      </a:r>
                      <a:endParaRPr lang="en-US" altLang="ko-KR" sz="14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/run 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>
                        <a:lnSpc>
                          <a:spcPct val="120000"/>
                        </a:lnSpc>
                        <a:spcBef>
                          <a:spcPts val="600"/>
                        </a:spcBef>
                        <a:buSzPct val="10000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Apache </a:t>
                      </a:r>
                      <a:r>
                        <a:rPr lang="ko-KR" altLang="en-US" sz="1400" dirty="0" err="1" smtClean="0">
                          <a:latin typeface="+mn-ea"/>
                          <a:ea typeface="+mn-ea"/>
                        </a:rPr>
                        <a:t>실행시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 관련 정보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(PID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등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 저장 </a:t>
                      </a:r>
                      <a:r>
                        <a:rPr lang="ko-KR" altLang="en-US" sz="1400" dirty="0" err="1" smtClean="0">
                          <a:latin typeface="+mn-ea"/>
                          <a:ea typeface="+mn-ea"/>
                        </a:rPr>
                        <a:t>디렉토리</a:t>
                      </a:r>
                      <a:endParaRPr lang="en-US" altLang="ko-KR" sz="14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ko-KR" sz="1400" dirty="0" err="1" smtClean="0">
                          <a:latin typeface="+mn-ea"/>
                          <a:ea typeface="+mn-ea"/>
                        </a:rPr>
                        <a:t>sbin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>
                        <a:lnSpc>
                          <a:spcPct val="120000"/>
                        </a:lnSpc>
                        <a:spcBef>
                          <a:spcPts val="600"/>
                        </a:spcBef>
                        <a:buSzPct val="10000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Apache </a:t>
                      </a:r>
                      <a:r>
                        <a:rPr lang="ko-KR" altLang="en-US" sz="1400" dirty="0" err="1" smtClean="0">
                          <a:latin typeface="+mn-ea"/>
                          <a:ea typeface="+mn-ea"/>
                        </a:rPr>
                        <a:t>인스턴스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 실행 및 운영 스크립트 보관 </a:t>
                      </a:r>
                      <a:r>
                        <a:rPr lang="ko-KR" altLang="en-US" sz="1400" dirty="0" err="1" smtClean="0">
                          <a:latin typeface="+mn-ea"/>
                          <a:ea typeface="+mn-ea"/>
                        </a:rPr>
                        <a:t>디렉토리</a:t>
                      </a:r>
                      <a:endParaRPr lang="en-US" altLang="ko-KR" sz="14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9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err="1" smtClean="0">
                <a:solidFill>
                  <a:schemeClr val="bg1"/>
                </a:solidFill>
                <a:latin typeface="+mn-ea"/>
                <a:ea typeface="+mn-ea"/>
              </a:rPr>
              <a:t>Prefork</a:t>
            </a:r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동작방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식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2" name="내용 개체 틀 4">
            <a:extLst>
              <a:ext uri="{FF2B5EF4-FFF2-40B4-BE49-F238E27FC236}">
                <a16:creationId xmlns:a16="http://schemas.microsoft.com/office/drawing/2014/main" xmlns="" id="{41EB7F58-FE22-4CB8-9DC6-644E33525245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93980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228600" indent="-228600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ea"/>
              </a:defRPr>
            </a:lvl1pPr>
            <a:lvl2pPr marL="685800" lvl="1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ea"/>
              </a:defRPr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MPM </a:t>
            </a:r>
            <a:r>
              <a:rPr lang="ko-KR" altLang="en-US" dirty="0" smtClean="0"/>
              <a:t>동작방식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err="1">
                <a:solidFill>
                  <a:prstClr val="black"/>
                </a:solidFill>
              </a:rPr>
              <a:t>Prefork</a:t>
            </a:r>
            <a:r>
              <a:rPr lang="en-US" altLang="ko-KR" dirty="0">
                <a:solidFill>
                  <a:prstClr val="black"/>
                </a:solidFill>
              </a:rPr>
              <a:t> - </a:t>
            </a:r>
            <a:r>
              <a:rPr lang="en-US" altLang="ko-KR" dirty="0"/>
              <a:t>Child </a:t>
            </a:r>
            <a:r>
              <a:rPr lang="ko-KR" altLang="en-US" dirty="0"/>
              <a:t>프로세스를 미리 </a:t>
            </a:r>
            <a:r>
              <a:rPr lang="en-US" altLang="ko-KR" dirty="0"/>
              <a:t>fork</a:t>
            </a:r>
            <a:endParaRPr lang="en-US" altLang="ko-KR" dirty="0"/>
          </a:p>
        </p:txBody>
      </p:sp>
      <p:grpSp>
        <p:nvGrpSpPr>
          <p:cNvPr id="13" name="그룹 12"/>
          <p:cNvGrpSpPr/>
          <p:nvPr/>
        </p:nvGrpSpPr>
        <p:grpSpPr>
          <a:xfrm>
            <a:off x="1409699" y="2203763"/>
            <a:ext cx="6840000" cy="3960000"/>
            <a:chOff x="1624630" y="1773686"/>
            <a:chExt cx="6827044" cy="4486275"/>
          </a:xfrm>
        </p:grpSpPr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1660349" y="2776986"/>
              <a:ext cx="1655763" cy="1143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600" dirty="0">
                  <a:solidFill>
                    <a:srgbClr val="000000"/>
                  </a:solidFill>
                  <a:latin typeface="+mn-ea"/>
                  <a:cs typeface="Calibri" pitchFamily="34" charset="0"/>
                </a:rPr>
                <a:t>Parent process</a:t>
              </a: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4403549" y="2786511"/>
              <a:ext cx="1655763" cy="815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r>
                <a:rPr lang="en-US" sz="1600" dirty="0">
                  <a:solidFill>
                    <a:schemeClr val="bg1"/>
                  </a:solidFill>
                  <a:latin typeface="+mn-ea"/>
                </a:rPr>
                <a:t>Child process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4414662" y="3689799"/>
              <a:ext cx="1655762" cy="815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r>
                <a:rPr lang="en-US" sz="1600" dirty="0">
                  <a:solidFill>
                    <a:schemeClr val="bg1"/>
                  </a:solidFill>
                  <a:latin typeface="+mn-ea"/>
                </a:rPr>
                <a:t>Child process</a:t>
              </a: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4425774" y="5432874"/>
              <a:ext cx="1655763" cy="815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r>
                <a:rPr lang="en-US" sz="1600" dirty="0">
                  <a:solidFill>
                    <a:schemeClr val="bg1"/>
                  </a:solidFill>
                  <a:latin typeface="+mn-ea"/>
                </a:rPr>
                <a:t>Child process</a:t>
              </a: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3674887" y="2788099"/>
              <a:ext cx="403225" cy="34718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/>
              <a:r>
                <a:rPr lang="en-US" sz="1600" dirty="0">
                  <a:solidFill>
                    <a:schemeClr val="dk1"/>
                  </a:solidFill>
                  <a:latin typeface="+mn-ea"/>
                  <a:cs typeface="+mn-cs"/>
                </a:rPr>
                <a:t>Listener Socket</a:t>
              </a:r>
            </a:p>
          </p:txBody>
        </p:sp>
        <p:sp>
          <p:nvSpPr>
            <p:cNvPr id="19" name="AutoShape 27"/>
            <p:cNvSpPr>
              <a:spLocks noChangeArrowheads="1"/>
            </p:cNvSpPr>
            <p:nvPr/>
          </p:nvSpPr>
          <p:spPr bwMode="auto">
            <a:xfrm>
              <a:off x="2750962" y="2146749"/>
              <a:ext cx="1196975" cy="468312"/>
            </a:xfrm>
            <a:prstGeom prst="curvedDownArrow">
              <a:avLst>
                <a:gd name="adj1" fmla="val 51119"/>
                <a:gd name="adj2" fmla="val 102237"/>
                <a:gd name="adj3" fmla="val 3333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+mn-ea"/>
                <a:cs typeface="Calibri" pitchFamily="34" charset="0"/>
              </a:endParaRPr>
            </a:p>
          </p:txBody>
        </p:sp>
        <p:sp>
          <p:nvSpPr>
            <p:cNvPr id="20" name="AutoShape 28"/>
            <p:cNvSpPr>
              <a:spLocks noChangeArrowheads="1"/>
            </p:cNvSpPr>
            <p:nvPr/>
          </p:nvSpPr>
          <p:spPr bwMode="auto">
            <a:xfrm>
              <a:off x="6159324" y="1773686"/>
              <a:ext cx="2014538" cy="828675"/>
            </a:xfrm>
            <a:prstGeom prst="wedgeRectCallout">
              <a:avLst>
                <a:gd name="adj1" fmla="val -65287"/>
                <a:gd name="adj2" fmla="val 8429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spcBef>
                  <a:spcPts val="0"/>
                </a:spcBef>
                <a:buFontTx/>
                <a:buChar char="•"/>
              </a:pPr>
              <a:r>
                <a:rPr lang="en-US" sz="1600" b="0" dirty="0">
                  <a:solidFill>
                    <a:schemeClr val="dk1"/>
                  </a:solidFill>
                  <a:latin typeface="+mn-ea"/>
                  <a:cs typeface="+mn-cs"/>
                </a:rPr>
                <a:t> </a:t>
              </a:r>
              <a:r>
                <a:rPr lang="en-US" sz="1600" b="0" dirty="0" err="1">
                  <a:solidFill>
                    <a:schemeClr val="dk1"/>
                  </a:solidFill>
                  <a:latin typeface="+mn-ea"/>
                  <a:cs typeface="+mn-cs"/>
                </a:rPr>
                <a:t>StartServers</a:t>
              </a:r>
              <a:endParaRPr lang="en-US" sz="1600" b="0" dirty="0">
                <a:solidFill>
                  <a:schemeClr val="dk1"/>
                </a:solidFill>
                <a:latin typeface="+mn-ea"/>
                <a:cs typeface="+mn-cs"/>
              </a:endParaRPr>
            </a:p>
            <a:p>
              <a:pPr algn="l">
                <a:spcBef>
                  <a:spcPts val="0"/>
                </a:spcBef>
                <a:buFontTx/>
                <a:buChar char="•"/>
              </a:pPr>
              <a:r>
                <a:rPr lang="en-US" sz="1600" b="0" dirty="0">
                  <a:solidFill>
                    <a:schemeClr val="dk1"/>
                  </a:solidFill>
                  <a:latin typeface="+mn-ea"/>
                  <a:cs typeface="+mn-cs"/>
                </a:rPr>
                <a:t> </a:t>
              </a:r>
              <a:r>
                <a:rPr lang="en-US" sz="1600" b="0" dirty="0" err="1" smtClean="0">
                  <a:solidFill>
                    <a:schemeClr val="dk1"/>
                  </a:solidFill>
                  <a:latin typeface="+mn-ea"/>
                  <a:cs typeface="+mn-cs"/>
                </a:rPr>
                <a:t>MaxClients</a:t>
              </a:r>
              <a:endParaRPr lang="en-US" sz="1600" b="0" dirty="0">
                <a:solidFill>
                  <a:schemeClr val="dk1"/>
                </a:solidFill>
                <a:latin typeface="+mn-ea"/>
                <a:cs typeface="+mn-cs"/>
              </a:endParaRPr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6367287" y="3821561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+mn-ea"/>
                <a:cs typeface="Calibri" pitchFamily="34" charset="0"/>
              </a:endParaRPr>
            </a:p>
          </p:txBody>
        </p:sp>
        <p:sp>
          <p:nvSpPr>
            <p:cNvPr id="22" name="AutoShape 35"/>
            <p:cNvSpPr>
              <a:spLocks noChangeArrowheads="1"/>
            </p:cNvSpPr>
            <p:nvPr/>
          </p:nvSpPr>
          <p:spPr bwMode="auto">
            <a:xfrm>
              <a:off x="2577924" y="5237611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+mn-ea"/>
                <a:cs typeface="Calibri" pitchFamily="34" charset="0"/>
              </a:endParaRPr>
            </a:p>
          </p:txBody>
        </p:sp>
        <p:graphicFrame>
          <p:nvGraphicFramePr>
            <p:cNvPr id="23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5393109"/>
                </p:ext>
              </p:extLst>
            </p:nvPr>
          </p:nvGraphicFramePr>
          <p:xfrm>
            <a:off x="1624630" y="4932017"/>
            <a:ext cx="863600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Visio" r:id="rId4" imgW="863664" imgH="1133920" progId="Visio.Drawing.11">
                    <p:embed/>
                  </p:oleObj>
                </mc:Choice>
                <mc:Fallback>
                  <p:oleObj name="Visio" r:id="rId4" imgW="863664" imgH="113392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4630" y="4932017"/>
                          <a:ext cx="863600" cy="1133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Group 42"/>
            <p:cNvGrpSpPr>
              <a:grpSpLocks/>
            </p:cNvGrpSpPr>
            <p:nvPr/>
          </p:nvGrpSpPr>
          <p:grpSpPr bwMode="auto">
            <a:xfrm>
              <a:off x="7140399" y="3381824"/>
              <a:ext cx="1311275" cy="1177925"/>
              <a:chOff x="1824" y="633"/>
              <a:chExt cx="2834" cy="2849"/>
            </a:xfrm>
          </p:grpSpPr>
          <p:sp>
            <p:nvSpPr>
              <p:cNvPr id="2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2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2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2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</a:rPr>
              <a:t>Worker 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</a:rPr>
              <a:t>동작방식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내용 개체 틀 4">
            <a:extLst>
              <a:ext uri="{FF2B5EF4-FFF2-40B4-BE49-F238E27FC236}">
                <a16:creationId xmlns:a16="http://schemas.microsoft.com/office/drawing/2014/main" xmlns="" id="{41EB7F58-FE22-4CB8-9DC6-644E33525245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137326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228600" indent="-228600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ea"/>
              </a:defRPr>
            </a:lvl1pPr>
            <a:lvl2pPr marL="685800" lvl="1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ea"/>
              </a:defRPr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MPM </a:t>
            </a:r>
            <a:r>
              <a:rPr lang="ko-KR" altLang="en-US" dirty="0" smtClean="0"/>
              <a:t>동작방식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Worker - </a:t>
            </a:r>
            <a:r>
              <a:rPr lang="en-US" altLang="ko-KR" dirty="0"/>
              <a:t>Multi-Processing &amp; Multi-Thread </a:t>
            </a:r>
            <a:r>
              <a:rPr lang="ko-KR" altLang="en-US" dirty="0"/>
              <a:t>방식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  <p:grpSp>
        <p:nvGrpSpPr>
          <p:cNvPr id="29" name="그룹 28"/>
          <p:cNvGrpSpPr/>
          <p:nvPr/>
        </p:nvGrpSpPr>
        <p:grpSpPr>
          <a:xfrm>
            <a:off x="1380881" y="2178517"/>
            <a:ext cx="6840000" cy="3960000"/>
            <a:chOff x="1637849" y="1861855"/>
            <a:chExt cx="6827044" cy="4486275"/>
          </a:xfrm>
        </p:grpSpPr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1673568" y="2865155"/>
              <a:ext cx="1655763" cy="1143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6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Parent process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688106" y="2876268"/>
              <a:ext cx="403225" cy="34718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latin typeface="산돌고딕 M" pitchFamily="18" charset="-127"/>
                  <a:ea typeface="산돌고딕 M" pitchFamily="18" charset="-127"/>
                </a:rPr>
                <a:t>Listener Socket</a:t>
              </a:r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auto">
            <a:xfrm>
              <a:off x="2764181" y="2234918"/>
              <a:ext cx="1196975" cy="468312"/>
            </a:xfrm>
            <a:prstGeom prst="curvedDownArrow">
              <a:avLst>
                <a:gd name="adj1" fmla="val 51119"/>
                <a:gd name="adj2" fmla="val 102237"/>
                <a:gd name="adj3" fmla="val 3333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auto">
            <a:xfrm>
              <a:off x="6380506" y="3909730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auto">
            <a:xfrm>
              <a:off x="2591143" y="5325780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graphicFrame>
          <p:nvGraphicFramePr>
            <p:cNvPr id="3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3953272"/>
                </p:ext>
              </p:extLst>
            </p:nvPr>
          </p:nvGraphicFramePr>
          <p:xfrm>
            <a:off x="1637849" y="5008280"/>
            <a:ext cx="863600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Visio" r:id="rId4" imgW="863664" imgH="1133920" progId="Visio.Drawing.11">
                    <p:embed/>
                  </p:oleObj>
                </mc:Choice>
                <mc:Fallback>
                  <p:oleObj name="Visio" r:id="rId4" imgW="863664" imgH="113392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7849" y="5008280"/>
                          <a:ext cx="863600" cy="1133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>
              <a:off x="4415181" y="2830230"/>
              <a:ext cx="1655762" cy="1708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  <a:endParaRPr lang="en-US" sz="16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7" name="Rectangle 48"/>
            <p:cNvSpPr>
              <a:spLocks noChangeArrowheads="1"/>
            </p:cNvSpPr>
            <p:nvPr/>
          </p:nvSpPr>
          <p:spPr bwMode="auto">
            <a:xfrm>
              <a:off x="4505668" y="3211230"/>
              <a:ext cx="1479550" cy="36036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T1</a:t>
              </a:r>
            </a:p>
          </p:txBody>
        </p:sp>
        <p:sp>
          <p:nvSpPr>
            <p:cNvPr id="38" name="Rectangle 49"/>
            <p:cNvSpPr>
              <a:spLocks noChangeArrowheads="1"/>
            </p:cNvSpPr>
            <p:nvPr/>
          </p:nvSpPr>
          <p:spPr bwMode="auto">
            <a:xfrm>
              <a:off x="4505668" y="3635093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T2</a:t>
              </a:r>
            </a:p>
          </p:txBody>
        </p:sp>
        <p:sp>
          <p:nvSpPr>
            <p:cNvPr id="39" name="Rectangle 50"/>
            <p:cNvSpPr>
              <a:spLocks noChangeArrowheads="1"/>
            </p:cNvSpPr>
            <p:nvPr/>
          </p:nvSpPr>
          <p:spPr bwMode="auto">
            <a:xfrm>
              <a:off x="4505668" y="4114518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 err="1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Tn</a:t>
              </a:r>
              <a:endParaRPr 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40" name="Rectangle 52"/>
            <p:cNvSpPr>
              <a:spLocks noChangeArrowheads="1"/>
            </p:cNvSpPr>
            <p:nvPr/>
          </p:nvSpPr>
          <p:spPr bwMode="auto">
            <a:xfrm>
              <a:off x="4415181" y="4627280"/>
              <a:ext cx="1655762" cy="1708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  <a:endParaRPr lang="en-US" sz="16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4505668" y="5008280"/>
              <a:ext cx="1479550" cy="36036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T1</a:t>
              </a:r>
            </a:p>
          </p:txBody>
        </p:sp>
        <p:sp>
          <p:nvSpPr>
            <p:cNvPr id="43" name="Rectangle 54"/>
            <p:cNvSpPr>
              <a:spLocks noChangeArrowheads="1"/>
            </p:cNvSpPr>
            <p:nvPr/>
          </p:nvSpPr>
          <p:spPr bwMode="auto">
            <a:xfrm>
              <a:off x="4505668" y="5432143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T2</a:t>
              </a:r>
            </a:p>
          </p:txBody>
        </p:sp>
        <p:sp>
          <p:nvSpPr>
            <p:cNvPr id="44" name="Rectangle 55"/>
            <p:cNvSpPr>
              <a:spLocks noChangeArrowheads="1"/>
            </p:cNvSpPr>
            <p:nvPr/>
          </p:nvSpPr>
          <p:spPr bwMode="auto">
            <a:xfrm>
              <a:off x="4505668" y="5911568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 err="1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Tn</a:t>
              </a:r>
              <a:endParaRPr 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45" name="AutoShape 28"/>
            <p:cNvSpPr>
              <a:spLocks noChangeArrowheads="1"/>
            </p:cNvSpPr>
            <p:nvPr/>
          </p:nvSpPr>
          <p:spPr bwMode="auto">
            <a:xfrm>
              <a:off x="6172543" y="1861855"/>
              <a:ext cx="2205038" cy="828675"/>
            </a:xfrm>
            <a:prstGeom prst="wedgeRectCallout">
              <a:avLst>
                <a:gd name="adj1" fmla="val -63968"/>
                <a:gd name="adj2" fmla="val 8429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Char char="•"/>
              </a:pPr>
              <a:r>
                <a:rPr lang="en-US" sz="1600" b="0" dirty="0">
                  <a:latin typeface="산돌고딕 M" pitchFamily="18" charset="-127"/>
                  <a:ea typeface="산돌고딕 M" pitchFamily="18" charset="-127"/>
                </a:rPr>
                <a:t> </a:t>
              </a:r>
              <a:r>
                <a:rPr lang="en-US" sz="1600" b="0" dirty="0" err="1">
                  <a:latin typeface="산돌고딕 M" pitchFamily="18" charset="-127"/>
                  <a:ea typeface="산돌고딕 M" pitchFamily="18" charset="-127"/>
                </a:rPr>
                <a:t>ThreadsPerChild</a:t>
              </a:r>
              <a:endParaRPr lang="en-US" sz="1600" b="0" dirty="0">
                <a:latin typeface="산돌고딕 M" pitchFamily="18" charset="-127"/>
                <a:ea typeface="산돌고딕 M" pitchFamily="18" charset="-127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Char char="•"/>
              </a:pPr>
              <a:r>
                <a:rPr lang="en-US" sz="1600" b="0" dirty="0">
                  <a:latin typeface="산돌고딕 M" pitchFamily="18" charset="-127"/>
                  <a:ea typeface="산돌고딕 M" pitchFamily="18" charset="-127"/>
                </a:rPr>
                <a:t> </a:t>
              </a:r>
              <a:r>
                <a:rPr lang="en-US" sz="1600" b="0" dirty="0" err="1" smtClean="0">
                  <a:latin typeface="산돌고딕 M" pitchFamily="18" charset="-127"/>
                  <a:ea typeface="산돌고딕 M" pitchFamily="18" charset="-127"/>
                </a:rPr>
                <a:t>MaxClients</a:t>
              </a:r>
              <a:endParaRPr lang="en-US" sz="16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grpSp>
          <p:nvGrpSpPr>
            <p:cNvPr id="46" name="Group 57"/>
            <p:cNvGrpSpPr>
              <a:grpSpLocks/>
            </p:cNvGrpSpPr>
            <p:nvPr/>
          </p:nvGrpSpPr>
          <p:grpSpPr bwMode="auto">
            <a:xfrm>
              <a:off x="7153618" y="3469993"/>
              <a:ext cx="1311275" cy="1177925"/>
              <a:chOff x="1824" y="633"/>
              <a:chExt cx="2834" cy="2849"/>
            </a:xfrm>
          </p:grpSpPr>
          <p:sp>
            <p:nvSpPr>
              <p:cNvPr id="47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8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9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0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94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</a:rPr>
              <a:t>Worker 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</a:rPr>
              <a:t>동작방식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내용 개체 틀 4">
            <a:extLst>
              <a:ext uri="{FF2B5EF4-FFF2-40B4-BE49-F238E27FC236}">
                <a16:creationId xmlns:a16="http://schemas.microsoft.com/office/drawing/2014/main" xmlns="" id="{41EB7F58-FE22-4CB8-9DC6-644E33525245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137326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228600" indent="-228600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ea"/>
              </a:defRPr>
            </a:lvl1pPr>
            <a:lvl2pPr marL="685800" lvl="1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ea"/>
              </a:defRPr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MPM </a:t>
            </a:r>
            <a:r>
              <a:rPr lang="ko-KR" altLang="en-US" dirty="0" smtClean="0"/>
              <a:t>동작방식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</a:rPr>
              <a:t>Worker - </a:t>
            </a:r>
            <a:r>
              <a:rPr lang="en-US" altLang="ko-KR" dirty="0"/>
              <a:t>Multi-Processing &amp; Multi-Thread </a:t>
            </a:r>
            <a:r>
              <a:rPr lang="ko-KR" altLang="en-US" dirty="0"/>
              <a:t>방식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  <p:grpSp>
        <p:nvGrpSpPr>
          <p:cNvPr id="29" name="그룹 28"/>
          <p:cNvGrpSpPr/>
          <p:nvPr/>
        </p:nvGrpSpPr>
        <p:grpSpPr>
          <a:xfrm>
            <a:off x="1380881" y="2178517"/>
            <a:ext cx="6840000" cy="3960000"/>
            <a:chOff x="1637849" y="1861855"/>
            <a:chExt cx="6827044" cy="4486275"/>
          </a:xfrm>
        </p:grpSpPr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1673568" y="2865155"/>
              <a:ext cx="1655763" cy="1143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6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Parent process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688106" y="2876268"/>
              <a:ext cx="403225" cy="34718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latin typeface="산돌고딕 M" pitchFamily="18" charset="-127"/>
                  <a:ea typeface="산돌고딕 M" pitchFamily="18" charset="-127"/>
                </a:rPr>
                <a:t>Listener Socket</a:t>
              </a:r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auto">
            <a:xfrm>
              <a:off x="2764181" y="2234918"/>
              <a:ext cx="1196975" cy="468312"/>
            </a:xfrm>
            <a:prstGeom prst="curvedDownArrow">
              <a:avLst>
                <a:gd name="adj1" fmla="val 51119"/>
                <a:gd name="adj2" fmla="val 102237"/>
                <a:gd name="adj3" fmla="val 3333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auto">
            <a:xfrm>
              <a:off x="6380506" y="3909730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auto">
            <a:xfrm>
              <a:off x="2591143" y="5325780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graphicFrame>
          <p:nvGraphicFramePr>
            <p:cNvPr id="3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6226021"/>
                </p:ext>
              </p:extLst>
            </p:nvPr>
          </p:nvGraphicFramePr>
          <p:xfrm>
            <a:off x="1637849" y="5008280"/>
            <a:ext cx="863600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Visio" r:id="rId4" imgW="863664" imgH="1133920" progId="Visio.Drawing.11">
                    <p:embed/>
                  </p:oleObj>
                </mc:Choice>
                <mc:Fallback>
                  <p:oleObj name="Visio" r:id="rId4" imgW="863664" imgH="113392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7849" y="5008280"/>
                          <a:ext cx="863600" cy="1133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>
              <a:off x="4415181" y="2830230"/>
              <a:ext cx="1655762" cy="1708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  <a:endParaRPr lang="en-US" sz="16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7" name="Rectangle 48"/>
            <p:cNvSpPr>
              <a:spLocks noChangeArrowheads="1"/>
            </p:cNvSpPr>
            <p:nvPr/>
          </p:nvSpPr>
          <p:spPr bwMode="auto">
            <a:xfrm>
              <a:off x="4505668" y="3211230"/>
              <a:ext cx="1479550" cy="36036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T1</a:t>
              </a:r>
            </a:p>
          </p:txBody>
        </p:sp>
        <p:sp>
          <p:nvSpPr>
            <p:cNvPr id="38" name="Rectangle 49"/>
            <p:cNvSpPr>
              <a:spLocks noChangeArrowheads="1"/>
            </p:cNvSpPr>
            <p:nvPr/>
          </p:nvSpPr>
          <p:spPr bwMode="auto">
            <a:xfrm>
              <a:off x="4505668" y="3635093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T2</a:t>
              </a:r>
            </a:p>
          </p:txBody>
        </p:sp>
        <p:sp>
          <p:nvSpPr>
            <p:cNvPr id="39" name="Rectangle 50"/>
            <p:cNvSpPr>
              <a:spLocks noChangeArrowheads="1"/>
            </p:cNvSpPr>
            <p:nvPr/>
          </p:nvSpPr>
          <p:spPr bwMode="auto">
            <a:xfrm>
              <a:off x="4505668" y="4114518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 err="1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Tn</a:t>
              </a:r>
              <a:endParaRPr 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40" name="Rectangle 52"/>
            <p:cNvSpPr>
              <a:spLocks noChangeArrowheads="1"/>
            </p:cNvSpPr>
            <p:nvPr/>
          </p:nvSpPr>
          <p:spPr bwMode="auto">
            <a:xfrm>
              <a:off x="4415181" y="4627280"/>
              <a:ext cx="1655762" cy="1708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  <a:endParaRPr lang="en-US" sz="16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4505668" y="5008280"/>
              <a:ext cx="1479550" cy="36036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T1</a:t>
              </a:r>
            </a:p>
          </p:txBody>
        </p:sp>
        <p:sp>
          <p:nvSpPr>
            <p:cNvPr id="43" name="Rectangle 54"/>
            <p:cNvSpPr>
              <a:spLocks noChangeArrowheads="1"/>
            </p:cNvSpPr>
            <p:nvPr/>
          </p:nvSpPr>
          <p:spPr bwMode="auto">
            <a:xfrm>
              <a:off x="4505668" y="5432143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T2</a:t>
              </a:r>
            </a:p>
          </p:txBody>
        </p:sp>
        <p:sp>
          <p:nvSpPr>
            <p:cNvPr id="44" name="Rectangle 55"/>
            <p:cNvSpPr>
              <a:spLocks noChangeArrowheads="1"/>
            </p:cNvSpPr>
            <p:nvPr/>
          </p:nvSpPr>
          <p:spPr bwMode="auto">
            <a:xfrm>
              <a:off x="4505668" y="5911568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 err="1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Tn</a:t>
              </a:r>
              <a:endParaRPr 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45" name="AutoShape 28"/>
            <p:cNvSpPr>
              <a:spLocks noChangeArrowheads="1"/>
            </p:cNvSpPr>
            <p:nvPr/>
          </p:nvSpPr>
          <p:spPr bwMode="auto">
            <a:xfrm>
              <a:off x="6172543" y="1861855"/>
              <a:ext cx="2205038" cy="828675"/>
            </a:xfrm>
            <a:prstGeom prst="wedgeRectCallout">
              <a:avLst>
                <a:gd name="adj1" fmla="val -63968"/>
                <a:gd name="adj2" fmla="val 8429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Char char="•"/>
              </a:pPr>
              <a:r>
                <a:rPr lang="en-US" sz="1600" b="0" dirty="0">
                  <a:latin typeface="산돌고딕 M" pitchFamily="18" charset="-127"/>
                  <a:ea typeface="산돌고딕 M" pitchFamily="18" charset="-127"/>
                </a:rPr>
                <a:t> </a:t>
              </a:r>
              <a:r>
                <a:rPr lang="en-US" sz="1600" b="0" dirty="0" err="1">
                  <a:latin typeface="산돌고딕 M" pitchFamily="18" charset="-127"/>
                  <a:ea typeface="산돌고딕 M" pitchFamily="18" charset="-127"/>
                </a:rPr>
                <a:t>ThreadsPerChild</a:t>
              </a:r>
              <a:endParaRPr lang="en-US" sz="1600" b="0" dirty="0">
                <a:latin typeface="산돌고딕 M" pitchFamily="18" charset="-127"/>
                <a:ea typeface="산돌고딕 M" pitchFamily="18" charset="-127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Char char="•"/>
              </a:pPr>
              <a:r>
                <a:rPr lang="en-US" sz="1600" b="0" dirty="0">
                  <a:latin typeface="산돌고딕 M" pitchFamily="18" charset="-127"/>
                  <a:ea typeface="산돌고딕 M" pitchFamily="18" charset="-127"/>
                </a:rPr>
                <a:t> </a:t>
              </a:r>
              <a:r>
                <a:rPr lang="en-US" sz="1600" b="0" dirty="0" err="1" smtClean="0">
                  <a:latin typeface="산돌고딕 M" pitchFamily="18" charset="-127"/>
                  <a:ea typeface="산돌고딕 M" pitchFamily="18" charset="-127"/>
                </a:rPr>
                <a:t>MaxClients</a:t>
              </a:r>
              <a:endParaRPr lang="en-US" sz="16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grpSp>
          <p:nvGrpSpPr>
            <p:cNvPr id="46" name="Group 57"/>
            <p:cNvGrpSpPr>
              <a:grpSpLocks/>
            </p:cNvGrpSpPr>
            <p:nvPr/>
          </p:nvGrpSpPr>
          <p:grpSpPr bwMode="auto">
            <a:xfrm>
              <a:off x="7153618" y="3469993"/>
              <a:ext cx="1311275" cy="1177925"/>
              <a:chOff x="1824" y="633"/>
              <a:chExt cx="2834" cy="2849"/>
            </a:xfrm>
          </p:grpSpPr>
          <p:sp>
            <p:nvSpPr>
              <p:cNvPr id="47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8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9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0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87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3-Tier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구조</a:t>
            </a: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xmlns="" id="{3CF69FE6-D075-4A06-AC35-CB6F6D2D498F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161948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Presentation: </a:t>
            </a:r>
            <a:r>
              <a:rPr lang="ko-KR" altLang="en-US" sz="1600" dirty="0">
                <a:latin typeface="+mn-ea"/>
              </a:rPr>
              <a:t>클라이언트 </a:t>
            </a:r>
            <a:r>
              <a:rPr lang="en-US" altLang="ko-KR" sz="1600" dirty="0">
                <a:latin typeface="+mn-ea"/>
              </a:rPr>
              <a:t>UI</a:t>
            </a:r>
            <a:r>
              <a:rPr lang="ko-KR" altLang="en-US" sz="1600" dirty="0">
                <a:latin typeface="+mn-ea"/>
              </a:rPr>
              <a:t>에 대한 부분을 담당 </a:t>
            </a:r>
            <a:r>
              <a:rPr lang="en-US" altLang="ko-KR" sz="1600" dirty="0">
                <a:latin typeface="+mn-ea"/>
              </a:rPr>
              <a:t>- 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</a:rPr>
              <a:t>Web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</a:rPr>
              <a:t> 서버</a:t>
            </a:r>
            <a:endParaRPr lang="en-US" altLang="ko-KR" sz="1600" b="1" dirty="0">
              <a:solidFill>
                <a:schemeClr val="accent1"/>
              </a:solidFill>
              <a:latin typeface="+mn-ea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Business: </a:t>
            </a:r>
            <a:r>
              <a:rPr lang="ko-KR" altLang="en-US" sz="1600" dirty="0">
                <a:latin typeface="+mn-ea"/>
              </a:rPr>
              <a:t>클라이언트가 얻기 위한 것을 처리하기 위한 응용 프로그램 레이어 </a:t>
            </a:r>
            <a:r>
              <a:rPr lang="en-US" altLang="ko-KR" sz="1600" dirty="0">
                <a:latin typeface="+mn-ea"/>
              </a:rPr>
              <a:t>– 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</a:rPr>
              <a:t>WAS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</a:rPr>
              <a:t> 서버</a:t>
            </a:r>
            <a:endParaRPr lang="en-US" altLang="ko-KR" sz="1600" b="1" dirty="0">
              <a:solidFill>
                <a:schemeClr val="accent1"/>
              </a:solidFill>
              <a:latin typeface="+mn-ea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Data Access: </a:t>
            </a:r>
            <a:r>
              <a:rPr lang="ko-KR" altLang="en-US" sz="1600" dirty="0">
                <a:latin typeface="+mn-ea"/>
              </a:rPr>
              <a:t>데이터베이스 관점에서 </a:t>
            </a:r>
            <a:r>
              <a:rPr lang="ko-KR" altLang="en-US" sz="1600" dirty="0" err="1">
                <a:latin typeface="+mn-ea"/>
              </a:rPr>
              <a:t>엑세스</a:t>
            </a:r>
            <a:r>
              <a:rPr lang="ko-KR" altLang="en-US" sz="1600" dirty="0">
                <a:latin typeface="+mn-ea"/>
              </a:rPr>
              <a:t> 관련된 것을 처리 </a:t>
            </a:r>
            <a:r>
              <a:rPr lang="en-US" altLang="ko-KR" sz="1600" dirty="0">
                <a:latin typeface="+mn-ea"/>
              </a:rPr>
              <a:t>– 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</a:rPr>
              <a:t>DB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</a:rPr>
              <a:t>서버</a:t>
            </a:r>
          </a:p>
        </p:txBody>
      </p:sp>
      <p:sp>
        <p:nvSpPr>
          <p:cNvPr id="17" name="모서리가 둥근 직사각형 3">
            <a:extLst>
              <a:ext uri="{FF2B5EF4-FFF2-40B4-BE49-F238E27FC236}">
                <a16:creationId xmlns:a16="http://schemas.microsoft.com/office/drawing/2014/main" xmlns="" id="{54C52B95-6F63-4419-9D2D-75E825A0B71C}"/>
              </a:ext>
            </a:extLst>
          </p:cNvPr>
          <p:cNvSpPr/>
          <p:nvPr/>
        </p:nvSpPr>
        <p:spPr>
          <a:xfrm>
            <a:off x="250521" y="3550945"/>
            <a:ext cx="2077058" cy="242146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왼쪽/오른쪽 화살표 4">
            <a:extLst>
              <a:ext uri="{FF2B5EF4-FFF2-40B4-BE49-F238E27FC236}">
                <a16:creationId xmlns:a16="http://schemas.microsoft.com/office/drawing/2014/main" xmlns="" id="{68322BF4-DA77-48DD-8A8A-7959111718B1}"/>
              </a:ext>
            </a:extLst>
          </p:cNvPr>
          <p:cNvSpPr/>
          <p:nvPr/>
        </p:nvSpPr>
        <p:spPr>
          <a:xfrm>
            <a:off x="2327579" y="4465040"/>
            <a:ext cx="1405468" cy="44873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Network</a:t>
            </a:r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FE2AD72D-09BA-44DD-B678-B2DF02858D58}"/>
              </a:ext>
            </a:extLst>
          </p:cNvPr>
          <p:cNvSpPr/>
          <p:nvPr/>
        </p:nvSpPr>
        <p:spPr>
          <a:xfrm>
            <a:off x="383437" y="4465040"/>
            <a:ext cx="1753641" cy="643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User Interface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24CDC5AD-1715-486E-9471-1395F5302AE7}"/>
              </a:ext>
            </a:extLst>
          </p:cNvPr>
          <p:cNvSpPr/>
          <p:nvPr/>
        </p:nvSpPr>
        <p:spPr>
          <a:xfrm>
            <a:off x="7775881" y="4367673"/>
            <a:ext cx="1747764" cy="6434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Data Access</a:t>
            </a:r>
          </a:p>
        </p:txBody>
      </p:sp>
      <p:sp>
        <p:nvSpPr>
          <p:cNvPr id="21" name="모서리가 둥근 직사각형 7">
            <a:extLst>
              <a:ext uri="{FF2B5EF4-FFF2-40B4-BE49-F238E27FC236}">
                <a16:creationId xmlns:a16="http://schemas.microsoft.com/office/drawing/2014/main" xmlns="" id="{E5394F6A-9564-4518-9294-E499386D2107}"/>
              </a:ext>
            </a:extLst>
          </p:cNvPr>
          <p:cNvSpPr/>
          <p:nvPr/>
        </p:nvSpPr>
        <p:spPr>
          <a:xfrm>
            <a:off x="7585381" y="3550638"/>
            <a:ext cx="2070098" cy="242146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8">
            <a:extLst>
              <a:ext uri="{FF2B5EF4-FFF2-40B4-BE49-F238E27FC236}">
                <a16:creationId xmlns:a16="http://schemas.microsoft.com/office/drawing/2014/main" xmlns="" id="{CA796AFE-05D4-4A3F-BDA1-11D6F5655ABE}"/>
              </a:ext>
            </a:extLst>
          </p:cNvPr>
          <p:cNvSpPr/>
          <p:nvPr/>
        </p:nvSpPr>
        <p:spPr>
          <a:xfrm>
            <a:off x="3733047" y="3550638"/>
            <a:ext cx="2446866" cy="24214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3D990B97-1FDC-44D6-9D42-71CDFF097B00}"/>
              </a:ext>
            </a:extLst>
          </p:cNvPr>
          <p:cNvSpPr/>
          <p:nvPr/>
        </p:nvSpPr>
        <p:spPr>
          <a:xfrm>
            <a:off x="3923547" y="3741140"/>
            <a:ext cx="2065866" cy="6434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Application</a:t>
            </a:r>
          </a:p>
        </p:txBody>
      </p:sp>
      <p:sp>
        <p:nvSpPr>
          <p:cNvPr id="24" name="왼쪽/오른쪽 화살표 11">
            <a:extLst>
              <a:ext uri="{FF2B5EF4-FFF2-40B4-BE49-F238E27FC236}">
                <a16:creationId xmlns:a16="http://schemas.microsoft.com/office/drawing/2014/main" xmlns="" id="{3CFEBBF4-B204-472B-887D-D7E80A672729}"/>
              </a:ext>
            </a:extLst>
          </p:cNvPr>
          <p:cNvSpPr/>
          <p:nvPr/>
        </p:nvSpPr>
        <p:spPr>
          <a:xfrm>
            <a:off x="6179913" y="4465040"/>
            <a:ext cx="1405468" cy="44873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Network</a:t>
            </a:r>
            <a:endParaRPr lang="ko-KR" altLang="en-US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48043EF6-0A9C-48EC-B220-F266F8EE8817}"/>
              </a:ext>
            </a:extLst>
          </p:cNvPr>
          <p:cNvSpPr/>
          <p:nvPr/>
        </p:nvSpPr>
        <p:spPr>
          <a:xfrm>
            <a:off x="3923547" y="4465040"/>
            <a:ext cx="2065866" cy="6434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Application</a:t>
            </a: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ADF97694-85C2-4307-A495-18D22B4A7F4A}"/>
              </a:ext>
            </a:extLst>
          </p:cNvPr>
          <p:cNvSpPr/>
          <p:nvPr/>
        </p:nvSpPr>
        <p:spPr>
          <a:xfrm>
            <a:off x="3923547" y="5176239"/>
            <a:ext cx="2065866" cy="6434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Application</a:t>
            </a:r>
          </a:p>
        </p:txBody>
      </p:sp>
      <p:sp>
        <p:nvSpPr>
          <p:cNvPr id="27" name="모서리가 둥근 직사각형 2">
            <a:extLst>
              <a:ext uri="{FF2B5EF4-FFF2-40B4-BE49-F238E27FC236}">
                <a16:creationId xmlns:a16="http://schemas.microsoft.com/office/drawing/2014/main" xmlns="" id="{14BCA39A-99A6-40E7-B33B-AE13E76FCF61}"/>
              </a:ext>
            </a:extLst>
          </p:cNvPr>
          <p:cNvSpPr/>
          <p:nvPr/>
        </p:nvSpPr>
        <p:spPr>
          <a:xfrm>
            <a:off x="250521" y="3014695"/>
            <a:ext cx="2077058" cy="49530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Presentation Logic</a:t>
            </a:r>
            <a:endParaRPr lang="ko-KR" altLang="en-US" dirty="0"/>
          </a:p>
        </p:txBody>
      </p:sp>
      <p:sp>
        <p:nvSpPr>
          <p:cNvPr id="28" name="모서리가 둥근 직사각형 18">
            <a:extLst>
              <a:ext uri="{FF2B5EF4-FFF2-40B4-BE49-F238E27FC236}">
                <a16:creationId xmlns:a16="http://schemas.microsoft.com/office/drawing/2014/main" xmlns="" id="{17A27387-AEE7-461D-ACCA-3CD708B2C2D2}"/>
              </a:ext>
            </a:extLst>
          </p:cNvPr>
          <p:cNvSpPr/>
          <p:nvPr/>
        </p:nvSpPr>
        <p:spPr>
          <a:xfrm>
            <a:off x="3733047" y="3021470"/>
            <a:ext cx="2446866" cy="4953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Business Logic</a:t>
            </a:r>
            <a:endParaRPr lang="ko-KR" altLang="en-US" dirty="0"/>
          </a:p>
        </p:txBody>
      </p:sp>
      <p:sp>
        <p:nvSpPr>
          <p:cNvPr id="29" name="모서리가 둥근 직사각형 19">
            <a:extLst>
              <a:ext uri="{FF2B5EF4-FFF2-40B4-BE49-F238E27FC236}">
                <a16:creationId xmlns:a16="http://schemas.microsoft.com/office/drawing/2014/main" xmlns="" id="{2797616F-0BD7-45E0-864E-31DE8D4D2F16}"/>
              </a:ext>
            </a:extLst>
          </p:cNvPr>
          <p:cNvSpPr/>
          <p:nvPr/>
        </p:nvSpPr>
        <p:spPr>
          <a:xfrm>
            <a:off x="7585381" y="3021044"/>
            <a:ext cx="2070098" cy="49530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Data Access Logic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27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:a16="http://schemas.microsoft.com/office/drawing/2014/main" xmlns="" id="{7738A086-FD7D-4270-8EEC-B7BA77003710}"/>
              </a:ext>
            </a:extLst>
          </p:cNvPr>
          <p:cNvSpPr txBox="1">
            <a:spLocks/>
          </p:cNvSpPr>
          <p:nvPr/>
        </p:nvSpPr>
        <p:spPr>
          <a:xfrm>
            <a:off x="600363" y="3087687"/>
            <a:ext cx="7644705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Apache </a:t>
            </a:r>
            <a:r>
              <a:rPr lang="ko-KR" altLang="en-US" sz="4000" dirty="0" smtClean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설치</a:t>
            </a:r>
            <a:endParaRPr lang="ko-KR" altLang="en-US" sz="4000" dirty="0">
              <a:solidFill>
                <a:schemeClr val="bg1"/>
              </a:solidFill>
              <a:latin typeface="+mn-ea"/>
              <a:ea typeface="+mn-ea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Apache Web Server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설치</a:t>
            </a:r>
          </a:p>
        </p:txBody>
      </p:sp>
      <p:sp>
        <p:nvSpPr>
          <p:cNvPr id="42" name="내용 개체 틀 4">
            <a:extLst>
              <a:ext uri="{FF2B5EF4-FFF2-40B4-BE49-F238E27FC236}">
                <a16:creationId xmlns:a16="http://schemas.microsoft.com/office/drawing/2014/main" xmlns="" id="{41EB7F58-FE22-4CB8-9DC6-644E33525245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129061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228600" indent="-228600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ea"/>
              </a:defRPr>
            </a:lvl1pPr>
            <a:lvl2pPr marL="685800" lvl="1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ea"/>
              </a:defRPr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dirty="0"/>
              <a:t>Apache </a:t>
            </a:r>
            <a:r>
              <a:rPr lang="en-US" altLang="ko-KR" dirty="0" smtClean="0"/>
              <a:t>Source Compile </a:t>
            </a:r>
            <a:r>
              <a:rPr lang="ko-KR" altLang="en-US" dirty="0" smtClean="0"/>
              <a:t>설치 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다운로드</a:t>
            </a:r>
            <a:endParaRPr lang="en-US" altLang="ko-KR" dirty="0" smtClean="0"/>
          </a:p>
          <a:p>
            <a:endParaRPr lang="en-US" altLang="ko-KR" dirty="0"/>
          </a:p>
          <a:p>
            <a:pPr lvl="1"/>
            <a:r>
              <a:rPr lang="en-US" altLang="ko-KR" sz="1200" dirty="0" smtClean="0"/>
              <a:t>apache </a:t>
            </a:r>
            <a:r>
              <a:rPr lang="ko-KR" altLang="ko-KR" sz="1200" dirty="0"/>
              <a:t>설치를 위해 다음의</a:t>
            </a:r>
            <a:r>
              <a:rPr lang="en-US" altLang="ko-KR" sz="1200" dirty="0"/>
              <a:t> URL </a:t>
            </a:r>
            <a:r>
              <a:rPr lang="ko-KR" altLang="ko-KR" sz="1200" dirty="0"/>
              <a:t>에서 안정화 버전</a:t>
            </a:r>
            <a:r>
              <a:rPr lang="en-US" altLang="ko-KR" sz="1200" dirty="0"/>
              <a:t>(stable) </a:t>
            </a:r>
            <a:r>
              <a:rPr lang="ko-KR" altLang="ko-KR" sz="1200" dirty="0"/>
              <a:t>버전을 다운받습니다</a:t>
            </a:r>
            <a:r>
              <a:rPr lang="en-US" altLang="ko-KR" sz="1200" dirty="0" smtClean="0"/>
              <a:t>.</a:t>
            </a:r>
          </a:p>
          <a:p>
            <a:pPr lvl="1"/>
            <a:r>
              <a:rPr lang="en-US" altLang="ko-KR" sz="1600" u="sng" dirty="0" smtClean="0">
                <a:hlinkClick r:id="rId3"/>
              </a:rPr>
              <a:t>http</a:t>
            </a:r>
            <a:r>
              <a:rPr lang="en-US" altLang="ko-KR" sz="1600" u="sng" dirty="0">
                <a:hlinkClick r:id="rId3"/>
              </a:rPr>
              <a:t>://httpd.apache.org/download.cgi</a:t>
            </a:r>
            <a:endParaRPr lang="en-US" altLang="ko-K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349500"/>
            <a:ext cx="765715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7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Apache Web Server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설치</a:t>
            </a:r>
          </a:p>
        </p:txBody>
      </p:sp>
      <p:sp>
        <p:nvSpPr>
          <p:cNvPr id="42" name="내용 개체 틀 4">
            <a:extLst>
              <a:ext uri="{FF2B5EF4-FFF2-40B4-BE49-F238E27FC236}">
                <a16:creationId xmlns:a16="http://schemas.microsoft.com/office/drawing/2014/main" xmlns="" id="{41EB7F58-FE22-4CB8-9DC6-644E33525245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3693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228600" indent="-228600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ea"/>
              </a:defRPr>
            </a:lvl1pPr>
            <a:lvl2pPr marL="685800" lvl="1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ea"/>
              </a:defRPr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ko-KR" altLang="en-US" dirty="0"/>
              <a:t>압축 </a:t>
            </a:r>
            <a:r>
              <a:rPr lang="ko-KR" altLang="en-US" dirty="0" smtClean="0"/>
              <a:t>해제 </a:t>
            </a:r>
            <a:r>
              <a:rPr lang="en-US" altLang="ko-KR" dirty="0" smtClean="0"/>
              <a:t>&amp; Source Compile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27088" y="1484784"/>
            <a:ext cx="74898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압축 해제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Prefix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를 이용하여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apache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를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compile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합니다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.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881780"/>
              </p:ext>
            </p:extLst>
          </p:nvPr>
        </p:nvGraphicFramePr>
        <p:xfrm>
          <a:off x="827584" y="1916832"/>
          <a:ext cx="7489824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/data/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web 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tar –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xvf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httpd-2.4.46.tar.gz</a:t>
                      </a:r>
                      <a:endParaRPr lang="en-US" altLang="ko-KR" sz="1400" kern="1200" baseline="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fontAlgn="auto"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httpd-2.4.46/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fontAlgn="auto"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httpd-2.4.46/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emacs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-style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fontAlgn="auto"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httpd-2.4.46/httpd.dsp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fontAlgn="auto"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httpd-2.4.46/libhttpd.dsp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 </a:t>
                      </a:r>
                      <a:r>
                        <a:rPr lang="ko-KR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</a:p>
                    <a:p>
                      <a:pPr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httpd-2.4.46/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buildconf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httpd-2.4.46/.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gdbinit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latinLnBrk="0"/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/data/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web 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</a:t>
                      </a:r>
                      <a:endParaRPr lang="ko-KR" altLang="ko-KR" sz="1400" kern="1200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66268"/>
              </p:ext>
            </p:extLst>
          </p:nvPr>
        </p:nvGraphicFramePr>
        <p:xfrm>
          <a:off x="827584" y="4509120"/>
          <a:ext cx="7489824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2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</a:t>
                      </a:r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/data/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web 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cd</a:t>
                      </a:r>
                      <a:r>
                        <a:rPr lang="ko-KR" altLang="en-US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httpd-2.4.46</a:t>
                      </a:r>
                      <a:endParaRPr lang="en-US" altLang="ko-KR" sz="12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latinLnBrk="0"/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[</a:t>
                      </a:r>
                      <a:r>
                        <a:rPr lang="en-US" altLang="ko-KR" sz="12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</a:t>
                      </a:r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/data/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web/httpd-2.4.46 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CFLAGS="-D_LARGEFILE_SOURCE -D_LARGEFILE64_SOURCE \</a:t>
                      </a: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-D_FILE_OFFSET_BITS=64" </a:t>
                      </a:r>
                    </a:p>
                    <a:p>
                      <a:pPr latinLnBrk="0"/>
                      <a:endParaRPr lang="en-US" altLang="ko-KR" sz="12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/data/web/httpd-2.4.46]$ 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./configure \</a:t>
                      </a: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--prefix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=/data/web/apache2 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\</a:t>
                      </a: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--enable-modules=so --enable-module=shared \</a:t>
                      </a: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enable-so \</a:t>
                      </a:r>
                    </a:p>
                    <a:p>
                      <a:pPr marL="0" indent="0" latinLnBrk="0">
                        <a:buFont typeface="Wingdings"/>
                        <a:buNone/>
                      </a:pP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--enable-rule=SHARED_CORE</a:t>
                      </a:r>
                    </a:p>
                    <a:p>
                      <a:pPr marL="0" indent="0" latinLnBrk="0">
                        <a:buFont typeface="Wingdings"/>
                        <a:buNone/>
                      </a:pP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 </a:t>
                      </a:r>
                      <a:r>
                        <a:rPr lang="ko-KR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1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Apache Web Server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설치</a:t>
            </a:r>
          </a:p>
        </p:txBody>
      </p:sp>
      <p:sp>
        <p:nvSpPr>
          <p:cNvPr id="42" name="내용 개체 틀 4">
            <a:extLst>
              <a:ext uri="{FF2B5EF4-FFF2-40B4-BE49-F238E27FC236}">
                <a16:creationId xmlns:a16="http://schemas.microsoft.com/office/drawing/2014/main" xmlns="" id="{41EB7F58-FE22-4CB8-9DC6-644E33525245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3693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228600" indent="-228600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ea"/>
              </a:defRPr>
            </a:lvl1pPr>
            <a:lvl2pPr marL="685800" lvl="1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ea"/>
              </a:defRPr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dirty="0"/>
              <a:t>apache make &amp; make install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16036"/>
              </p:ext>
            </p:extLst>
          </p:nvPr>
        </p:nvGraphicFramePr>
        <p:xfrm>
          <a:off x="827584" y="1916832"/>
          <a:ext cx="7489824" cy="405384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/data/web/httpd-2.4.46]$ 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/data/web/httpd-2.4.46]$ make &amp; make install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all in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install in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Entering directory `/data/web/httpd-2.4.46/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Entering directory `/data/web/httpd-2.4.46/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install in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pcre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all in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pcre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make[2]: Entering directory `/data/web/httpd-2.4.46/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pcre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  <a:r>
                        <a:rPr lang="ko-KR" altLang="en-US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Installing man pages and online manual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/data/web/apache2/man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/data/web/apache2/man/man1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/data/web/apache2/man/man8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/data/web/apache2/manual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Leaving directory `/data/web/httpd-2.4.46'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[1]+  Exit 2                  make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/data/web/httpd-2.4.46]$</a:t>
                      </a:r>
                      <a:endParaRPr lang="ko-KR" altLang="ko-KR" sz="1400" kern="1200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1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Apache Web Server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설치</a:t>
            </a:r>
          </a:p>
        </p:txBody>
      </p:sp>
      <p:sp>
        <p:nvSpPr>
          <p:cNvPr id="42" name="내용 개체 틀 4">
            <a:extLst>
              <a:ext uri="{FF2B5EF4-FFF2-40B4-BE49-F238E27FC236}">
                <a16:creationId xmlns:a16="http://schemas.microsoft.com/office/drawing/2014/main" xmlns="" id="{41EB7F58-FE22-4CB8-9DC6-644E33525245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448020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228600" indent="-228600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ea"/>
              </a:defRPr>
            </a:lvl1pPr>
            <a:lvl2pPr marL="685800" lvl="1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ea"/>
              </a:defRPr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ko-KR" altLang="en-US" dirty="0" smtClean="0"/>
              <a:t>설치 및 구성 내용 확인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en-US" altLang="ko-KR" b="1" dirty="0"/>
              <a:t>$APACHE_HOME/bin/</a:t>
            </a:r>
            <a:r>
              <a:rPr lang="en-US" altLang="ko-KR" b="1" dirty="0" err="1"/>
              <a:t>httpd</a:t>
            </a:r>
            <a:r>
              <a:rPr lang="en-US" altLang="ko-KR" b="1" dirty="0"/>
              <a:t> –V </a:t>
            </a:r>
          </a:p>
          <a:p>
            <a:pPr lvl="2"/>
            <a:r>
              <a:rPr lang="ko-KR" altLang="en-US" sz="1800" dirty="0">
                <a:latin typeface="+mn-ea"/>
              </a:rPr>
              <a:t>상세 컴파일 정보 표시</a:t>
            </a:r>
          </a:p>
          <a:p>
            <a:pPr lvl="1"/>
            <a:endParaRPr lang="ko-KR" altLang="en-US" dirty="0"/>
          </a:p>
          <a:p>
            <a:pPr lvl="1"/>
            <a:r>
              <a:rPr lang="en-US" altLang="ko-KR" sz="1800" b="1" dirty="0"/>
              <a:t>$APACHE_HOME/bin/</a:t>
            </a:r>
            <a:r>
              <a:rPr lang="en-US" altLang="ko-KR" sz="1800" b="1" dirty="0" err="1"/>
              <a:t>httpd</a:t>
            </a:r>
            <a:r>
              <a:rPr lang="en-US" altLang="ko-KR" sz="1800" b="1" dirty="0"/>
              <a:t> –v</a:t>
            </a:r>
          </a:p>
          <a:p>
            <a:pPr lvl="2"/>
            <a:r>
              <a:rPr lang="ko-KR" altLang="en-US" sz="1800" dirty="0" err="1">
                <a:latin typeface="+mn-ea"/>
              </a:rPr>
              <a:t>간략</a:t>
            </a:r>
            <a:r>
              <a:rPr lang="ko-KR" altLang="en-US" sz="1800" dirty="0">
                <a:latin typeface="+mn-ea"/>
              </a:rPr>
              <a:t> 버전 정보 표시</a:t>
            </a:r>
          </a:p>
          <a:p>
            <a:pPr lvl="1"/>
            <a:endParaRPr lang="ko-KR" altLang="en-US" dirty="0"/>
          </a:p>
          <a:p>
            <a:pPr lvl="1"/>
            <a:r>
              <a:rPr lang="en-US" altLang="ko-KR" b="1" dirty="0"/>
              <a:t>$APACHE_HOME/bin/</a:t>
            </a:r>
            <a:r>
              <a:rPr lang="en-US" altLang="ko-KR" b="1" dirty="0" err="1"/>
              <a:t>httpd</a:t>
            </a:r>
            <a:r>
              <a:rPr lang="en-US" altLang="ko-KR" b="1" dirty="0"/>
              <a:t> –l</a:t>
            </a:r>
          </a:p>
          <a:p>
            <a:pPr lvl="2"/>
            <a:r>
              <a:rPr lang="ko-KR" altLang="en-US" dirty="0" err="1">
                <a:latin typeface="+mn-ea"/>
              </a:rPr>
              <a:t>컴파일된</a:t>
            </a:r>
            <a:r>
              <a:rPr lang="ko-KR" altLang="en-US" dirty="0">
                <a:latin typeface="+mn-ea"/>
              </a:rPr>
              <a:t> 모듈 표시</a:t>
            </a:r>
          </a:p>
          <a:p>
            <a:pPr lvl="1"/>
            <a:endParaRPr lang="ko-KR" altLang="en-US" dirty="0"/>
          </a:p>
          <a:p>
            <a:pPr lvl="1"/>
            <a:r>
              <a:rPr lang="en-US" altLang="ko-KR" b="1" dirty="0"/>
              <a:t>$APACHE_HOME/bin/</a:t>
            </a:r>
            <a:r>
              <a:rPr lang="en-US" altLang="ko-KR" b="1" dirty="0" err="1"/>
              <a:t>httpd</a:t>
            </a:r>
            <a:r>
              <a:rPr lang="en-US" altLang="ko-KR" b="1" dirty="0"/>
              <a:t> –t</a:t>
            </a:r>
          </a:p>
          <a:p>
            <a:pPr lvl="2"/>
            <a:r>
              <a:rPr lang="en-US" altLang="ko-KR" dirty="0" err="1">
                <a:latin typeface="+mn-ea"/>
              </a:rPr>
              <a:t>config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파일의 문법 체크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800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:a16="http://schemas.microsoft.com/office/drawing/2014/main" xmlns="" id="{7738A086-FD7D-4270-8EEC-B7BA77003710}"/>
              </a:ext>
            </a:extLst>
          </p:cNvPr>
          <p:cNvSpPr txBox="1">
            <a:spLocks/>
          </p:cNvSpPr>
          <p:nvPr/>
        </p:nvSpPr>
        <p:spPr>
          <a:xfrm>
            <a:off x="600363" y="3087687"/>
            <a:ext cx="7644705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Apache </a:t>
            </a:r>
            <a:r>
              <a:rPr lang="en-US" altLang="ko-KR" sz="4000" dirty="0" smtClean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+ Tomcat </a:t>
            </a:r>
            <a:r>
              <a:rPr lang="ko-KR" altLang="en-US" sz="4000" dirty="0" smtClean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연동 설정</a:t>
            </a:r>
            <a:endParaRPr lang="ko-KR" altLang="en-US" sz="4000" dirty="0">
              <a:solidFill>
                <a:schemeClr val="bg1"/>
              </a:solidFill>
              <a:latin typeface="+mn-ea"/>
              <a:ea typeface="+mn-ea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</a:rPr>
              <a:t>Apache </a:t>
            </a:r>
            <a:r>
              <a:rPr lang="en-US" altLang="ko-KR" sz="2400" dirty="0" err="1">
                <a:solidFill>
                  <a:schemeClr val="bg1"/>
                </a:solidFill>
                <a:latin typeface="+mn-ea"/>
              </a:rPr>
              <a:t>Httpd+Tomcat</a:t>
            </a:r>
            <a:r>
              <a:rPr lang="en-US" altLang="ko-KR" sz="24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latin typeface="+mn-ea"/>
              </a:rPr>
              <a:t>연결</a:t>
            </a:r>
            <a:r>
              <a:rPr lang="en-US" altLang="ko-KR" sz="2400" dirty="0">
                <a:solidFill>
                  <a:schemeClr val="bg1"/>
                </a:solidFill>
                <a:latin typeface="+mn-ea"/>
              </a:rPr>
              <a:t> Plugin 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</a:rPr>
              <a:t>방식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xmlns="" id="{3CF69FE6-D075-4A06-AC35-CB6F6D2D498F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166968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Apache HTTP + Apache Tomcat </a:t>
            </a:r>
            <a:r>
              <a:rPr lang="ko-KR" altLang="en-US" sz="2000" dirty="0">
                <a:latin typeface="+mn-ea"/>
              </a:rPr>
              <a:t>연동 방식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err="1">
                <a:latin typeface="+mn-ea"/>
              </a:rPr>
              <a:t>mod_jk</a:t>
            </a:r>
            <a:r>
              <a:rPr lang="en-US" altLang="ko-KR" sz="1600" dirty="0">
                <a:latin typeface="+mn-ea"/>
              </a:rPr>
              <a:t>: AJP </a:t>
            </a:r>
            <a:r>
              <a:rPr lang="ko-KR" altLang="en-US" sz="1600" dirty="0">
                <a:latin typeface="+mn-ea"/>
              </a:rPr>
              <a:t>커넥터를 통해 연결 되고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유용한 설정이 많음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err="1">
                <a:latin typeface="+mn-ea"/>
              </a:rPr>
              <a:t>mod_proxy</a:t>
            </a:r>
            <a:r>
              <a:rPr lang="en-US" altLang="ko-KR" sz="1600" dirty="0">
                <a:latin typeface="+mn-ea"/>
              </a:rPr>
              <a:t>: Apache 2.2 </a:t>
            </a:r>
            <a:r>
              <a:rPr lang="ko-KR" altLang="en-US" sz="1600" dirty="0">
                <a:latin typeface="+mn-ea"/>
              </a:rPr>
              <a:t>버전 이상에서 사용이 가능 하고 별도의 설치가 없음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err="1" smtClean="0">
                <a:latin typeface="+mn-ea"/>
              </a:rPr>
              <a:t>mod_cluster</a:t>
            </a:r>
            <a:r>
              <a:rPr lang="en-US" altLang="ko-KR" sz="1600" dirty="0" smtClean="0">
                <a:latin typeface="+mn-ea"/>
              </a:rPr>
              <a:t> :  </a:t>
            </a:r>
            <a:r>
              <a:rPr lang="en-US" altLang="ko-KR" sz="1600" dirty="0" err="1" smtClean="0">
                <a:latin typeface="+mn-ea"/>
              </a:rPr>
              <a:t>JBoss</a:t>
            </a:r>
            <a:r>
              <a:rPr lang="en-US" altLang="ko-KR" sz="1600" dirty="0" smtClean="0">
                <a:latin typeface="+mn-ea"/>
              </a:rPr>
              <a:t> &amp; </a:t>
            </a:r>
            <a:r>
              <a:rPr lang="en-US" altLang="ko-KR" sz="1600" dirty="0" err="1" smtClean="0">
                <a:latin typeface="+mn-ea"/>
              </a:rPr>
              <a:t>Wildfly</a:t>
            </a:r>
            <a:r>
              <a:rPr lang="ko-KR" altLang="en-US" sz="1600" dirty="0" smtClean="0">
                <a:latin typeface="+mn-ea"/>
              </a:rPr>
              <a:t>를 위해 개발한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모</a:t>
            </a:r>
            <a:r>
              <a:rPr lang="ko-KR" altLang="en-US" sz="1600" dirty="0" smtClean="0">
                <a:latin typeface="+mn-ea"/>
              </a:rPr>
              <a:t>듈</a:t>
            </a:r>
            <a:r>
              <a:rPr lang="en-US" altLang="ko-KR" sz="1600" dirty="0" smtClean="0">
                <a:latin typeface="+mn-ea"/>
              </a:rPr>
              <a:t>.</a:t>
            </a:r>
            <a:endParaRPr lang="en-US" altLang="ko-KR" sz="1600" dirty="0">
              <a:latin typeface="+mn-ea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404C8C96-5526-401E-98CD-949A9448E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90577"/>
              </p:ext>
            </p:extLst>
          </p:nvPr>
        </p:nvGraphicFramePr>
        <p:xfrm>
          <a:off x="241301" y="2717799"/>
          <a:ext cx="9442378" cy="3533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511">
                  <a:extLst>
                    <a:ext uri="{9D8B030D-6E8A-4147-A177-3AD203B41FA5}">
                      <a16:colId xmlns:a16="http://schemas.microsoft.com/office/drawing/2014/main" xmlns="" val="345759693"/>
                    </a:ext>
                  </a:extLst>
                </a:gridCol>
                <a:gridCol w="4410202">
                  <a:extLst>
                    <a:ext uri="{9D8B030D-6E8A-4147-A177-3AD203B41FA5}">
                      <a16:colId xmlns:a16="http://schemas.microsoft.com/office/drawing/2014/main" xmlns="" val="1398021672"/>
                    </a:ext>
                  </a:extLst>
                </a:gridCol>
                <a:gridCol w="2065698">
                  <a:extLst>
                    <a:ext uri="{9D8B030D-6E8A-4147-A177-3AD203B41FA5}">
                      <a16:colId xmlns:a16="http://schemas.microsoft.com/office/drawing/2014/main" xmlns="" val="4151190966"/>
                    </a:ext>
                  </a:extLst>
                </a:gridCol>
                <a:gridCol w="1412967">
                  <a:extLst>
                    <a:ext uri="{9D8B030D-6E8A-4147-A177-3AD203B41FA5}">
                      <a16:colId xmlns:a16="http://schemas.microsoft.com/office/drawing/2014/main" xmlns="" val="3563801622"/>
                    </a:ext>
                  </a:extLst>
                </a:gridCol>
              </a:tblGrid>
              <a:tr h="373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구 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특</a:t>
                      </a:r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설정 파일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 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6329691"/>
                  </a:ext>
                </a:extLst>
              </a:tr>
              <a:tr h="12195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mod_jk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안정적이고 빠름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오랫동안 가장 많이 사용 하는 방식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URL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패턴을 통해  정적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동적 컨텐츠를 유연하게 설정이 가능 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Jk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모듈은 별도 설치 파일이 존재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설치 시 컴파일 필요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 가능한 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WAS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 한정적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mod_jk.conf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3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workers.properties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3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uriworkermap.properties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Tomcat Plugin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1526340"/>
                  </a:ext>
                </a:extLst>
              </a:tr>
              <a:tr h="1088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mod_proxy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Apache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기본 모듈로써 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WEB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서버 설치 시 동시에 설치 됨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WAS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종류에 구애 받지 않고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Proxy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설정이 간편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패턴 정의가 많이 필요 한 경우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altLang="ko-KR" sz="13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mod_jk</a:t>
                      </a:r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설정보다 더 복잡해 질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웹서버에서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proxy </a:t>
                      </a:r>
                      <a:br>
                        <a:rPr lang="en-US" altLang="ko-KR" sz="13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구성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en-US" altLang="ko-KR" sz="13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conf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파일에 설정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Apache </a:t>
                      </a: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 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3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Module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19028592"/>
                  </a:ext>
                </a:extLst>
              </a:tr>
              <a:tr h="8521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mod_cluster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3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새로운 형태의 모듈 </a:t>
                      </a:r>
                      <a:r>
                        <a:rPr lang="en-US" altLang="ko-KR" sz="13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multicast </a:t>
                      </a:r>
                      <a:r>
                        <a:rPr lang="ko-KR" altLang="en-US" sz="13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방식으로 자동 발견 기능 제공</a:t>
                      </a:r>
                      <a:endParaRPr lang="en-US" altLang="ko-KR" sz="13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JBoss</a:t>
                      </a:r>
                      <a:r>
                        <a:rPr lang="en-US" altLang="ko-KR" sz="13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3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에서만 사용됨</a:t>
                      </a:r>
                      <a:r>
                        <a:rPr lang="en-US" altLang="ko-KR" sz="13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en-US" altLang="ko-KR" sz="13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JBoss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&amp; </a:t>
                      </a:r>
                      <a:r>
                        <a:rPr lang="en-US" altLang="ko-KR" sz="13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Wildfly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설정 파일에서 구성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JBoss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&amp; </a:t>
                      </a:r>
                      <a:r>
                        <a:rPr lang="en-US" altLang="ko-KR" sz="13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Wildfly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Plugin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9640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err="1" smtClean="0">
                <a:solidFill>
                  <a:schemeClr val="bg1"/>
                </a:solidFill>
                <a:latin typeface="+mn-ea"/>
                <a:ea typeface="+mn-ea"/>
              </a:rPr>
              <a:t>mod_jk</a:t>
            </a:r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플러그인 모듈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내용 개체 틀 4">
            <a:extLst>
              <a:ext uri="{FF2B5EF4-FFF2-40B4-BE49-F238E27FC236}">
                <a16:creationId xmlns:a16="http://schemas.microsoft.com/office/drawing/2014/main" xmlns="" id="{FDF938B1-C3EF-49D5-A6B2-3578E39EB07C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646331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Apache HTTPD Server(WEB</a:t>
            </a:r>
            <a:r>
              <a:rPr lang="ko-KR" altLang="en-US" sz="2000" dirty="0">
                <a:latin typeface="+mn-ea"/>
              </a:rPr>
              <a:t>서버</a:t>
            </a:r>
            <a:r>
              <a:rPr lang="en-US" altLang="ko-KR" sz="2000" dirty="0">
                <a:latin typeface="+mn-ea"/>
              </a:rPr>
              <a:t>) </a:t>
            </a:r>
            <a:r>
              <a:rPr lang="ko-KR" altLang="en-US" sz="2000" dirty="0">
                <a:latin typeface="+mn-ea"/>
              </a:rPr>
              <a:t>연동을 위한 </a:t>
            </a:r>
            <a:r>
              <a:rPr lang="en-US" altLang="ko-KR" sz="2000" dirty="0" err="1">
                <a:latin typeface="+mn-ea"/>
              </a:rPr>
              <a:t>mod_jk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다운로드 </a:t>
            </a:r>
            <a:r>
              <a:rPr lang="en-US" altLang="ko-KR" sz="2000" dirty="0">
                <a:latin typeface="+mn-ea"/>
              </a:rPr>
              <a:t>(</a:t>
            </a:r>
            <a:r>
              <a:rPr lang="en-US" altLang="ko-KR" sz="2000" dirty="0">
                <a:latin typeface="+mn-ea"/>
                <a:hlinkClick r:id="rId3"/>
              </a:rPr>
              <a:t>https://tomcat.apache.org/download-connectors.cgi</a:t>
            </a:r>
            <a:r>
              <a:rPr lang="en-US" altLang="ko-KR" sz="2000" dirty="0">
                <a:latin typeface="+mn-ea"/>
              </a:rPr>
              <a:t>) </a:t>
            </a:r>
            <a:r>
              <a:rPr lang="ko-KR" altLang="en-US" sz="2000" dirty="0">
                <a:latin typeface="+mn-ea"/>
              </a:rPr>
              <a:t>설치 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2906342D-2966-4D27-8D47-098E04579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43" y="1462027"/>
            <a:ext cx="6915150" cy="2562225"/>
          </a:xfrm>
          <a:prstGeom prst="rect">
            <a:avLst/>
          </a:prstGeom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xmlns="" id="{4E1E7108-DA50-4DA8-8D8D-0F33FD16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389324"/>
              </p:ext>
            </p:extLst>
          </p:nvPr>
        </p:nvGraphicFramePr>
        <p:xfrm>
          <a:off x="372343" y="4099389"/>
          <a:ext cx="8410709" cy="2433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0709">
                  <a:extLst>
                    <a:ext uri="{9D8B030D-6E8A-4147-A177-3AD203B41FA5}">
                      <a16:colId xmlns:a16="http://schemas.microsoft.com/office/drawing/2014/main" xmlns="" val="3625398140"/>
                    </a:ext>
                  </a:extLst>
                </a:gridCol>
              </a:tblGrid>
              <a:tr h="2361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$ </a:t>
                      </a:r>
                      <a:r>
                        <a:rPr lang="en-US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tar</a:t>
                      </a:r>
                      <a:r>
                        <a:rPr lang="ko-KR" altLang="en-US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altLang="ko-KR" sz="1200" b="0" kern="1200" dirty="0" err="1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xvfz</a:t>
                      </a:r>
                      <a:r>
                        <a:rPr lang="en-AU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 tomcat-connectors-1.2.46-src.tar.gz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….</a:t>
                      </a:r>
                      <a:r>
                        <a:rPr lang="ko-KR" altLang="en-US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중</a:t>
                      </a:r>
                      <a:r>
                        <a:rPr lang="ko-KR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$ ls -al</a:t>
                      </a:r>
                      <a:endParaRPr lang="ko-KR" sz="1200" b="0" kern="12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200" b="0" kern="1200" dirty="0" err="1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drwxr</a:t>
                      </a:r>
                      <a:r>
                        <a:rPr lang="en-AU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AU" sz="1200" b="0" kern="1200" dirty="0" err="1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xr</a:t>
                      </a:r>
                      <a:r>
                        <a:rPr lang="en-AU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-x  9 </a:t>
                      </a:r>
                      <a:r>
                        <a:rPr lang="en-AU" sz="1200" b="0" kern="1200" dirty="0" err="1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wasuser</a:t>
                      </a:r>
                      <a:r>
                        <a:rPr lang="en-AU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AU" sz="1200" b="0" kern="1200" dirty="0" err="1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wasuser</a:t>
                      </a:r>
                      <a:r>
                        <a:rPr lang="en-AU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       149 Sep 28  2017 </a:t>
                      </a:r>
                      <a:r>
                        <a:rPr lang="en-AU" sz="1200" b="0" kern="1200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tomcat-connectors-1.2.46-src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AU" altLang="ko-KR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$ cd /tomcat-connectors-1.2.46-src/native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AU" altLang="ko-KR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$ ./buildconf.sh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AU" altLang="ko-KR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$ ./configure --with-</a:t>
                      </a:r>
                      <a:r>
                        <a:rPr lang="en-AU" altLang="ko-KR" sz="1200" b="0" kern="1200" dirty="0" err="1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apxs</a:t>
                      </a:r>
                      <a:r>
                        <a:rPr lang="en-AU" altLang="ko-KR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=/</a:t>
                      </a:r>
                      <a:r>
                        <a:rPr lang="en-AU" altLang="ko-KR" sz="1200" b="0" kern="1200" dirty="0" err="1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usr</a:t>
                      </a:r>
                      <a:r>
                        <a:rPr lang="en-AU" altLang="ko-KR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/local/</a:t>
                      </a:r>
                      <a:r>
                        <a:rPr lang="en-AU" altLang="ko-KR" sz="1200" b="0" kern="1200" dirty="0" err="1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httpd</a:t>
                      </a:r>
                      <a:r>
                        <a:rPr lang="en-AU" altLang="ko-KR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/bin/</a:t>
                      </a:r>
                      <a:r>
                        <a:rPr lang="en-AU" altLang="ko-KR" sz="1200" b="0" kern="1200" dirty="0" err="1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apxs</a:t>
                      </a:r>
                      <a:endParaRPr lang="en-AU" altLang="ko-KR" sz="1200" b="0" kern="12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AU" altLang="ko-KR" sz="1200" b="0" kern="1200" dirty="0"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$ make; make install</a:t>
                      </a:r>
                      <a:endParaRPr lang="ko-KR" altLang="ko-KR" sz="1200" b="0" kern="12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ko-KR" sz="1200" b="0" kern="1200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9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1548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err="1" smtClean="0">
                <a:solidFill>
                  <a:schemeClr val="bg1"/>
                </a:solidFill>
                <a:latin typeface="+mn-ea"/>
                <a:ea typeface="+mn-ea"/>
              </a:rPr>
              <a:t>mod_jk</a:t>
            </a:r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플러그인 모듈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내용 개체 틀 4">
            <a:extLst>
              <a:ext uri="{FF2B5EF4-FFF2-40B4-BE49-F238E27FC236}">
                <a16:creationId xmlns:a16="http://schemas.microsoft.com/office/drawing/2014/main" xmlns="" id="{FDF938B1-C3EF-49D5-A6B2-3578E39EB07C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3693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err="1" smtClean="0">
                <a:latin typeface="+mn-ea"/>
              </a:rPr>
              <a:t>conf</a:t>
            </a:r>
            <a:r>
              <a:rPr lang="en-US" altLang="ko-KR" sz="2000" dirty="0" smtClean="0">
                <a:latin typeface="+mn-ea"/>
              </a:rPr>
              <a:t>/mod-</a:t>
            </a:r>
            <a:r>
              <a:rPr lang="en-US" altLang="ko-KR" sz="2000" dirty="0" err="1" smtClean="0">
                <a:latin typeface="+mn-ea"/>
              </a:rPr>
              <a:t>jk.conf</a:t>
            </a:r>
            <a:endParaRPr lang="en-US" altLang="ko-KR" sz="2000" dirty="0" smtClean="0">
              <a:latin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93264"/>
              </p:ext>
            </p:extLst>
          </p:nvPr>
        </p:nvGraphicFramePr>
        <p:xfrm>
          <a:off x="419100" y="1405466"/>
          <a:ext cx="8369300" cy="48937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69300"/>
              </a:tblGrid>
              <a:tr h="4893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# Load 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mod_jk</a:t>
                      </a:r>
                      <a:r>
                        <a:rPr lang="en-US" altLang="ko-KR" sz="1100" dirty="0" smtClean="0">
                          <a:latin typeface="+mn-ea"/>
                        </a:rPr>
                        <a:t> module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LoadModule</a:t>
                      </a:r>
                      <a:r>
                        <a:rPr lang="en-US" altLang="ko-KR" sz="1100" dirty="0" smtClean="0">
                          <a:latin typeface="+mn-ea"/>
                        </a:rPr>
                        <a:t> 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jk_module</a:t>
                      </a:r>
                      <a:r>
                        <a:rPr lang="en-US" altLang="ko-KR" sz="1100" dirty="0" smtClean="0">
                          <a:latin typeface="+mn-ea"/>
                        </a:rPr>
                        <a:t> modules/mod_jk.so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# Where to find 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workers.properties</a:t>
                      </a:r>
                      <a:r>
                        <a:rPr lang="en-US" altLang="ko-KR" sz="1100" dirty="0" smtClean="0">
                          <a:latin typeface="+mn-ea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solidFill>
                            <a:schemeClr val="accent2"/>
                          </a:solidFill>
                          <a:latin typeface="+mn-ea"/>
                        </a:rPr>
                        <a:t>JkWorkersFile</a:t>
                      </a: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</a:rPr>
                        <a:t> </a:t>
                      </a:r>
                      <a:r>
                        <a:rPr lang="en-US" altLang="ko-KR" sz="1100" dirty="0" err="1" smtClean="0">
                          <a:solidFill>
                            <a:schemeClr val="accent2"/>
                          </a:solidFill>
                          <a:latin typeface="+mn-ea"/>
                        </a:rPr>
                        <a:t>conf</a:t>
                      </a: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</a:rPr>
                        <a:t>/</a:t>
                      </a:r>
                      <a:r>
                        <a:rPr lang="en-US" altLang="ko-KR" sz="1100" dirty="0" err="1" smtClean="0">
                          <a:solidFill>
                            <a:schemeClr val="accent2"/>
                          </a:solidFill>
                          <a:latin typeface="+mn-ea"/>
                        </a:rPr>
                        <a:t>workers.properties</a:t>
                      </a: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# Where to put 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jk</a:t>
                      </a:r>
                      <a:r>
                        <a:rPr lang="en-US" altLang="ko-KR" sz="1100" dirty="0" smtClean="0">
                          <a:latin typeface="+mn-ea"/>
                        </a:rPr>
                        <a:t> logs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JkLogFile</a:t>
                      </a:r>
                      <a:r>
                        <a:rPr lang="en-US" altLang="ko-KR" sz="1100" dirty="0" smtClean="0">
                          <a:latin typeface="+mn-ea"/>
                        </a:rPr>
                        <a:t> logs/mod_jk.log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JkShmFile</a:t>
                      </a:r>
                      <a:r>
                        <a:rPr lang="en-US" altLang="ko-KR" sz="1100" dirty="0" smtClean="0">
                          <a:latin typeface="+mn-ea"/>
                        </a:rPr>
                        <a:t> logs/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mod_jk.shm</a:t>
                      </a:r>
                      <a:r>
                        <a:rPr lang="en-US" altLang="ko-KR" sz="1100" dirty="0" smtClean="0">
                          <a:latin typeface="+mn-ea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# Set the 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jk</a:t>
                      </a:r>
                      <a:r>
                        <a:rPr lang="en-US" altLang="ko-KR" sz="1100" dirty="0" smtClean="0">
                          <a:latin typeface="+mn-ea"/>
                        </a:rPr>
                        <a:t> log level [debug/error/info]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JkLogLevel</a:t>
                      </a:r>
                      <a:r>
                        <a:rPr lang="en-US" altLang="ko-KR" sz="1100" dirty="0" smtClean="0">
                          <a:latin typeface="+mn-ea"/>
                        </a:rPr>
                        <a:t> info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# Select the log format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altLang="ko-KR" sz="1100" dirty="0" smtClean="0">
                          <a:latin typeface="+mn-ea"/>
                        </a:rPr>
                        <a:t>JkLogStampFormat "[%a %b %d %H:%M:%S %Y] "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# 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JkOptions</a:t>
                      </a:r>
                      <a:r>
                        <a:rPr lang="en-US" altLang="ko-KR" sz="1100" dirty="0" smtClean="0">
                          <a:latin typeface="+mn-ea"/>
                        </a:rPr>
                        <a:t> indicate to send SSL KEY SIZE,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JkOptions</a:t>
                      </a:r>
                      <a:r>
                        <a:rPr lang="en-US" altLang="ko-KR" sz="1100" dirty="0" smtClean="0">
                          <a:latin typeface="+mn-ea"/>
                        </a:rPr>
                        <a:t> +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ForwardKeySize</a:t>
                      </a:r>
                      <a:r>
                        <a:rPr lang="en-US" altLang="ko-KR" sz="1100" dirty="0" smtClean="0">
                          <a:latin typeface="+mn-ea"/>
                        </a:rPr>
                        <a:t> +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ForwardURICompat</a:t>
                      </a:r>
                      <a:r>
                        <a:rPr lang="en-US" altLang="ko-KR" sz="1100" dirty="0" smtClean="0">
                          <a:latin typeface="+mn-ea"/>
                        </a:rPr>
                        <a:t> -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ForwardDirectories</a:t>
                      </a:r>
                      <a:r>
                        <a:rPr lang="en-US" altLang="ko-KR" sz="1100" dirty="0" smtClean="0">
                          <a:latin typeface="+mn-ea"/>
                        </a:rPr>
                        <a:t> +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ForwardURICompatUnparsed</a:t>
                      </a:r>
                      <a:r>
                        <a:rPr lang="en-US" altLang="ko-KR" sz="1100" dirty="0" smtClean="0">
                          <a:latin typeface="+mn-ea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# 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JkRequestLogFormat</a:t>
                      </a:r>
                      <a:r>
                        <a:rPr lang="en-US" altLang="ko-KR" sz="1100" dirty="0" smtClean="0">
                          <a:latin typeface="+mn-ea"/>
                        </a:rPr>
                        <a:t> set the request format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JkRequestLogFormat</a:t>
                      </a:r>
                      <a:r>
                        <a:rPr lang="en-US" altLang="ko-KR" sz="1100" dirty="0" smtClean="0">
                          <a:latin typeface="+mn-ea"/>
                        </a:rPr>
                        <a:t> "%w %V %T“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# Send everything for context /examples to worker named worker1 (ajp13)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solidFill>
                            <a:schemeClr val="accent2"/>
                          </a:solidFill>
                          <a:latin typeface="+mn-ea"/>
                        </a:rPr>
                        <a:t>JkMount</a:t>
                      </a: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</a:rPr>
                        <a:t> /*.</a:t>
                      </a:r>
                      <a:r>
                        <a:rPr lang="en-US" altLang="ko-KR" sz="1100" dirty="0" err="1" smtClean="0">
                          <a:solidFill>
                            <a:schemeClr val="accent2"/>
                          </a:solidFill>
                          <a:latin typeface="+mn-ea"/>
                        </a:rPr>
                        <a:t>jsp</a:t>
                      </a: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</a:rPr>
                        <a:t> </a:t>
                      </a:r>
                      <a:r>
                        <a:rPr lang="en-US" altLang="ko-KR" sz="1100" dirty="0" err="1" smtClean="0">
                          <a:solidFill>
                            <a:schemeClr val="accent2"/>
                          </a:solidFill>
                          <a:latin typeface="+mn-ea"/>
                        </a:rPr>
                        <a:t>loadbalancer</a:t>
                      </a: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solidFill>
                            <a:schemeClr val="accent2"/>
                          </a:solidFill>
                          <a:latin typeface="+mn-ea"/>
                        </a:rPr>
                        <a:t>JkMount</a:t>
                      </a: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</a:rPr>
                        <a:t> /*.do </a:t>
                      </a:r>
                      <a:r>
                        <a:rPr lang="en-US" altLang="ko-KR" sz="1100" dirty="0" err="1" smtClean="0">
                          <a:solidFill>
                            <a:schemeClr val="accent2"/>
                          </a:solidFill>
                          <a:latin typeface="+mn-ea"/>
                        </a:rPr>
                        <a:t>loadbalancer</a:t>
                      </a: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JkMount</a:t>
                      </a:r>
                      <a:r>
                        <a:rPr lang="en-US" altLang="ko-KR" sz="1100" dirty="0" smtClean="0">
                          <a:latin typeface="+mn-ea"/>
                        </a:rPr>
                        <a:t> /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jkstatus</a:t>
                      </a:r>
                      <a:r>
                        <a:rPr lang="en-US" altLang="ko-KR" sz="1100" dirty="0" smtClean="0">
                          <a:latin typeface="+mn-ea"/>
                        </a:rPr>
                        <a:t>* 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jkstatus</a:t>
                      </a:r>
                      <a:r>
                        <a:rPr lang="en-US" altLang="ko-KR" sz="1100" dirty="0" smtClean="0">
                          <a:latin typeface="+mn-ea"/>
                        </a:rPr>
                        <a:t> </a:t>
                      </a:r>
                      <a:endParaRPr lang="en-US" altLang="ko-KR" sz="1100" dirty="0" smtClean="0">
                        <a:latin typeface="+mn-ea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5909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err="1" smtClean="0">
                <a:solidFill>
                  <a:schemeClr val="bg1"/>
                </a:solidFill>
                <a:latin typeface="+mn-ea"/>
                <a:ea typeface="+mn-ea"/>
              </a:rPr>
              <a:t>mod_jk</a:t>
            </a:r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플러그인 모듈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내용 개체 틀 4">
            <a:extLst>
              <a:ext uri="{FF2B5EF4-FFF2-40B4-BE49-F238E27FC236}">
                <a16:creationId xmlns:a16="http://schemas.microsoft.com/office/drawing/2014/main" xmlns="" id="{FDF938B1-C3EF-49D5-A6B2-3578E39EB07C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3693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err="1">
                <a:latin typeface="+mn-ea"/>
              </a:rPr>
              <a:t>conf</a:t>
            </a:r>
            <a:r>
              <a:rPr lang="en-US" altLang="ko-KR" sz="2000" dirty="0">
                <a:latin typeface="+mn-ea"/>
              </a:rPr>
              <a:t>/</a:t>
            </a:r>
            <a:r>
              <a:rPr lang="en-US" altLang="ko-KR" sz="2000" dirty="0" err="1">
                <a:latin typeface="+mn-ea"/>
              </a:rPr>
              <a:t>workers.properties</a:t>
            </a:r>
            <a:endParaRPr lang="en-US" altLang="ko-KR" sz="2000" dirty="0" smtClean="0">
              <a:latin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48178"/>
              </p:ext>
            </p:extLst>
          </p:nvPr>
        </p:nvGraphicFramePr>
        <p:xfrm>
          <a:off x="419100" y="1405466"/>
          <a:ext cx="8369300" cy="48937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69300"/>
              </a:tblGrid>
              <a:tr h="4893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# for the 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mod_jk</a:t>
                      </a:r>
                      <a:r>
                        <a:rPr lang="en-US" altLang="ko-KR" sz="1100" dirty="0" smtClean="0">
                          <a:latin typeface="+mn-ea"/>
                        </a:rPr>
                        <a:t> version 1.2.37 and later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worker.list</a:t>
                      </a:r>
                      <a:r>
                        <a:rPr lang="en-US" altLang="ko-KR" sz="1100" dirty="0" smtClean="0">
                          <a:latin typeface="+mn-ea"/>
                        </a:rPr>
                        <a:t>=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balancer,jkstatus</a:t>
                      </a: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worker.jkstatus.type</a:t>
                      </a:r>
                      <a:r>
                        <a:rPr lang="en-US" altLang="ko-KR" sz="1100" dirty="0" smtClean="0">
                          <a:latin typeface="+mn-ea"/>
                        </a:rPr>
                        <a:t>=status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# default configuration template #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worker.template.type</a:t>
                      </a:r>
                      <a:r>
                        <a:rPr lang="en-US" altLang="ko-KR" sz="1100" dirty="0" smtClean="0">
                          <a:latin typeface="+mn-ea"/>
                        </a:rPr>
                        <a:t>=ajp13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worker.template.lbfactor</a:t>
                      </a:r>
                      <a:r>
                        <a:rPr lang="en-US" altLang="ko-KR" sz="1100" dirty="0" smtClean="0">
                          <a:latin typeface="+mn-ea"/>
                        </a:rPr>
                        <a:t>=1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worker.template.maintain</a:t>
                      </a:r>
                      <a:r>
                        <a:rPr lang="en-US" altLang="ko-KR" sz="1100" dirty="0" smtClean="0">
                          <a:latin typeface="+mn-ea"/>
                        </a:rPr>
                        <a:t>=30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worker.template.socket_keepalive</a:t>
                      </a:r>
                      <a:r>
                        <a:rPr lang="en-US" altLang="ko-KR" sz="1100" dirty="0" smtClean="0">
                          <a:latin typeface="+mn-ea"/>
                        </a:rPr>
                        <a:t>=true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worker.template.socket_connect_timeout</a:t>
                      </a:r>
                      <a:r>
                        <a:rPr lang="en-US" altLang="ko-KR" sz="1100" dirty="0" smtClean="0">
                          <a:latin typeface="+mn-ea"/>
                        </a:rPr>
                        <a:t>=5000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worker.template.connection_pool_timeout</a:t>
                      </a:r>
                      <a:r>
                        <a:rPr lang="en-US" altLang="ko-KR" sz="1100" dirty="0" smtClean="0">
                          <a:latin typeface="+mn-ea"/>
                        </a:rPr>
                        <a:t>=60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# Define sample_01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worker.tomcat_svr_11.reference=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worker.template</a:t>
                      </a: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worker.tomcat_svr_11.host=127.0.0.1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worker.tomcat_svr_11.port=8009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# Load-balancing 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behaviour</a:t>
                      </a: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worker.balancer.type</a:t>
                      </a:r>
                      <a:r>
                        <a:rPr lang="en-US" altLang="ko-KR" sz="1100" dirty="0" smtClean="0">
                          <a:latin typeface="+mn-ea"/>
                        </a:rPr>
                        <a:t>=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lb</a:t>
                      </a: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worker.balancer.balance_workers</a:t>
                      </a:r>
                      <a:r>
                        <a:rPr lang="en-US" altLang="ko-KR" sz="1100" dirty="0" smtClean="0">
                          <a:latin typeface="+mn-ea"/>
                        </a:rPr>
                        <a:t>=worker.tomcat_svr_11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worker.balancer.sticky_session</a:t>
                      </a:r>
                      <a:r>
                        <a:rPr lang="en-US" altLang="ko-KR" sz="1100" dirty="0" smtClean="0">
                          <a:latin typeface="+mn-ea"/>
                        </a:rPr>
                        <a:t>=1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41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Web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환경의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Service Request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동작 방식</a:t>
            </a:r>
          </a:p>
        </p:txBody>
      </p:sp>
      <p:pic>
        <p:nvPicPr>
          <p:cNvPr id="32" name="Picture 2" descr="http://cfile24.uf.tistory.com/original/250EF436526A61E51CA161">
            <a:extLst>
              <a:ext uri="{FF2B5EF4-FFF2-40B4-BE49-F238E27FC236}">
                <a16:creationId xmlns:a16="http://schemas.microsoft.com/office/drawing/2014/main" xmlns="" id="{39EC5893-1FD3-4A59-BC6E-245AF5C93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196752"/>
            <a:ext cx="8496944" cy="347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A1964FAC-8F1E-4BCA-A543-FC12B8EC7AE1}"/>
              </a:ext>
            </a:extLst>
          </p:cNvPr>
          <p:cNvSpPr/>
          <p:nvPr/>
        </p:nvSpPr>
        <p:spPr>
          <a:xfrm>
            <a:off x="776536" y="4465917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- 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사용자가 브라우저를 이용하여 </a:t>
            </a:r>
            <a:r>
              <a:rPr lang="ko-KR" altLang="en-US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웹서버에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서비스를 요청하면 </a:t>
            </a:r>
            <a:r>
              <a:rPr lang="ko-KR" altLang="en-US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웹서버는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동적 </a:t>
            </a:r>
            <a:r>
              <a:rPr lang="ko-KR" altLang="en-US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컨텐츠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(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JSP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&amp;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Servlet) 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요청일 경우 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WAS 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서버에 요청을 전달하고 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WAS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로 부터 처리 결과를 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HTML 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결과로 받아 사용자에게 응답한다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</a:t>
            </a:r>
            <a:endParaRPr lang="ko-KR" altLang="en-US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endParaRPr lang="ko-KR" altLang="en-US" sz="16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- 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서비스 요청이 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HTML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과 </a:t>
            </a:r>
            <a:r>
              <a:rPr lang="ko-KR" altLang="en-US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이미지등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정적 </a:t>
            </a:r>
            <a:r>
              <a:rPr lang="ko-KR" altLang="en-US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컨텐츠에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대한 요청일 경우 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WAS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에 요청을 전달하지 않고 해당 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File System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에 존재하는 정적 </a:t>
            </a:r>
            <a:r>
              <a:rPr lang="ko-KR" altLang="en-US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컨텐츠를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가져다 사용자에게 응답한다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</a:t>
            </a:r>
            <a:endParaRPr lang="ko-KR" altLang="en-US" sz="1400" dirty="0">
              <a:effectLst/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00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err="1" smtClean="0">
                <a:solidFill>
                  <a:schemeClr val="bg1"/>
                </a:solidFill>
                <a:latin typeface="+mn-ea"/>
                <a:ea typeface="+mn-ea"/>
              </a:rPr>
              <a:t>mod_jk</a:t>
            </a:r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플러그인 모듈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내용 개체 틀 4">
            <a:extLst>
              <a:ext uri="{FF2B5EF4-FFF2-40B4-BE49-F238E27FC236}">
                <a16:creationId xmlns:a16="http://schemas.microsoft.com/office/drawing/2014/main" xmlns="" id="{FDF938B1-C3EF-49D5-A6B2-3578E39EB07C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3693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err="1">
                <a:latin typeface="+mn-ea"/>
              </a:rPr>
              <a:t>conf</a:t>
            </a:r>
            <a:r>
              <a:rPr lang="en-US" altLang="ko-KR" sz="2000" dirty="0">
                <a:latin typeface="+mn-ea"/>
              </a:rPr>
              <a:t>/</a:t>
            </a:r>
            <a:r>
              <a:rPr lang="en-US" altLang="ko-KR" sz="2000" dirty="0" err="1">
                <a:latin typeface="+mn-ea"/>
              </a:rPr>
              <a:t>httpd.conf</a:t>
            </a:r>
            <a:endParaRPr lang="en-US" altLang="ko-KR" sz="2000" dirty="0" smtClean="0">
              <a:latin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63583"/>
              </p:ext>
            </p:extLst>
          </p:nvPr>
        </p:nvGraphicFramePr>
        <p:xfrm>
          <a:off x="419100" y="1405466"/>
          <a:ext cx="8369300" cy="48937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69300"/>
              </a:tblGrid>
              <a:tr h="4893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ServerRoot</a:t>
                      </a:r>
                      <a:r>
                        <a:rPr lang="en-US" altLang="ko-KR" sz="1100" dirty="0" smtClean="0">
                          <a:latin typeface="+mn-ea"/>
                        </a:rPr>
                        <a:t> "/opt/web/apache2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… </a:t>
                      </a:r>
                      <a:r>
                        <a:rPr lang="ko-KR" altLang="en-US" sz="1100" dirty="0" smtClean="0">
                          <a:latin typeface="+mn-ea"/>
                        </a:rPr>
                        <a:t>중략 </a:t>
                      </a:r>
                      <a:r>
                        <a:rPr lang="en-US" altLang="ko-KR" sz="1100" dirty="0" smtClean="0">
                          <a:latin typeface="+mn-ea"/>
                        </a:rPr>
                        <a:t>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&lt;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IfModule</a:t>
                      </a:r>
                      <a:r>
                        <a:rPr lang="en-US" altLang="ko-KR" sz="1100" dirty="0" smtClean="0">
                          <a:latin typeface="+mn-ea"/>
                        </a:rPr>
                        <a:t> 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ssl_module</a:t>
                      </a:r>
                      <a:r>
                        <a:rPr lang="en-US" altLang="ko-KR" sz="1100" dirty="0" smtClean="0">
                          <a:latin typeface="+mn-ea"/>
                        </a:rPr>
                        <a:t>&gt;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SSLRandomSeed</a:t>
                      </a:r>
                      <a:r>
                        <a:rPr lang="en-US" altLang="ko-KR" sz="1100" dirty="0" smtClean="0">
                          <a:latin typeface="+mn-ea"/>
                        </a:rPr>
                        <a:t> startup 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builtin</a:t>
                      </a: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latin typeface="+mn-ea"/>
                        </a:rPr>
                        <a:t>SSLRandomSeed</a:t>
                      </a:r>
                      <a:r>
                        <a:rPr lang="en-US" altLang="ko-KR" sz="1100" dirty="0" smtClean="0">
                          <a:latin typeface="+mn-ea"/>
                        </a:rPr>
                        <a:t> connect 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builtin</a:t>
                      </a: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+mn-ea"/>
                        </a:rPr>
                        <a:t>&lt;/</a:t>
                      </a:r>
                      <a:r>
                        <a:rPr lang="en-US" altLang="ko-KR" sz="1100" dirty="0" err="1" smtClean="0">
                          <a:latin typeface="+mn-ea"/>
                        </a:rPr>
                        <a:t>IfModule</a:t>
                      </a:r>
                      <a:r>
                        <a:rPr lang="en-US" altLang="ko-KR" sz="1100" dirty="0" smtClean="0">
                          <a:latin typeface="+mn-ea"/>
                        </a:rPr>
                        <a:t>&gt;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latin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</a:rPr>
                        <a:t>Include </a:t>
                      </a:r>
                      <a:r>
                        <a:rPr lang="en-US" altLang="ko-KR" sz="1100" dirty="0" err="1" smtClean="0">
                          <a:solidFill>
                            <a:schemeClr val="accent2"/>
                          </a:solidFill>
                          <a:latin typeface="+mn-ea"/>
                        </a:rPr>
                        <a:t>conf</a:t>
                      </a: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</a:rPr>
                        <a:t>/mod-</a:t>
                      </a:r>
                      <a:r>
                        <a:rPr lang="en-US" altLang="ko-KR" sz="1100" dirty="0" err="1" smtClean="0">
                          <a:solidFill>
                            <a:schemeClr val="accent2"/>
                          </a:solidFill>
                          <a:latin typeface="+mn-ea"/>
                        </a:rPr>
                        <a:t>jk.conf</a:t>
                      </a:r>
                      <a:endParaRPr lang="en-US" altLang="ko-KR" sz="1100" dirty="0" smtClean="0">
                        <a:solidFill>
                          <a:schemeClr val="accent2"/>
                        </a:solidFill>
                        <a:latin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0100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HTTPD – Tomcat Relationship</a:t>
            </a:r>
            <a:endParaRPr lang="en-US" altLang="ko-KR" sz="2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내용 개체 틀 4">
            <a:extLst>
              <a:ext uri="{FF2B5EF4-FFF2-40B4-BE49-F238E27FC236}">
                <a16:creationId xmlns:a16="http://schemas.microsoft.com/office/drawing/2014/main" xmlns="" id="{FDF938B1-C3EF-49D5-A6B2-3578E39EB07C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3693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>
                <a:latin typeface="+mn-ea"/>
              </a:rPr>
              <a:t>설정 연관 관계 파악 필요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929158" y="1972240"/>
            <a:ext cx="46196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latin typeface="+mn-ea"/>
                <a:cs typeface="Courier New" pitchFamily="49" charset="0"/>
              </a:rPr>
              <a:t> &lt;Service name=“Catalina”&gt;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endParaRPr lang="en-US" sz="1000" b="0" dirty="0">
              <a:latin typeface="+mn-ea"/>
              <a:cs typeface="Courier New" pitchFamily="49" charset="0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latin typeface="+mn-ea"/>
                <a:cs typeface="Courier New" pitchFamily="49" charset="0"/>
              </a:rPr>
              <a:t>   &lt;!-- A AJP 1.3 Connector on port 8009 --&gt;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latin typeface="+mn-ea"/>
                <a:cs typeface="Courier New" pitchFamily="49" charset="0"/>
              </a:rPr>
              <a:t>   &lt;Connector port=“8009” address=“100.101.102.103”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latin typeface="+mn-ea"/>
                <a:cs typeface="Courier New" pitchFamily="49" charset="0"/>
              </a:rPr>
              <a:t>      </a:t>
            </a:r>
            <a:r>
              <a:rPr lang="en-US" sz="1000" b="0" dirty="0" err="1">
                <a:latin typeface="+mn-ea"/>
                <a:cs typeface="Courier New" pitchFamily="49" charset="0"/>
              </a:rPr>
              <a:t>enableLookups</a:t>
            </a:r>
            <a:r>
              <a:rPr lang="en-US" sz="1000" b="0" dirty="0">
                <a:latin typeface="+mn-ea"/>
                <a:cs typeface="Courier New" pitchFamily="49" charset="0"/>
              </a:rPr>
              <a:t>="false" </a:t>
            </a:r>
            <a:r>
              <a:rPr lang="en-US" sz="1000" b="0" dirty="0" err="1">
                <a:latin typeface="+mn-ea"/>
                <a:cs typeface="Courier New" pitchFamily="49" charset="0"/>
              </a:rPr>
              <a:t>redirectPort</a:t>
            </a:r>
            <a:r>
              <a:rPr lang="en-US" sz="1000" b="0" dirty="0">
                <a:latin typeface="+mn-ea"/>
                <a:cs typeface="Courier New" pitchFamily="49" charset="0"/>
              </a:rPr>
              <a:t>=“8443” debug=“0“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solidFill>
                  <a:srgbClr val="FF0000"/>
                </a:solidFill>
                <a:latin typeface="+mn-ea"/>
                <a:cs typeface="Courier New" pitchFamily="49" charset="0"/>
              </a:rPr>
              <a:t>      </a:t>
            </a:r>
            <a:r>
              <a:rPr lang="en-US" sz="1000" dirty="0" err="1">
                <a:solidFill>
                  <a:srgbClr val="FF0000"/>
                </a:solidFill>
                <a:latin typeface="+mn-ea"/>
                <a:cs typeface="Courier New" pitchFamily="49" charset="0"/>
              </a:rPr>
              <a:t>maxThreads</a:t>
            </a:r>
            <a:r>
              <a:rPr lang="en-US" sz="1000" dirty="0">
                <a:solidFill>
                  <a:srgbClr val="FF0000"/>
                </a:solidFill>
                <a:latin typeface="+mn-ea"/>
                <a:cs typeface="Courier New" pitchFamily="49" charset="0"/>
              </a:rPr>
              <a:t>=“150” </a:t>
            </a:r>
            <a:r>
              <a:rPr lang="en-US" sz="1000" dirty="0" err="1">
                <a:solidFill>
                  <a:schemeClr val="accent1"/>
                </a:solidFill>
                <a:latin typeface="+mn-ea"/>
                <a:cs typeface="Courier New" pitchFamily="49" charset="0"/>
              </a:rPr>
              <a:t>minSpareThreads</a:t>
            </a:r>
            <a:r>
              <a:rPr lang="en-US" sz="1000" dirty="0">
                <a:solidFill>
                  <a:schemeClr val="accent1"/>
                </a:solidFill>
                <a:latin typeface="+mn-ea"/>
                <a:cs typeface="Courier New" pitchFamily="49" charset="0"/>
              </a:rPr>
              <a:t>=“25”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latin typeface="+mn-ea"/>
                <a:cs typeface="Courier New" pitchFamily="49" charset="0"/>
              </a:rPr>
              <a:t>      protocol=“AJP/1.3”/&gt;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endParaRPr lang="en-US" sz="1000" b="0" dirty="0">
              <a:latin typeface="+mn-ea"/>
              <a:cs typeface="Courier New" pitchFamily="49" charset="0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latin typeface="+mn-ea"/>
                <a:cs typeface="Courier New" pitchFamily="49" charset="0"/>
              </a:rPr>
              <a:t>   &lt;Engine name=“standalone” </a:t>
            </a:r>
            <a:r>
              <a:rPr lang="en-US" sz="1000" b="0" dirty="0" err="1">
                <a:latin typeface="+mn-ea"/>
                <a:cs typeface="Courier New" pitchFamily="49" charset="0"/>
              </a:rPr>
              <a:t>defaultHost</a:t>
            </a:r>
            <a:r>
              <a:rPr lang="en-US" sz="1000" b="0" dirty="0">
                <a:latin typeface="+mn-ea"/>
                <a:cs typeface="Courier New" pitchFamily="49" charset="0"/>
              </a:rPr>
              <a:t>=“</a:t>
            </a:r>
            <a:r>
              <a:rPr lang="en-US" sz="1000" b="0" dirty="0" err="1">
                <a:latin typeface="+mn-ea"/>
                <a:cs typeface="Courier New" pitchFamily="49" charset="0"/>
              </a:rPr>
              <a:t>localhost</a:t>
            </a:r>
            <a:r>
              <a:rPr lang="en-US" sz="1000" b="0" dirty="0">
                <a:latin typeface="+mn-ea"/>
                <a:cs typeface="Courier New" pitchFamily="49" charset="0"/>
              </a:rPr>
              <a:t>”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latin typeface="+mn-ea"/>
                <a:cs typeface="Courier New" pitchFamily="49" charset="0"/>
              </a:rPr>
              <a:t>    </a:t>
            </a:r>
            <a:r>
              <a:rPr lang="en-US" sz="1000" b="0" dirty="0" err="1">
                <a:latin typeface="+mn-ea"/>
                <a:cs typeface="Courier New" pitchFamily="49" charset="0"/>
              </a:rPr>
              <a:t>jvmRoute</a:t>
            </a:r>
            <a:r>
              <a:rPr lang="en-US" sz="1000" b="0" dirty="0">
                <a:latin typeface="+mn-ea"/>
                <a:cs typeface="Courier New" pitchFamily="49" charset="0"/>
              </a:rPr>
              <a:t>=“</a:t>
            </a:r>
            <a:r>
              <a:rPr lang="en-US" sz="1000" b="1" i="1" dirty="0">
                <a:solidFill>
                  <a:schemeClr val="accent2"/>
                </a:solidFill>
                <a:latin typeface="+mn-ea"/>
                <a:cs typeface="Courier New" pitchFamily="49" charset="0"/>
              </a:rPr>
              <a:t>host1</a:t>
            </a:r>
            <a:r>
              <a:rPr lang="en-US" sz="1000" b="0" dirty="0">
                <a:latin typeface="+mn-ea"/>
                <a:cs typeface="Courier New" pitchFamily="49" charset="0"/>
              </a:rPr>
              <a:t>”&gt;</a:t>
            </a:r>
            <a:endParaRPr lang="en-US" sz="1000" b="0" dirty="0">
              <a:solidFill>
                <a:schemeClr val="tx1"/>
              </a:solidFill>
              <a:latin typeface="+mn-ea"/>
              <a:cs typeface="Courier New" pitchFamily="49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766659" y="1589652"/>
            <a:ext cx="1236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+mn-ea"/>
                <a:cs typeface="Courier New" pitchFamily="49" charset="0"/>
              </a:rPr>
              <a:t>server.xml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889984" y="1337240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+mn-ea"/>
                <a:cs typeface="Courier New" pitchFamily="49" charset="0"/>
              </a:rPr>
              <a:t>httpd.conf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281083" y="1813490"/>
            <a:ext cx="84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  <a:latin typeface="+mn-ea"/>
              <a:cs typeface="Courier New" pitchFamily="49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077883" y="1719827"/>
            <a:ext cx="2655917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&lt;</a:t>
            </a:r>
            <a:r>
              <a:rPr lang="en-US" sz="1000" b="0" dirty="0" err="1">
                <a:solidFill>
                  <a:schemeClr val="tx1"/>
                </a:solidFill>
                <a:latin typeface="+mn-ea"/>
                <a:cs typeface="Courier New" pitchFamily="49" charset="0"/>
              </a:rPr>
              <a:t>IfModule</a:t>
            </a: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 </a:t>
            </a:r>
            <a:r>
              <a:rPr lang="en-US" sz="1000" b="0" dirty="0" err="1">
                <a:solidFill>
                  <a:schemeClr val="tx1"/>
                </a:solidFill>
                <a:latin typeface="+mn-ea"/>
                <a:cs typeface="Courier New" pitchFamily="49" charset="0"/>
              </a:rPr>
              <a:t>worker.c</a:t>
            </a: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&gt;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  </a:t>
            </a:r>
            <a:r>
              <a:rPr lang="en-US" sz="1000" b="0" dirty="0" err="1">
                <a:solidFill>
                  <a:schemeClr val="tx1"/>
                </a:solidFill>
                <a:latin typeface="+mn-ea"/>
                <a:cs typeface="Courier New" pitchFamily="49" charset="0"/>
              </a:rPr>
              <a:t>StartServers</a:t>
            </a: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         2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  </a:t>
            </a:r>
            <a:r>
              <a:rPr lang="en-US" sz="1000" dirty="0" err="1">
                <a:solidFill>
                  <a:srgbClr val="FF0000"/>
                </a:solidFill>
                <a:latin typeface="+mn-ea"/>
                <a:cs typeface="Courier New" pitchFamily="49" charset="0"/>
              </a:rPr>
              <a:t>MaxClients</a:t>
            </a:r>
            <a:r>
              <a:rPr lang="en-US" sz="100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         </a:t>
            </a:r>
            <a:r>
              <a:rPr lang="en-US" sz="1000" dirty="0">
                <a:solidFill>
                  <a:srgbClr val="FF0000"/>
                </a:solidFill>
                <a:latin typeface="+mn-ea"/>
                <a:cs typeface="Courier New" pitchFamily="49" charset="0"/>
              </a:rPr>
              <a:t>150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  </a:t>
            </a:r>
            <a:r>
              <a:rPr lang="en-US" sz="1000" dirty="0" err="1">
                <a:solidFill>
                  <a:schemeClr val="accent1"/>
                </a:solidFill>
                <a:latin typeface="+mn-ea"/>
                <a:cs typeface="Courier New" pitchFamily="49" charset="0"/>
              </a:rPr>
              <a:t>MinSpareThreads</a:t>
            </a:r>
            <a:r>
              <a:rPr lang="en-US" sz="1000" dirty="0">
                <a:solidFill>
                  <a:schemeClr val="accent1"/>
                </a:solidFill>
                <a:latin typeface="+mn-ea"/>
                <a:cs typeface="Courier New" pitchFamily="49" charset="0"/>
              </a:rPr>
              <a:t>     25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  </a:t>
            </a:r>
            <a:r>
              <a:rPr lang="en-US" sz="1000" b="0" dirty="0" err="1">
                <a:solidFill>
                  <a:schemeClr val="tx1"/>
                </a:solidFill>
                <a:latin typeface="+mn-ea"/>
                <a:cs typeface="Courier New" pitchFamily="49" charset="0"/>
              </a:rPr>
              <a:t>MaxSpareThreads</a:t>
            </a: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     75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  </a:t>
            </a:r>
            <a:r>
              <a:rPr lang="en-US" sz="1000" b="0" dirty="0" err="1">
                <a:solidFill>
                  <a:schemeClr val="tx1"/>
                </a:solidFill>
                <a:latin typeface="+mn-ea"/>
                <a:cs typeface="Courier New" pitchFamily="49" charset="0"/>
              </a:rPr>
              <a:t>ThreadsPerChild</a:t>
            </a: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     25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  </a:t>
            </a:r>
            <a:r>
              <a:rPr lang="en-US" sz="1000" b="0" dirty="0" err="1">
                <a:solidFill>
                  <a:schemeClr val="tx1"/>
                </a:solidFill>
                <a:latin typeface="+mn-ea"/>
                <a:cs typeface="Courier New" pitchFamily="49" charset="0"/>
              </a:rPr>
              <a:t>MaxRequestsPerChild</a:t>
            </a: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  0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&lt;/</a:t>
            </a:r>
            <a:r>
              <a:rPr lang="en-US" sz="1000" b="0" dirty="0" err="1">
                <a:solidFill>
                  <a:schemeClr val="tx1"/>
                </a:solidFill>
                <a:latin typeface="+mn-ea"/>
                <a:cs typeface="Courier New" pitchFamily="49" charset="0"/>
              </a:rPr>
              <a:t>IfModule</a:t>
            </a: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&gt;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000" b="0" dirty="0">
                <a:solidFill>
                  <a:schemeClr val="tx1"/>
                </a:solidFill>
                <a:latin typeface="+mn-ea"/>
                <a:cs typeface="Courier New" pitchFamily="49" charset="0"/>
              </a:rPr>
              <a:t> 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81401" y="3280510"/>
            <a:ext cx="2082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err="1">
                <a:solidFill>
                  <a:schemeClr val="tx1"/>
                </a:solidFill>
                <a:latin typeface="+mn-ea"/>
                <a:cs typeface="Courier New" pitchFamily="49" charset="0"/>
              </a:rPr>
              <a:t>workers.properties</a:t>
            </a:r>
            <a:endParaRPr lang="en-US" sz="1800" dirty="0">
              <a:solidFill>
                <a:schemeClr val="tx1"/>
              </a:solidFill>
              <a:latin typeface="+mn-ea"/>
              <a:cs typeface="Courier New" pitchFamily="49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82583" y="3624997"/>
            <a:ext cx="3162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latin typeface="+mn-ea"/>
                <a:cs typeface="Courier New" pitchFamily="49" charset="0"/>
              </a:rPr>
              <a:t>worker.</a:t>
            </a:r>
            <a:r>
              <a:rPr lang="en-US" sz="1000" b="1" dirty="0">
                <a:solidFill>
                  <a:schemeClr val="accent2"/>
                </a:solidFill>
                <a:latin typeface="+mn-ea"/>
                <a:cs typeface="Courier New" pitchFamily="49" charset="0"/>
              </a:rPr>
              <a:t>host1</a:t>
            </a:r>
            <a:r>
              <a:rPr lang="en-US" sz="1000" b="0" dirty="0">
                <a:latin typeface="+mn-ea"/>
                <a:cs typeface="Courier New" pitchFamily="49" charset="0"/>
              </a:rPr>
              <a:t>.type=ajp13 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>
                <a:latin typeface="+mn-ea"/>
                <a:cs typeface="Courier New" pitchFamily="49" charset="0"/>
              </a:rPr>
              <a:t>worker.</a:t>
            </a:r>
            <a:r>
              <a:rPr lang="en-US" sz="1000" dirty="0">
                <a:latin typeface="+mn-ea"/>
                <a:cs typeface="Courier New" pitchFamily="49" charset="0"/>
              </a:rPr>
              <a:t>host1</a:t>
            </a:r>
            <a:r>
              <a:rPr lang="en-US" sz="1000" b="0" dirty="0">
                <a:latin typeface="+mn-ea"/>
                <a:cs typeface="Courier New" pitchFamily="49" charset="0"/>
              </a:rPr>
              <a:t>.port=8009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latin typeface="+mn-ea"/>
                <a:cs typeface="Courier New" pitchFamily="49" charset="0"/>
              </a:rPr>
              <a:t>worker.</a:t>
            </a:r>
            <a:r>
              <a:rPr lang="en-US" sz="1000" dirty="0" smtClean="0">
                <a:latin typeface="+mn-ea"/>
                <a:cs typeface="Courier New" pitchFamily="49" charset="0"/>
              </a:rPr>
              <a:t>host1</a:t>
            </a:r>
            <a:r>
              <a:rPr lang="en-US" sz="1000" b="0" dirty="0" smtClean="0">
                <a:latin typeface="+mn-ea"/>
                <a:cs typeface="Courier New" pitchFamily="49" charset="0"/>
              </a:rPr>
              <a:t>.host=127.0.0.1</a:t>
            </a:r>
            <a:endParaRPr lang="en-US" sz="1000" b="0" dirty="0">
              <a:latin typeface="+mn-ea"/>
              <a:cs typeface="Courier New" pitchFamily="49" charset="0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0" dirty="0" smtClean="0">
                <a:latin typeface="+mn-ea"/>
                <a:cs typeface="Courier New" pitchFamily="49" charset="0"/>
              </a:rPr>
              <a:t> </a:t>
            </a:r>
            <a:endParaRPr lang="en-US" sz="1000" b="0" dirty="0">
              <a:latin typeface="+mn-ea"/>
              <a:cs typeface="Courier New" pitchFamily="49" charset="0"/>
            </a:endParaRPr>
          </a:p>
        </p:txBody>
      </p:sp>
      <p:cxnSp>
        <p:nvCxnSpPr>
          <p:cNvPr id="12" name="AutoShape 23"/>
          <p:cNvCxnSpPr>
            <a:cxnSpLocks noChangeShapeType="1"/>
          </p:cNvCxnSpPr>
          <p:nvPr/>
        </p:nvCxnSpPr>
        <p:spPr bwMode="auto">
          <a:xfrm rot="10800000" flipV="1">
            <a:off x="2286000" y="3467100"/>
            <a:ext cx="2794000" cy="342900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그룹 26"/>
          <p:cNvGrpSpPr/>
          <p:nvPr/>
        </p:nvGrpSpPr>
        <p:grpSpPr>
          <a:xfrm>
            <a:off x="1130451" y="4546600"/>
            <a:ext cx="6451449" cy="1841500"/>
            <a:chOff x="670607" y="2082799"/>
            <a:chExt cx="8215922" cy="3909423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670607" y="2082799"/>
              <a:ext cx="3733800" cy="3909423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itchFamily="34" charset="0"/>
              </a:endParaRPr>
            </a:p>
          </p:txBody>
        </p:sp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>
              <a:off x="794432" y="2487222"/>
              <a:ext cx="2743200" cy="808846"/>
            </a:xfrm>
            <a:prstGeom prst="flowChartProcess">
              <a:avLst/>
            </a:prstGeom>
            <a:solidFill>
              <a:srgbClr val="FFFFFF"/>
            </a:solidFill>
            <a:ln w="254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Calibri" pitchFamily="34" charset="0"/>
                </a:rPr>
                <a:t>worker.host1.type=ajp13</a:t>
              </a:r>
            </a:p>
          </p:txBody>
        </p:sp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4652057" y="2587780"/>
              <a:ext cx="1323975" cy="504824"/>
            </a:xfrm>
            <a:prstGeom prst="leftRightArrow">
              <a:avLst>
                <a:gd name="adj1" fmla="val 50000"/>
                <a:gd name="adj2" fmla="val 52453"/>
              </a:avLst>
            </a:prstGeom>
            <a:solidFill>
              <a:srgbClr val="CBC9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itchFamily="34" charset="0"/>
              </a:endParaRPr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auto">
            <a:xfrm>
              <a:off x="6833282" y="2379376"/>
              <a:ext cx="2053247" cy="970615"/>
            </a:xfrm>
            <a:prstGeom prst="flowChartProcess">
              <a:avLst/>
            </a:prstGeom>
            <a:solidFill>
              <a:srgbClr val="FFFFFF"/>
            </a:solidFill>
            <a:ln w="254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Calibri" pitchFamily="34" charset="0"/>
                </a:rPr>
                <a:t>jvmRoute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Calibri" pitchFamily="34" charset="0"/>
                </a:rPr>
                <a:t>=“host1”</a:t>
              </a: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3680507" y="2433299"/>
              <a:ext cx="476250" cy="835808"/>
            </a:xfrm>
            <a:prstGeom prst="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AJP13</a:t>
              </a: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6204632" y="2383346"/>
              <a:ext cx="476250" cy="939684"/>
            </a:xfrm>
            <a:prstGeom prst="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AJP/1.3</a:t>
              </a:r>
            </a:p>
          </p:txBody>
        </p:sp>
        <p:sp>
          <p:nvSpPr>
            <p:cNvPr id="34" name="AutoShape 9"/>
            <p:cNvSpPr>
              <a:spLocks noChangeArrowheads="1"/>
            </p:cNvSpPr>
            <p:nvPr/>
          </p:nvSpPr>
          <p:spPr bwMode="auto">
            <a:xfrm>
              <a:off x="794432" y="3432589"/>
              <a:ext cx="2743200" cy="1022825"/>
            </a:xfrm>
            <a:prstGeom prst="flowChartProcess">
              <a:avLst/>
            </a:prstGeom>
            <a:solidFill>
              <a:srgbClr val="FFFFFF"/>
            </a:solidFill>
            <a:ln w="254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Calibri" pitchFamily="34" charset="0"/>
                </a:rPr>
                <a:t>worker.host2.type=ajp13</a:t>
              </a:r>
            </a:p>
          </p:txBody>
        </p:sp>
        <p:sp>
          <p:nvSpPr>
            <p:cNvPr id="35" name="AutoShape 10"/>
            <p:cNvSpPr>
              <a:spLocks noChangeArrowheads="1"/>
            </p:cNvSpPr>
            <p:nvPr/>
          </p:nvSpPr>
          <p:spPr bwMode="auto">
            <a:xfrm>
              <a:off x="4652057" y="3669413"/>
              <a:ext cx="1323975" cy="504824"/>
            </a:xfrm>
            <a:prstGeom prst="leftRightArrow">
              <a:avLst>
                <a:gd name="adj1" fmla="val 50000"/>
                <a:gd name="adj2" fmla="val 52453"/>
              </a:avLst>
            </a:prstGeom>
            <a:solidFill>
              <a:srgbClr val="CBC9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itchFamily="34" charset="0"/>
              </a:endParaRPr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auto">
            <a:xfrm>
              <a:off x="6833282" y="3475401"/>
              <a:ext cx="2053247" cy="1033937"/>
            </a:xfrm>
            <a:prstGeom prst="flowChartProcess">
              <a:avLst/>
            </a:prstGeom>
            <a:solidFill>
              <a:srgbClr val="FFFFFF"/>
            </a:solidFill>
            <a:ln w="254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Calibri" pitchFamily="34" charset="0"/>
                </a:rPr>
                <a:t>jvmRoute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Calibri" pitchFamily="34" charset="0"/>
                </a:rPr>
                <a:t>=“host2”</a:t>
              </a: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3680507" y="3431003"/>
              <a:ext cx="476250" cy="1005984"/>
            </a:xfrm>
            <a:prstGeom prst="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AJP13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6204632" y="3484926"/>
              <a:ext cx="476250" cy="1033937"/>
            </a:xfrm>
            <a:prstGeom prst="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AJP/1.3</a:t>
              </a: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783629" y="4573020"/>
              <a:ext cx="3574333" cy="111308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>
                <a:defRPr sz="160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worker.balancer.type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=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lb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/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</a:b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worker.balancer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.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balance_workers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</a:rPr>
                <a:t>=host1,host2</a:t>
              </a:r>
            </a:p>
          </p:txBody>
        </p:sp>
      </p:grpSp>
      <p:cxnSp>
        <p:nvCxnSpPr>
          <p:cNvPr id="43" name="AutoShape 23"/>
          <p:cNvCxnSpPr>
            <a:cxnSpLocks noChangeShapeType="1"/>
          </p:cNvCxnSpPr>
          <p:nvPr/>
        </p:nvCxnSpPr>
        <p:spPr bwMode="auto">
          <a:xfrm rot="10800000">
            <a:off x="2667000" y="2133600"/>
            <a:ext cx="2374900" cy="635000"/>
          </a:xfrm>
          <a:prstGeom prst="bentConnector3">
            <a:avLst>
              <a:gd name="adj1" fmla="val 56417"/>
            </a:avLst>
          </a:prstGeom>
          <a:noFill/>
          <a:ln w="158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40729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err="1" smtClean="0">
                <a:solidFill>
                  <a:schemeClr val="bg1"/>
                </a:solidFill>
                <a:latin typeface="+mn-ea"/>
                <a:ea typeface="+mn-ea"/>
              </a:rPr>
              <a:t>mod_proxy</a:t>
            </a:r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플러그인 모듈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내용 개체 틀 4">
            <a:extLst>
              <a:ext uri="{FF2B5EF4-FFF2-40B4-BE49-F238E27FC236}">
                <a16:creationId xmlns:a16="http://schemas.microsoft.com/office/drawing/2014/main" xmlns="" id="{FDF938B1-C3EF-49D5-A6B2-3578E39EB07C}"/>
              </a:ext>
            </a:extLst>
          </p:cNvPr>
          <p:cNvSpPr txBox="1">
            <a:spLocks/>
          </p:cNvSpPr>
          <p:nvPr/>
        </p:nvSpPr>
        <p:spPr>
          <a:xfrm>
            <a:off x="110837" y="849745"/>
            <a:ext cx="9707418" cy="3693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Apache HTTPD Server(WEB</a:t>
            </a:r>
            <a:r>
              <a:rPr lang="ko-KR" altLang="en-US" sz="2000" dirty="0">
                <a:latin typeface="+mn-ea"/>
              </a:rPr>
              <a:t>서버</a:t>
            </a:r>
            <a:r>
              <a:rPr lang="en-US" altLang="ko-KR" sz="2000" dirty="0" smtClean="0">
                <a:latin typeface="+mn-ea"/>
              </a:rPr>
              <a:t>) </a:t>
            </a:r>
            <a:r>
              <a:rPr lang="ko-KR" altLang="en-US" sz="2000" dirty="0" smtClean="0">
                <a:latin typeface="+mn-ea"/>
              </a:rPr>
              <a:t>기존 </a:t>
            </a:r>
            <a:r>
              <a:rPr lang="en-US" altLang="ko-KR" sz="2000" dirty="0" smtClean="0">
                <a:latin typeface="+mn-ea"/>
              </a:rPr>
              <a:t>Module</a:t>
            </a:r>
            <a:endParaRPr lang="en-US" altLang="ko-KR" sz="2000" dirty="0">
              <a:latin typeface="+mn-ea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50019"/>
              </p:ext>
            </p:extLst>
          </p:nvPr>
        </p:nvGraphicFramePr>
        <p:xfrm>
          <a:off x="419100" y="1405466"/>
          <a:ext cx="8369300" cy="2453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69300"/>
              </a:tblGrid>
              <a:tr h="2341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LoadModule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proxy_module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modules/mod_proxy.so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en-US" altLang="ko-KR" sz="11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VirtualHost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*:80&gt;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       </a:t>
                      </a:r>
                      <a:r>
                        <a:rPr lang="en-US" altLang="ko-KR" sz="11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ProxyRequests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Off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       </a:t>
                      </a:r>
                      <a:r>
                        <a:rPr lang="en-US" altLang="ko-KR" sz="11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ProxyPreserveHost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        </a:t>
                      </a:r>
                      <a:r>
                        <a:rPr lang="en-US" altLang="ko-KR" sz="1100" dirty="0" err="1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ProxyPass</a:t>
                      </a: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 /images !    # /images </a:t>
                      </a:r>
                      <a:r>
                        <a:rPr lang="ko-KR" altLang="en-US" sz="1100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는 </a:t>
                      </a:r>
                      <a:r>
                        <a:rPr lang="ko-KR" altLang="en-US" sz="1100" dirty="0" err="1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프록시를</a:t>
                      </a:r>
                      <a:r>
                        <a:rPr lang="ko-KR" altLang="en-US" sz="1100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 안타게 설정한다</a:t>
                      </a: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        </a:t>
                      </a:r>
                      <a:r>
                        <a:rPr lang="en-US" altLang="ko-KR" sz="1100" dirty="0" err="1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ProxyPassMatch</a:t>
                      </a:r>
                      <a:r>
                        <a:rPr lang="en-US" altLang="ko-KR" sz="1100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 ^(/.*\.html)$ !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       </a:t>
                      </a:r>
                      <a:r>
                        <a:rPr lang="en-US" altLang="ko-KR" sz="11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ProxyPass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           / http://127.0.0.1:8080/   </a:t>
                      </a:r>
                      <a:r>
                        <a:rPr lang="en-US" altLang="ko-KR" sz="11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connectiontimeout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=5 timeout=300 min=1 </a:t>
                      </a:r>
                      <a:r>
                        <a:rPr lang="en-US" altLang="ko-KR" sz="11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ttl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=20 acquire=10000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       </a:t>
                      </a:r>
                      <a:r>
                        <a:rPr lang="en-US" altLang="ko-KR" sz="11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ProxyPassReverse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/ http://127.0.0.1:8080/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1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&lt;/</a:t>
                      </a:r>
                      <a:r>
                        <a:rPr lang="en-US" altLang="ko-KR" sz="11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VirtualHost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&gt;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40918" y="3986798"/>
            <a:ext cx="936663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ko-KR" sz="1600" b="0" dirty="0">
                <a:latin typeface="+mn-ea"/>
              </a:rPr>
              <a:t>Virtual Proxy </a:t>
            </a:r>
            <a:r>
              <a:rPr lang="ko-KR" altLang="en-US" sz="1600" b="0" dirty="0">
                <a:latin typeface="+mn-ea"/>
              </a:rPr>
              <a:t>사용</a:t>
            </a:r>
            <a:endParaRPr lang="en-US" altLang="ko-KR" sz="1600" b="0" dirty="0">
              <a:latin typeface="+mn-ea"/>
            </a:endParaRPr>
          </a:p>
          <a:p>
            <a:pPr marL="719138" lvl="2" indent="-363538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ko-KR" altLang="en-US" sz="1400" b="0" dirty="0" smtClean="0">
                <a:latin typeface="+mn-ea"/>
              </a:rPr>
              <a:t>다른 프로토콜과 같으나 </a:t>
            </a:r>
            <a:r>
              <a:rPr lang="en-US" altLang="ko-KR" sz="1400" b="0" dirty="0" smtClean="0">
                <a:latin typeface="+mn-ea"/>
              </a:rPr>
              <a:t>prefix</a:t>
            </a:r>
            <a:r>
              <a:rPr lang="ko-KR" altLang="en-US" sz="1400" b="0" dirty="0" smtClean="0">
                <a:latin typeface="+mn-ea"/>
              </a:rPr>
              <a:t>로 </a:t>
            </a:r>
            <a:r>
              <a:rPr lang="en-US" altLang="ko-KR" sz="1400" b="0" dirty="0" smtClean="0">
                <a:latin typeface="+mn-ea"/>
              </a:rPr>
              <a:t>balancer://</a:t>
            </a:r>
            <a:r>
              <a:rPr lang="ko-KR" altLang="en-US" sz="1400" b="0" dirty="0" smtClean="0">
                <a:latin typeface="+mn-ea"/>
              </a:rPr>
              <a:t>의 문법을 사용</a:t>
            </a:r>
            <a:endParaRPr lang="en-US" altLang="ko-KR" sz="1400" b="0" dirty="0" smtClean="0">
              <a:latin typeface="+mn-ea"/>
            </a:endParaRPr>
          </a:p>
          <a:p>
            <a:pPr indent="-171450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ko-KR" sz="1600" b="0" dirty="0" smtClean="0">
                <a:latin typeface="+mn-ea"/>
              </a:rPr>
              <a:t>1 </a:t>
            </a:r>
            <a:r>
              <a:rPr lang="en-US" altLang="ko-KR" sz="1600" b="0" dirty="0">
                <a:latin typeface="+mn-ea"/>
              </a:rPr>
              <a:t>… n protocol </a:t>
            </a:r>
            <a:r>
              <a:rPr lang="en-US" altLang="ko-KR" sz="1600" b="0" dirty="0" smtClean="0">
                <a:latin typeface="+mn-ea"/>
              </a:rPr>
              <a:t>workers</a:t>
            </a:r>
            <a:endParaRPr lang="en-US" altLang="ko-KR" sz="1400" b="0" dirty="0" smtClean="0">
              <a:latin typeface="+mn-ea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615" y="5140960"/>
            <a:ext cx="8246429" cy="15465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1050" b="0" dirty="0" err="1">
                <a:solidFill>
                  <a:schemeClr val="bg1"/>
                </a:solidFill>
                <a:latin typeface="+mn-ea"/>
                <a:cs typeface="Courier New" pitchFamily="49" charset="0"/>
              </a:rPr>
              <a:t>LoadModule</a:t>
            </a:r>
            <a:r>
              <a:rPr lang="en-US" altLang="ko-KR" sz="1050" b="0" dirty="0">
                <a:solidFill>
                  <a:schemeClr val="bg1"/>
                </a:solidFill>
                <a:latin typeface="+mn-ea"/>
                <a:cs typeface="Courier New" pitchFamily="49" charset="0"/>
              </a:rPr>
              <a:t> </a:t>
            </a:r>
            <a:r>
              <a:rPr lang="en-US" altLang="ko-KR" sz="1050" b="0" dirty="0" err="1">
                <a:solidFill>
                  <a:schemeClr val="bg1"/>
                </a:solidFill>
                <a:latin typeface="+mn-ea"/>
                <a:cs typeface="Courier New" pitchFamily="49" charset="0"/>
              </a:rPr>
              <a:t>balancer_module</a:t>
            </a:r>
            <a:r>
              <a:rPr lang="en-US" altLang="ko-KR" sz="1050" b="0" dirty="0">
                <a:solidFill>
                  <a:schemeClr val="bg1"/>
                </a:solidFill>
                <a:latin typeface="+mn-ea"/>
                <a:cs typeface="Courier New" pitchFamily="49" charset="0"/>
              </a:rPr>
              <a:t> modules/mod_proxy_balancer.so</a:t>
            </a:r>
          </a:p>
          <a:p>
            <a:pPr algn="l">
              <a:spcBef>
                <a:spcPts val="0"/>
              </a:spcBef>
            </a:pPr>
            <a:endParaRPr lang="en-US" altLang="ko-KR" sz="1050" b="0" dirty="0">
              <a:solidFill>
                <a:schemeClr val="bg1"/>
              </a:solidFill>
              <a:latin typeface="+mn-ea"/>
              <a:cs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altLang="ko-KR" sz="1050" b="0" dirty="0">
                <a:solidFill>
                  <a:schemeClr val="bg1"/>
                </a:solidFill>
                <a:latin typeface="+mn-ea"/>
                <a:cs typeface="Courier New" pitchFamily="49" charset="0"/>
              </a:rPr>
              <a:t>&lt;Proxy balancer://cluster&gt;</a:t>
            </a:r>
          </a:p>
          <a:p>
            <a:pPr algn="l">
              <a:spcBef>
                <a:spcPts val="0"/>
              </a:spcBef>
            </a:pPr>
            <a:r>
              <a:rPr lang="en-US" altLang="ko-KR" sz="1050" b="0" dirty="0">
                <a:solidFill>
                  <a:schemeClr val="bg1"/>
                </a:solidFill>
                <a:latin typeface="+mn-ea"/>
                <a:cs typeface="Courier New" pitchFamily="49" charset="0"/>
              </a:rPr>
              <a:t>  </a:t>
            </a:r>
            <a:r>
              <a:rPr lang="en-US" altLang="ko-KR" sz="105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  <a:cs typeface="Courier New" pitchFamily="49" charset="0"/>
              </a:rPr>
              <a:t>BalancerMember</a:t>
            </a:r>
            <a:r>
              <a:rPr lang="en-US" altLang="ko-KR" sz="1050" b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  <a:cs typeface="Courier New" pitchFamily="49" charset="0"/>
              </a:rPr>
              <a:t> </a:t>
            </a:r>
            <a:r>
              <a:rPr lang="en-US" altLang="ko-KR" sz="1050" b="0" dirty="0">
                <a:solidFill>
                  <a:schemeClr val="bg1"/>
                </a:solidFill>
                <a:latin typeface="+mn-ea"/>
                <a:cs typeface="Courier New" pitchFamily="49" charset="0"/>
              </a:rPr>
              <a:t>http://remote:port</a:t>
            </a:r>
          </a:p>
          <a:p>
            <a:pPr algn="l">
              <a:spcBef>
                <a:spcPts val="0"/>
              </a:spcBef>
            </a:pPr>
            <a:r>
              <a:rPr lang="en-US" altLang="ko-KR" sz="1050" b="0" dirty="0">
                <a:solidFill>
                  <a:schemeClr val="bg1"/>
                </a:solidFill>
                <a:latin typeface="+mn-ea"/>
                <a:cs typeface="Courier New" pitchFamily="49" charset="0"/>
              </a:rPr>
              <a:t>  </a:t>
            </a:r>
            <a:r>
              <a:rPr lang="en-US" altLang="ko-KR" sz="1050" b="0" dirty="0" smtClean="0">
                <a:solidFill>
                  <a:schemeClr val="bg1"/>
                </a:solidFill>
                <a:latin typeface="+mn-ea"/>
                <a:cs typeface="Courier New" pitchFamily="49" charset="0"/>
              </a:rPr>
              <a:t>…</a:t>
            </a:r>
          </a:p>
          <a:p>
            <a:pPr algn="l">
              <a:spcBef>
                <a:spcPts val="0"/>
              </a:spcBef>
            </a:pPr>
            <a:r>
              <a:rPr lang="en-US" altLang="ko-KR" sz="1050" b="0" dirty="0">
                <a:solidFill>
                  <a:schemeClr val="bg1"/>
                </a:solidFill>
                <a:latin typeface="+mn-ea"/>
                <a:cs typeface="Courier New" pitchFamily="49" charset="0"/>
              </a:rPr>
              <a:t>  </a:t>
            </a:r>
            <a:r>
              <a:rPr lang="en-US" altLang="ko-KR" sz="1050" b="0" dirty="0" err="1">
                <a:solidFill>
                  <a:schemeClr val="bg1"/>
                </a:solidFill>
                <a:latin typeface="+mn-ea"/>
                <a:cs typeface="Courier New" pitchFamily="49" charset="0"/>
              </a:rPr>
              <a:t>ProxySet</a:t>
            </a:r>
            <a:r>
              <a:rPr lang="en-US" altLang="ko-KR" sz="1050" b="0" dirty="0">
                <a:solidFill>
                  <a:schemeClr val="bg1"/>
                </a:solidFill>
                <a:latin typeface="+mn-ea"/>
                <a:cs typeface="Courier New" pitchFamily="49" charset="0"/>
              </a:rPr>
              <a:t> </a:t>
            </a:r>
            <a:r>
              <a:rPr lang="en-US" altLang="ko-KR" sz="1050" b="0" dirty="0" err="1">
                <a:solidFill>
                  <a:schemeClr val="bg1"/>
                </a:solidFill>
                <a:latin typeface="+mn-ea"/>
                <a:cs typeface="Courier New" pitchFamily="49" charset="0"/>
              </a:rPr>
              <a:t>lbmethod</a:t>
            </a:r>
            <a:r>
              <a:rPr lang="en-US" altLang="ko-KR" sz="1050" b="0" dirty="0">
                <a:solidFill>
                  <a:schemeClr val="bg1"/>
                </a:solidFill>
                <a:latin typeface="+mn-ea"/>
                <a:cs typeface="Courier New" pitchFamily="49" charset="0"/>
              </a:rPr>
              <a:t>=</a:t>
            </a:r>
            <a:r>
              <a:rPr lang="en-US" altLang="ko-KR" sz="1050" b="0" dirty="0" err="1">
                <a:solidFill>
                  <a:schemeClr val="bg1"/>
                </a:solidFill>
                <a:latin typeface="+mn-ea"/>
                <a:cs typeface="Courier New" pitchFamily="49" charset="0"/>
              </a:rPr>
              <a:t>byrequests</a:t>
            </a:r>
            <a:endParaRPr lang="en-US" altLang="ko-KR" sz="1050" b="0" dirty="0">
              <a:solidFill>
                <a:schemeClr val="bg1"/>
              </a:solidFill>
              <a:latin typeface="+mn-ea"/>
              <a:cs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altLang="ko-KR" sz="1050" b="0" dirty="0">
                <a:solidFill>
                  <a:schemeClr val="bg1"/>
                </a:solidFill>
                <a:latin typeface="+mn-ea"/>
                <a:cs typeface="Courier New" pitchFamily="49" charset="0"/>
              </a:rPr>
              <a:t>&lt;/Proxy&gt;</a:t>
            </a:r>
          </a:p>
          <a:p>
            <a:pPr algn="l">
              <a:spcBef>
                <a:spcPts val="0"/>
              </a:spcBef>
            </a:pPr>
            <a:endParaRPr lang="en-US" altLang="ko-KR" sz="1050" b="0" dirty="0" smtClean="0">
              <a:solidFill>
                <a:schemeClr val="bg1"/>
              </a:solidFill>
              <a:latin typeface="+mn-ea"/>
              <a:cs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altLang="ko-KR" sz="1050" b="0" dirty="0" err="1" smtClean="0">
                <a:solidFill>
                  <a:schemeClr val="bg1"/>
                </a:solidFill>
                <a:latin typeface="+mn-ea"/>
                <a:cs typeface="Courier New" pitchFamily="49" charset="0"/>
              </a:rPr>
              <a:t>ProxyPass</a:t>
            </a:r>
            <a:r>
              <a:rPr lang="en-US" altLang="ko-KR" sz="1050" b="0" dirty="0" smtClean="0">
                <a:solidFill>
                  <a:schemeClr val="bg1"/>
                </a:solidFill>
                <a:latin typeface="+mn-ea"/>
                <a:cs typeface="Courier New" pitchFamily="49" charset="0"/>
              </a:rPr>
              <a:t> </a:t>
            </a:r>
            <a:r>
              <a:rPr lang="en-US" altLang="ko-KR" sz="1050" b="0" dirty="0" smtClean="0">
                <a:solidFill>
                  <a:schemeClr val="bg1"/>
                </a:solidFill>
                <a:latin typeface="+mn-ea"/>
                <a:cs typeface="Courier New" pitchFamily="49" charset="0"/>
              </a:rPr>
              <a:t>/ </a:t>
            </a:r>
            <a:r>
              <a:rPr lang="en-US" altLang="ko-KR" sz="105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  <a:cs typeface="Courier New" pitchFamily="49" charset="0"/>
              </a:rPr>
              <a:t>balancer</a:t>
            </a:r>
            <a:r>
              <a:rPr lang="en-US" altLang="ko-KR" sz="1050" b="0" dirty="0">
                <a:solidFill>
                  <a:schemeClr val="bg1"/>
                </a:solidFill>
                <a:latin typeface="+mn-ea"/>
                <a:cs typeface="Courier New" pitchFamily="49" charset="0"/>
              </a:rPr>
              <a:t>://cluster</a:t>
            </a:r>
            <a:r>
              <a:rPr lang="en-US" altLang="ko-KR" sz="1050" b="0" dirty="0" smtClean="0">
                <a:solidFill>
                  <a:schemeClr val="bg1"/>
                </a:solidFill>
                <a:latin typeface="+mn-ea"/>
                <a:cs typeface="Courier New" pitchFamily="49" charset="0"/>
              </a:rPr>
              <a:t>/</a:t>
            </a:r>
            <a:endParaRPr lang="en-US" altLang="ko-KR" sz="1050" b="0" dirty="0">
              <a:solidFill>
                <a:schemeClr val="bg1"/>
              </a:solidFill>
              <a:latin typeface="+mn-ea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578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6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xmlns="" id="{A1FCAFD2-1F4A-4193-B931-3433E6ED4CD0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Network </a:t>
            </a:r>
            <a:r>
              <a:rPr lang="ko-KR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환경상에서의 정보요청 흐름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7414" name="Picture 6" descr="http://cfs4.tistory.com/upload_control/download.blog?fhandle=YmxvZzE3NTY2M0BmczQudGlzdG9yeS5jb206L2F0dGFjaC8wLzA5MDAwMDAwMDAwMy5wbmc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155700"/>
            <a:ext cx="7708901" cy="31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media.vlpt.us/images/xldksps4/post/980fe5d0-fcfe-4395-9148-0a110475ba26/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3" y="4432301"/>
            <a:ext cx="588033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4505</TotalTime>
  <Words>4478</Words>
  <Application>Microsoft Office PowerPoint</Application>
  <PresentationFormat>A4 용지(210x297mm)</PresentationFormat>
  <Paragraphs>1177</Paragraphs>
  <Slides>83</Slides>
  <Notes>75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83</vt:i4>
      </vt:variant>
    </vt:vector>
  </HeadingPairs>
  <TitlesOfParts>
    <vt:vector size="87" baseType="lpstr">
      <vt:lpstr>Office 테마</vt:lpstr>
      <vt:lpstr>Clip</vt:lpstr>
      <vt:lpstr>클립</vt:lpstr>
      <vt:lpstr>Visio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이희재</dc:creator>
  <cp:lastModifiedBy>gombuin</cp:lastModifiedBy>
  <cp:revision>386</cp:revision>
  <dcterms:created xsi:type="dcterms:W3CDTF">2017-07-20T07:02:16Z</dcterms:created>
  <dcterms:modified xsi:type="dcterms:W3CDTF">2021-02-22T19:23:49Z</dcterms:modified>
</cp:coreProperties>
</file>