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89" r:id="rId2"/>
    <p:sldId id="1184" r:id="rId3"/>
    <p:sldId id="1186" r:id="rId4"/>
    <p:sldId id="1187" r:id="rId5"/>
    <p:sldId id="1188" r:id="rId6"/>
    <p:sldId id="1189" r:id="rId7"/>
    <p:sldId id="1202" r:id="rId8"/>
    <p:sldId id="1204" r:id="rId9"/>
    <p:sldId id="1205" r:id="rId10"/>
    <p:sldId id="1206" r:id="rId11"/>
    <p:sldId id="1207" r:id="rId12"/>
    <p:sldId id="1208" r:id="rId13"/>
    <p:sldId id="1209" r:id="rId14"/>
    <p:sldId id="1210" r:id="rId15"/>
    <p:sldId id="1211" r:id="rId16"/>
    <p:sldId id="1212" r:id="rId17"/>
    <p:sldId id="1213" r:id="rId18"/>
    <p:sldId id="1214" r:id="rId19"/>
    <p:sldId id="1157" r:id="rId20"/>
  </p:sldIdLst>
  <p:sldSz cx="9906000" cy="6858000" type="A4"/>
  <p:notesSz cx="6797675" cy="992822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DS" initials="S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FBF"/>
    <a:srgbClr val="5E8BC2"/>
    <a:srgbClr val="FF5050"/>
    <a:srgbClr val="0000FF"/>
    <a:srgbClr val="5E9EFF"/>
    <a:srgbClr val="000000"/>
    <a:srgbClr val="009ED6"/>
    <a:srgbClr val="A2D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6" autoAdjust="0"/>
    <p:restoredTop sz="93146" autoAdjust="0"/>
  </p:normalViewPr>
  <p:slideViewPr>
    <p:cSldViewPr showGuides="1">
      <p:cViewPr>
        <p:scale>
          <a:sx n="80" d="100"/>
          <a:sy n="80" d="100"/>
        </p:scale>
        <p:origin x="-2340" y="-720"/>
      </p:cViewPr>
      <p:guideLst>
        <p:guide orient="horz" pos="572"/>
        <p:guide orient="horz" pos="2523"/>
        <p:guide pos="3120"/>
        <p:guide pos="5978"/>
        <p:guide pos="1260"/>
        <p:guide pos="1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4530"/>
    </p:cViewPr>
  </p:sorterViewPr>
  <p:notesViewPr>
    <p:cSldViewPr showGuides="1">
      <p:cViewPr varScale="1">
        <p:scale>
          <a:sx n="76" d="100"/>
          <a:sy n="76" d="100"/>
        </p:scale>
        <p:origin x="-2142" y="-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80" cy="496332"/>
          </a:xfrm>
          <a:prstGeom prst="rect">
            <a:avLst/>
          </a:prstGeom>
        </p:spPr>
        <p:txBody>
          <a:bodyPr vert="horz" lIns="91981" tIns="45991" rIns="91981" bIns="459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095" y="1"/>
            <a:ext cx="2945980" cy="496332"/>
          </a:xfrm>
          <a:prstGeom prst="rect">
            <a:avLst/>
          </a:prstGeom>
        </p:spPr>
        <p:txBody>
          <a:bodyPr vert="horz" lIns="91981" tIns="45991" rIns="91981" bIns="459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92B1A77-2514-48A0-BD20-7E252C7AE8D4}" type="datetimeFigureOut">
              <a:rPr lang="ko-KR" altLang="en-US"/>
              <a:pPr>
                <a:defRPr/>
              </a:pPr>
              <a:t>2021-02-23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297"/>
            <a:ext cx="2945980" cy="496331"/>
          </a:xfrm>
          <a:prstGeom prst="rect">
            <a:avLst/>
          </a:prstGeom>
        </p:spPr>
        <p:txBody>
          <a:bodyPr vert="horz" lIns="91981" tIns="45991" rIns="91981" bIns="459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095" y="9430297"/>
            <a:ext cx="2945980" cy="496331"/>
          </a:xfrm>
          <a:prstGeom prst="rect">
            <a:avLst/>
          </a:prstGeom>
        </p:spPr>
        <p:txBody>
          <a:bodyPr vert="horz" lIns="91981" tIns="45991" rIns="91981" bIns="459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3E896C0-ABFC-4640-90F6-BEA7CFAD55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7112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80" cy="496332"/>
          </a:xfrm>
          <a:prstGeom prst="rect">
            <a:avLst/>
          </a:prstGeom>
        </p:spPr>
        <p:txBody>
          <a:bodyPr vert="horz" lIns="93064" tIns="46532" rIns="93064" bIns="4653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095" y="1"/>
            <a:ext cx="2945980" cy="496332"/>
          </a:xfrm>
          <a:prstGeom prst="rect">
            <a:avLst/>
          </a:prstGeom>
        </p:spPr>
        <p:txBody>
          <a:bodyPr vert="horz" lIns="93064" tIns="46532" rIns="93064" bIns="4653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A335150-B964-4361-9F88-0596EA09F1A7}" type="datetimeFigureOut">
              <a:rPr lang="ko-KR" altLang="en-US"/>
              <a:pPr>
                <a:defRPr/>
              </a:pPr>
              <a:t>2021-02-23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64" tIns="46532" rIns="93064" bIns="46532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089" y="4715947"/>
            <a:ext cx="5437500" cy="4466982"/>
          </a:xfrm>
          <a:prstGeom prst="rect">
            <a:avLst/>
          </a:prstGeom>
        </p:spPr>
        <p:txBody>
          <a:bodyPr vert="horz" lIns="93064" tIns="46532" rIns="93064" bIns="46532" rtlCol="0">
            <a:normAutofit/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  <a:endParaRPr lang="ko-KR" altLang="en-US" noProof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297"/>
            <a:ext cx="2945980" cy="496331"/>
          </a:xfrm>
          <a:prstGeom prst="rect">
            <a:avLst/>
          </a:prstGeom>
        </p:spPr>
        <p:txBody>
          <a:bodyPr vert="horz" lIns="93064" tIns="46532" rIns="93064" bIns="4653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095" y="9430297"/>
            <a:ext cx="2945980" cy="496331"/>
          </a:xfrm>
          <a:prstGeom prst="rect">
            <a:avLst/>
          </a:prstGeom>
        </p:spPr>
        <p:txBody>
          <a:bodyPr vert="horz" lIns="93064" tIns="46532" rIns="93064" bIns="4653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EE1521E-0E94-4F91-B416-9BC668BD40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905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885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6C42AE-1E83-414A-80A3-EC1ACE6AF6E1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6"/>
          <p:cNvSpPr/>
          <p:nvPr userDrawn="1"/>
        </p:nvSpPr>
        <p:spPr>
          <a:xfrm>
            <a:off x="0" y="1357313"/>
            <a:ext cx="9906000" cy="164306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4800" b="1" dirty="0">
              <a:solidFill>
                <a:prstClr val="white"/>
              </a:solidFill>
            </a:endParaRPr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A4C3C-21DF-4197-9F5D-84509D4370F2}" type="datetimeFigureOut">
              <a:rPr lang="ko-KR" altLang="en-US"/>
              <a:pPr>
                <a:defRPr/>
              </a:pPr>
              <a:t>2021-02-23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D8563-ACBB-4E40-87EE-AC553AB98C1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1A432-65A6-4301-8132-FB2CBB4E8031}" type="datetimeFigureOut">
              <a:rPr lang="ko-KR" altLang="en-US"/>
              <a:pPr>
                <a:defRPr/>
              </a:pPr>
              <a:t>2021-02-23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7955C-9C63-457B-8582-A9D275EEFA46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DF0DE-6E79-4B05-9974-9EF82E620E9C}" type="datetimeFigureOut">
              <a:rPr lang="ko-KR" altLang="en-US"/>
              <a:pPr>
                <a:defRPr/>
              </a:pPr>
              <a:t>2021-02-23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2227F-7A36-461C-9766-1D83FC66CBB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3627438" y="6597650"/>
            <a:ext cx="2809875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kumimoji="0" lang="en-US" altLang="ko-KR" sz="800" b="1" dirty="0" smtClean="0">
                <a:solidFill>
                  <a:srgbClr val="FF0000"/>
                </a:solidFill>
                <a:latin typeface="Calibri" pitchFamily="34" charset="0"/>
                <a:ea typeface="맑은 고딕" pitchFamily="50" charset="-127"/>
                <a:cs typeface="Calibri" pitchFamily="34" charset="0"/>
              </a:rPr>
              <a:t>- Internal Use Only -</a:t>
            </a:r>
          </a:p>
        </p:txBody>
      </p:sp>
      <p:pic>
        <p:nvPicPr>
          <p:cNvPr id="6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6597649"/>
            <a:ext cx="720080" cy="24447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8" name="직사각형 6"/>
          <p:cNvSpPr/>
          <p:nvPr userDrawn="1"/>
        </p:nvSpPr>
        <p:spPr>
          <a:xfrm>
            <a:off x="0" y="1"/>
            <a:ext cx="9906000" cy="6926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3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제목 1"/>
          <p:cNvSpPr>
            <a:spLocks noGrp="1"/>
          </p:cNvSpPr>
          <p:nvPr>
            <p:ph type="title"/>
          </p:nvPr>
        </p:nvSpPr>
        <p:spPr>
          <a:xfrm>
            <a:off x="270704" y="0"/>
            <a:ext cx="9294744" cy="69269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6"/>
          <p:cNvSpPr/>
          <p:nvPr userDrawn="1"/>
        </p:nvSpPr>
        <p:spPr>
          <a:xfrm>
            <a:off x="0" y="1"/>
            <a:ext cx="9906000" cy="6926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3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666357" y="6481258"/>
            <a:ext cx="574675" cy="36353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latinLnBrk="0" hangingPunct="1">
              <a:defRPr/>
            </a:pPr>
            <a:fld id="{16190FCE-2A33-4D39-9E95-7AFD816533BF}" type="slidenum">
              <a:rPr kumimoji="0" lang="ko-KR" altLang="en-US" sz="900" smtClean="0">
                <a:latin typeface="Calibri" pitchFamily="34" charset="0"/>
                <a:ea typeface="맑은 고딕" pitchFamily="50" charset="-127"/>
                <a:cs typeface="Calibri" pitchFamily="34" charset="0"/>
              </a:rPr>
              <a:pPr algn="ctr" eaLnBrk="1" latinLnBrk="0" hangingPunct="1">
                <a:defRPr/>
              </a:pPr>
              <a:t>‹#›</a:t>
            </a:fld>
            <a:endParaRPr kumimoji="0" lang="en-US" altLang="ko-KR" sz="900" dirty="0" smtClean="0">
              <a:latin typeface="Calibri" pitchFamily="34" charset="0"/>
              <a:ea typeface="맑은 고딕" pitchFamily="50" charset="-127"/>
              <a:cs typeface="Calibri" pitchFamily="34" charset="0"/>
            </a:endParaRPr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270704" y="0"/>
            <a:ext cx="9294744" cy="69269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chemeClr val="bg1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3627438" y="6669940"/>
            <a:ext cx="2809875" cy="21544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kumimoji="0" lang="en-US" altLang="ko-KR" sz="800" b="1" dirty="0" smtClean="0">
                <a:solidFill>
                  <a:srgbClr val="FF0000"/>
                </a:solidFill>
                <a:latin typeface="Calibri" pitchFamily="34" charset="0"/>
                <a:ea typeface="맑은 고딕" pitchFamily="50" charset="-127"/>
                <a:cs typeface="Calibri" pitchFamily="34" charset="0"/>
              </a:rPr>
              <a:t>- Internal Use Only -</a:t>
            </a:r>
          </a:p>
        </p:txBody>
      </p:sp>
      <p:pic>
        <p:nvPicPr>
          <p:cNvPr id="9" name="Picture 3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9464" y="6546291"/>
            <a:ext cx="720080" cy="284480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5113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50838" y="114300"/>
            <a:ext cx="7697787" cy="57785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350838" y="836613"/>
            <a:ext cx="9426575" cy="647700"/>
          </a:xfrm>
        </p:spPr>
        <p:txBody>
          <a:bodyPr/>
          <a:lstStyle>
            <a:lvl1pPr>
              <a:defRPr>
                <a:latin typeface="맑은 고딕" pitchFamily="50" charset="-127"/>
                <a:ea typeface="맑은 고딕" pitchFamily="50" charset="-127"/>
              </a:defRPr>
            </a:lvl1pPr>
          </a:lstStyle>
          <a:p>
            <a:pPr lvl="0"/>
            <a:endParaRPr lang="ko-KR" alt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40309-575B-4360-B403-25AC9C83F56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601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3B17EA-1083-4CF8-9F07-8184CB63137C}" type="datetimeFigureOut">
              <a:rPr lang="ko-KR" altLang="en-US"/>
              <a:pPr>
                <a:defRPr/>
              </a:pPr>
              <a:t>2021-02-23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8E731C5-69C2-4E8D-B466-3278D3FA57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888" r:id="rId1"/>
    <p:sldLayoutId id="2147486875" r:id="rId2"/>
    <p:sldLayoutId id="2147486876" r:id="rId3"/>
    <p:sldLayoutId id="2147486889" r:id="rId4"/>
    <p:sldLayoutId id="2147486890" r:id="rId5"/>
    <p:sldLayoutId id="2147486891" r:id="rId6"/>
    <p:sldLayoutId id="2147486892" r:id="rId7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68624" y="3429000"/>
            <a:ext cx="693420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altLang="ko-KR" sz="2700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2021. 02</a:t>
            </a:r>
            <a:endParaRPr lang="ko-KR" altLang="en-US" sz="2400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1514475"/>
            <a:ext cx="9906000" cy="1236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36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JVM </a:t>
            </a:r>
            <a:r>
              <a:rPr kumimoji="0" lang="ko-KR" altLang="en-US" sz="3600" b="1" kern="0" dirty="0" smtClean="0">
                <a:solidFill>
                  <a:srgbClr val="FFFFFF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이란</a:t>
            </a:r>
            <a:endParaRPr kumimoji="0" lang="en-US" altLang="ko-KR" sz="3600" b="1" kern="0" dirty="0">
              <a:solidFill>
                <a:srgbClr val="FFFFFF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376" y="188094"/>
            <a:ext cx="1369286" cy="504056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595414" y="4720248"/>
            <a:ext cx="6934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altLang="ko-KR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  <a:p>
            <a:pPr marL="342900" indent="-342900" algn="ctr" eaLnBrk="0" fontAlgn="auto" latinLnBrk="0" hangingPunct="0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ko-KR" altLang="en-US" b="1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주식회사 </a:t>
            </a:r>
            <a:r>
              <a:rPr lang="ko-KR" altLang="en-US" b="1" kern="0" dirty="0" err="1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오픈소스</a:t>
            </a:r>
            <a:r>
              <a:rPr lang="ko-KR" altLang="en-US" b="1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  <a:cs typeface="Calibri" pitchFamily="34" charset="0"/>
              </a:rPr>
              <a:t> 컨설팅</a:t>
            </a:r>
            <a:endParaRPr lang="ko-KR" altLang="en-US" b="1" kern="0" dirty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GC </a:t>
            </a:r>
            <a:r>
              <a:rPr lang="ko-KR" altLang="en-US" dirty="0" smtClean="0"/>
              <a:t>알고리즘</a:t>
            </a:r>
          </a:p>
        </p:txBody>
      </p:sp>
      <p:sp>
        <p:nvSpPr>
          <p:cNvPr id="7171" name="Text Box 166"/>
          <p:cNvSpPr txBox="1">
            <a:spLocks noChangeArrowheads="1"/>
          </p:cNvSpPr>
          <p:nvPr/>
        </p:nvSpPr>
        <p:spPr bwMode="auto">
          <a:xfrm>
            <a:off x="386954" y="1428751"/>
            <a:ext cx="7893844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Minor GC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Eden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에서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Alive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된 객체를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Suvivor1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으로 이동한다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 Eden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영역을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Clear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한다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endParaRPr lang="en-US" altLang="ko-KR" sz="1200" b="1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  <p:pic>
        <p:nvPicPr>
          <p:cNvPr id="7172" name="Picture 2" descr="lecture0401_1_1_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38" y="2628901"/>
            <a:ext cx="5506773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562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GC </a:t>
            </a:r>
            <a:r>
              <a:rPr lang="ko-KR" altLang="en-US" smtClean="0"/>
              <a:t>알고리즘</a:t>
            </a:r>
          </a:p>
        </p:txBody>
      </p:sp>
      <p:sp>
        <p:nvSpPr>
          <p:cNvPr id="8195" name="Text Box 166"/>
          <p:cNvSpPr txBox="1">
            <a:spLocks noChangeArrowheads="1"/>
          </p:cNvSpPr>
          <p:nvPr/>
        </p:nvSpPr>
        <p:spPr bwMode="auto">
          <a:xfrm>
            <a:off x="386954" y="1428751"/>
            <a:ext cx="750689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>
                <a:latin typeface="굴림" pitchFamily="50" charset="-127"/>
                <a:ea typeface="굴림" pitchFamily="50" charset="-127"/>
              </a:rPr>
              <a:t>Minor GC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>
                <a:latin typeface="굴림" pitchFamily="50" charset="-127"/>
                <a:ea typeface="굴림" pitchFamily="50" charset="-127"/>
              </a:rPr>
              <a:t>Eden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영역에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 Alive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된 객체와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 Suvivor1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영역에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 Alive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된 객체를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 Survivor 2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에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 copy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한다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.</a:t>
            </a:r>
            <a:br>
              <a:rPr lang="en-US" altLang="ko-KR" sz="1200">
                <a:latin typeface="굴림" pitchFamily="50" charset="-127"/>
                <a:ea typeface="굴림" pitchFamily="50" charset="-127"/>
              </a:rPr>
            </a:br>
            <a:r>
              <a:rPr lang="en-US" altLang="ko-KR" sz="1200">
                <a:latin typeface="굴림" pitchFamily="50" charset="-127"/>
                <a:ea typeface="굴림" pitchFamily="50" charset="-127"/>
              </a:rPr>
              <a:t>Eden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영역과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 Suvivor2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영역을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 clear</a:t>
            </a:r>
            <a:r>
              <a:rPr lang="ko-KR" altLang="en-US" sz="1200">
                <a:latin typeface="굴림" pitchFamily="50" charset="-127"/>
                <a:ea typeface="굴림" pitchFamily="50" charset="-127"/>
              </a:rPr>
              <a:t>한다</a:t>
            </a:r>
            <a:r>
              <a:rPr lang="en-US" altLang="ko-KR" sz="1200">
                <a:latin typeface="굴림" pitchFamily="50" charset="-127"/>
                <a:ea typeface="굴림" pitchFamily="50" charset="-127"/>
              </a:rPr>
              <a:t>.</a:t>
            </a:r>
            <a:endParaRPr lang="en-US" altLang="ko-KR" sz="1200" b="1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8196" name="Picture 2" descr="lecture0401_1_1_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6" y="2714625"/>
            <a:ext cx="5506773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9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GC </a:t>
            </a:r>
            <a:r>
              <a:rPr lang="ko-KR" altLang="en-US" smtClean="0"/>
              <a:t>알고리즘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386954" y="1196752"/>
            <a:ext cx="8454478" cy="4713511"/>
            <a:chOff x="386954" y="1428751"/>
            <a:chExt cx="7506890" cy="4481512"/>
          </a:xfrm>
        </p:grpSpPr>
        <p:sp>
          <p:nvSpPr>
            <p:cNvPr id="9219" name="Text Box 166"/>
            <p:cNvSpPr txBox="1">
              <a:spLocks noChangeArrowheads="1"/>
            </p:cNvSpPr>
            <p:nvPr/>
          </p:nvSpPr>
          <p:spPr bwMode="auto">
            <a:xfrm>
              <a:off x="386954" y="1428751"/>
              <a:ext cx="7506890" cy="212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1" dirty="0">
                  <a:latin typeface="굴림" pitchFamily="50" charset="-127"/>
                  <a:ea typeface="굴림" pitchFamily="50" charset="-127"/>
                </a:rPr>
                <a:t>Major GC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Old 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영역의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Garbage Collection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을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Full GC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라고 부르며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, Full GC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에 사용되는 알고리즘은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Mark &amp; Compact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라는 알고리즘을 이용한다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. Mark &amp; Compact 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알고리즘은 전체 객체들의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reference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를 쭉 </a:t>
              </a:r>
              <a:r>
                <a:rPr lang="ko-KR" altLang="en-US" sz="1200" dirty="0" err="1">
                  <a:latin typeface="굴림" pitchFamily="50" charset="-127"/>
                  <a:ea typeface="굴림" pitchFamily="50" charset="-127"/>
                </a:rPr>
                <a:t>따라가다면서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reference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가 연결되지 않는 객체를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Mark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한다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. 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이 작업이 끝나면 사용되지 않는 객체를 모두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Mark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가 되고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이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mark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된 객체를 삭제한다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(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실제로는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compact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라고 해서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, mark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된 객체로 생기는 부분을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unmark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된 즉 사용하는 객체로 </a:t>
              </a:r>
              <a:r>
                <a:rPr lang="ko-KR" altLang="en-US" sz="1200" dirty="0" err="1">
                  <a:latin typeface="굴림" pitchFamily="50" charset="-127"/>
                  <a:ea typeface="굴림" pitchFamily="50" charset="-127"/>
                </a:rPr>
                <a:t>메꾸어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 버리는 방법이다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.)</a:t>
              </a:r>
              <a:br>
                <a:rPr lang="en-US" altLang="ko-KR" sz="1200" dirty="0">
                  <a:latin typeface="굴림" pitchFamily="50" charset="-127"/>
                  <a:ea typeface="굴림" pitchFamily="50" charset="-127"/>
                </a:rPr>
              </a:b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/>
              </a:r>
              <a:br>
                <a:rPr lang="en-US" altLang="ko-KR" sz="1200" dirty="0">
                  <a:latin typeface="굴림" pitchFamily="50" charset="-127"/>
                  <a:ea typeface="굴림" pitchFamily="50" charset="-127"/>
                </a:rPr>
              </a:b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Full GC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는 매우 속도가 느리며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, Full GC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가 일어나는 도중에는 순간적으로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Java Application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이 멈춰 버리기 때문에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, Full GC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가 일어나는 정도와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Full GC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에 소요되는 시간은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 Application</a:t>
              </a:r>
              <a:r>
                <a:rPr lang="ko-KR" altLang="en-US" sz="1200" dirty="0">
                  <a:latin typeface="굴림" pitchFamily="50" charset="-127"/>
                  <a:ea typeface="굴림" pitchFamily="50" charset="-127"/>
                </a:rPr>
                <a:t>의 성능과 안정성에 아주 큰 영향을 준다</a:t>
              </a:r>
              <a:r>
                <a:rPr lang="en-US" altLang="ko-KR" sz="1200" dirty="0">
                  <a:latin typeface="굴림" pitchFamily="50" charset="-127"/>
                  <a:ea typeface="굴림" pitchFamily="50" charset="-127"/>
                </a:rPr>
                <a:t>.</a:t>
              </a:r>
              <a:endParaRPr lang="en-US" altLang="ko-KR" sz="1200" b="1" dirty="0">
                <a:latin typeface="굴림" pitchFamily="50" charset="-127"/>
                <a:ea typeface="굴림" pitchFamily="50" charset="-127"/>
              </a:endParaRPr>
            </a:p>
          </p:txBody>
        </p:sp>
        <p:pic>
          <p:nvPicPr>
            <p:cNvPr id="9220" name="Picture 2" descr="lecture0401_1_1_image00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9985" y="3857625"/>
              <a:ext cx="5506773" cy="2052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0084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GC Collector</a:t>
            </a:r>
            <a:endParaRPr lang="ko-KR" altLang="en-US" smtClean="0"/>
          </a:p>
        </p:txBody>
      </p:sp>
      <p:grpSp>
        <p:nvGrpSpPr>
          <p:cNvPr id="2" name="그룹 1"/>
          <p:cNvGrpSpPr/>
          <p:nvPr/>
        </p:nvGrpSpPr>
        <p:grpSpPr>
          <a:xfrm>
            <a:off x="386954" y="1052736"/>
            <a:ext cx="9102550" cy="5376639"/>
            <a:chOff x="386954" y="1428750"/>
            <a:chExt cx="8899921" cy="5000625"/>
          </a:xfrm>
        </p:grpSpPr>
        <p:sp>
          <p:nvSpPr>
            <p:cNvPr id="10243" name="Text Box 166"/>
            <p:cNvSpPr txBox="1">
              <a:spLocks noChangeArrowheads="1"/>
            </p:cNvSpPr>
            <p:nvPr/>
          </p:nvSpPr>
          <p:spPr bwMode="auto">
            <a:xfrm>
              <a:off x="386954" y="1428750"/>
              <a:ext cx="8899921" cy="34350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600" b="1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Default Collector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Scavenge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Full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Mark &amp; compact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알고리즘을 사용하는 방법이다</a:t>
              </a: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CPU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가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2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장 이상인 경우는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Default Collector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수행이 아닌 </a:t>
              </a:r>
              <a:r>
                <a:rPr lang="en-US" altLang="ko-KR" sz="1200" b="1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Parallel Collector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알고리즘으로 수행된다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600" b="1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Parallel Collector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여러 개의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CPU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이용하여 동시의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수행한다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단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CPU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의 성능이 낮은 경우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Default Collector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보다 성능이 낮을 수 있다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Parallel Collector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는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Low-pause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방식과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Throughput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방식으로 구분된다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의 성능 향상에 중점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Char char="-"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Low-pause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은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-XX:+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UseParNewGC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으로 설정하며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Old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위한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Concurrent GC(Old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)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함께 사용된다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가 빨리 되도록 하는 것에 중점을 두는 것이 아니며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Pause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시간을 단축하기 위한 설정이다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Char char="-"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Throughput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방식의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Parallel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는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-XX:+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UseParallelGC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옵션을 이용하며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Old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영역을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GC</a:t>
              </a: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할때는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Default GC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(Mark and compact)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방법만을 사용하도록 되어 있다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가 </a:t>
              </a: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발생했을때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되도록이면 빨리 수행하도록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throughput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 역점을 두었다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※ Throughput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방식과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Concurrent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방식은 동시에 적용이 불가능하다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</p:txBody>
        </p:sp>
        <p:pic>
          <p:nvPicPr>
            <p:cNvPr id="10244" name="Picture 2" descr="lecture0401_1_1_image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9985" y="4214813"/>
              <a:ext cx="5506773" cy="2214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174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GC Collector</a:t>
            </a:r>
            <a:endParaRPr lang="ko-KR" altLang="en-US" smtClean="0"/>
          </a:p>
        </p:txBody>
      </p:sp>
      <p:grpSp>
        <p:nvGrpSpPr>
          <p:cNvPr id="2" name="그룹 1"/>
          <p:cNvGrpSpPr/>
          <p:nvPr/>
        </p:nvGrpSpPr>
        <p:grpSpPr>
          <a:xfrm>
            <a:off x="386954" y="1023516"/>
            <a:ext cx="9054703" cy="5333773"/>
            <a:chOff x="386954" y="1428751"/>
            <a:chExt cx="9054703" cy="5333773"/>
          </a:xfrm>
        </p:grpSpPr>
        <p:sp>
          <p:nvSpPr>
            <p:cNvPr id="11267" name="Text Box 166"/>
            <p:cNvSpPr txBox="1">
              <a:spLocks noChangeArrowheads="1"/>
            </p:cNvSpPr>
            <p:nvPr/>
          </p:nvSpPr>
          <p:spPr bwMode="auto">
            <a:xfrm>
              <a:off x="386954" y="1428751"/>
              <a:ext cx="9054703" cy="3724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600" b="1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Concurrent  Collector(CMS</a:t>
              </a:r>
              <a:r>
                <a:rPr lang="en-US" altLang="ko-KR" sz="1600" b="1" dirty="0" smtClean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600" b="1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Full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즉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Old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영역을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하는 경우에는 그 시간이 길고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 순간적으로 멈춰버리기 때문에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시스템 운용에 문제가 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Parallel Collector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적용하던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Default Collector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적용하던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Old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영역의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는 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Mark&amp;Compact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알고리즘이 적용이 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Full GC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시에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Stop the World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의 시간이 오랜 기간 수행되는 것을 보완하기 위한 알고리즘이다</a:t>
              </a:r>
              <a:r>
                <a:rPr lang="en-US" altLang="ko-KR" sz="1200" dirty="0" smtClean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Full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로 인해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의 수행이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Stop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되고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Full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가 완료 되기까지 기다리는 것이 아니라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일부는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</a:t>
              </a: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수행되는 시간에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하고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최소한의 작업만을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 </a:t>
              </a: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멈췄을때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수행하는 방법으로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 멈추는 시간을 최소화한다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 </a:t>
              </a: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수행중일때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(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붉은 라인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) Full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위한 작업을 수행한다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  <a:endPara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 smtClean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(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Sweep,mark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) 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을 멈추고 수행하는 작업은 일부분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(initial-mark, remark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작업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)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만을 수행하기 때문에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기존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Default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의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Mark &amp; Compact Collector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 비해서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Application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 멈추는 시간이 현저하게 줄어든다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 smtClean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-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XX:+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UseConcMarkSweepGC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이용하여 설정한다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  <a:b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</a:b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</p:txBody>
        </p:sp>
        <p:pic>
          <p:nvPicPr>
            <p:cNvPr id="11268" name="Picture 2" descr="lecture0401_1_1_image008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0672" y="4338291"/>
              <a:ext cx="5050606" cy="2424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9130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Concurrent Collector</a:t>
            </a:r>
            <a:endParaRPr lang="ko-KR" altLang="en-US" smtClean="0"/>
          </a:p>
        </p:txBody>
      </p:sp>
      <p:sp>
        <p:nvSpPr>
          <p:cNvPr id="12291" name="Text Box 166"/>
          <p:cNvSpPr txBox="1">
            <a:spLocks noChangeArrowheads="1"/>
          </p:cNvSpPr>
          <p:nvPr/>
        </p:nvSpPr>
        <p:spPr bwMode="auto">
          <a:xfrm>
            <a:off x="386954" y="1428751"/>
            <a:ext cx="9054703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Concurrent </a:t>
            </a:r>
            <a:r>
              <a:rPr lang="en-US" altLang="ko-KR" sz="1600" b="1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Collector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600" b="1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설정에 따른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Eden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과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 Ratio</a:t>
            </a:r>
          </a:p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New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영역의 조정</a:t>
            </a:r>
            <a:endParaRPr lang="en-US" altLang="ko-KR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예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전체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Heap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 중에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New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영역이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384m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(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=8 -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XX:TargetSurvivorRatio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=90)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Eden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: 384-((384/(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8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+2))*2) = 307.2M(Eden)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: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FromSurvivor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= 38.4M,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ToSurvivor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= 38.4M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변경 옵션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- 1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 증가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(-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=8 -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XX:TargetSurvivorRatio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=90)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Eden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: 384-((384/(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4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+2))*2) = 256M(Eden)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FromSurvivor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= 64M,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ToSurvivor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= 64M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의 생존 공간 비율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: 128*0.9 = 115.2M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변경 옵션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- 2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 증가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(-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=128 -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XX:TargetSurvivorRatio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=90)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Eden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: 384-((384/(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128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+2))*2) = 378M(Eden)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영역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FromSurvivor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= 3M,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ToSurvivor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= 3M</a:t>
            </a:r>
            <a:endParaRPr lang="ko-KR" altLang="en-US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Survivor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의 생존 공간 비율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: 6*0.9 = 5.4M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/>
            </a:r>
            <a:b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endParaRPr lang="en-US" altLang="ko-KR" sz="1200" b="1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520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Concurrent Collector</a:t>
            </a:r>
            <a:endParaRPr lang="ko-KR" altLang="en-US" smtClean="0"/>
          </a:p>
        </p:txBody>
      </p:sp>
      <p:sp>
        <p:nvSpPr>
          <p:cNvPr id="13315" name="Text Box 166"/>
          <p:cNvSpPr txBox="1">
            <a:spLocks noChangeArrowheads="1"/>
          </p:cNvSpPr>
          <p:nvPr/>
        </p:nvSpPr>
        <p:spPr bwMode="auto">
          <a:xfrm>
            <a:off x="386954" y="1428751"/>
            <a:ext cx="9054703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6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Verbose GC </a:t>
            </a:r>
            <a:r>
              <a:rPr lang="ko-KR" altLang="en-US" sz="16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필수 적용 옵션</a:t>
            </a:r>
            <a:endParaRPr lang="en-US" altLang="ko-KR" sz="1600" b="1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ko-KR" sz="1200" b="1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b="1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verbose:gc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이 플래그는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정보를 기록하게 한다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 </a:t>
            </a:r>
            <a:b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-</a:t>
            </a:r>
            <a:r>
              <a:rPr lang="en-US" altLang="ko-KR" sz="1200" b="1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Xloggc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=filename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이 스위치는 ‘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verbose:gc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’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로 인한 정보를 표준 출력 대신 기록할 로그 파일명을 지정한다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b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-XX:+</a:t>
            </a:r>
            <a:r>
              <a:rPr lang="en-US" altLang="ko-KR" sz="1200" b="1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PrintGCTimeStamps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애플리케이션의 시작을 시점으로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GC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가 언제 실행되었는지 출력한다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 </a:t>
            </a:r>
            <a:b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-XX:+</a:t>
            </a:r>
            <a:r>
              <a:rPr lang="en-US" altLang="ko-KR" sz="1200" b="1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PrintGCDetails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GC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에 대해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GC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하기 전과 후의 신세대와 구세대의 크기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,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총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heap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크기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,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신세대와 구세대에서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GC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가 실행되기까지의 시간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, GC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주기마다 승진된 객체 크기와 같은 자세한 정보를 준다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 </a:t>
            </a:r>
            <a:b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-XX:+</a:t>
            </a:r>
            <a:r>
              <a:rPr lang="en-US" altLang="ko-KR" sz="1200" b="1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PrintTenuringDistribution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신세대에서 배정된 객체의 나이 분포를 알려준다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 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앞서 설명한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XX:NewSize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,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XX:MaxNewSize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,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XX:SurvivorRatio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,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XX:MaxTenuringThreshold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=0</a:t>
            </a: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의 튜닝은 바로 이 스위치에서 나오는 데이터를 사용해서 객체가 구세대로 승진할 정도로 시간이 지났는지 판단하게 된다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/>
            </a:r>
            <a:b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endParaRPr lang="en-US" altLang="ko-KR" sz="1200" b="1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64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GC </a:t>
            </a:r>
            <a:r>
              <a:rPr lang="ko-KR" altLang="en-US" smtClean="0"/>
              <a:t>통계 분석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91" y="2009776"/>
            <a:ext cx="4141258" cy="4187825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33875" y="2000251"/>
            <a:ext cx="5456900" cy="4214813"/>
          </a:xfrm>
          <a:prstGeom prst="rect">
            <a:avLst/>
          </a:prstGeom>
          <a:noFill/>
          <a:ln w="254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</p:pic>
      <p:sp>
        <p:nvSpPr>
          <p:cNvPr id="14341" name="Text Box 166"/>
          <p:cNvSpPr txBox="1">
            <a:spLocks noChangeArrowheads="1"/>
          </p:cNvSpPr>
          <p:nvPr/>
        </p:nvSpPr>
        <p:spPr bwMode="auto">
          <a:xfrm>
            <a:off x="154781" y="1143001"/>
            <a:ext cx="750689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b="1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PrintGCStats</a:t>
            </a:r>
            <a:r>
              <a: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PrintGCStats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-v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ncpu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=&lt;n&gt; [-v interval=&lt;seconds&gt;] [-v verbose=1] &lt;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gc_log_file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ko-KR" altLang="en-US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통계분석을  위한 옵션 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: java -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verbose:gc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-XX:+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PrintGCTimeStamps</a:t>
            </a:r>
            <a:r>
              <a: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-XX:+ </a:t>
            </a:r>
            <a:r>
              <a:rPr lang="en-US" altLang="ko-KR" sz="12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PrintGCDetails</a:t>
            </a:r>
            <a:endParaRPr lang="en-US" altLang="ko-KR" sz="1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93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GC </a:t>
            </a:r>
            <a:r>
              <a:rPr lang="ko-KR" altLang="en-US" smtClean="0"/>
              <a:t>튜닝 일반 사례</a:t>
            </a:r>
          </a:p>
        </p:txBody>
      </p:sp>
      <p:sp>
        <p:nvSpPr>
          <p:cNvPr id="15363" name="내용 개체 틀 2"/>
          <p:cNvSpPr>
            <a:spLocks noGrp="1"/>
          </p:cNvSpPr>
          <p:nvPr>
            <p:ph idx="4294967295"/>
          </p:nvPr>
        </p:nvSpPr>
        <p:spPr>
          <a:xfrm>
            <a:off x="416496" y="836712"/>
            <a:ext cx="8915400" cy="4525963"/>
          </a:xfrm>
        </p:spPr>
        <p:txBody>
          <a:bodyPr/>
          <a:lstStyle/>
          <a:p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512MB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의 구세대와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24MB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의 신세대에서 여러 가지의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정책과 튜닝 기술을 사용해 나온 결과값을 보여준다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/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신세대의 다양한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순차적 오버헤드와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멈춤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, 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빈도수를 신세대의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heap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크기에 비례해서 보여준다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b="1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단계 </a:t>
            </a:r>
            <a:r>
              <a:rPr lang="en-US" altLang="ko-KR" sz="1200" b="1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1 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: J2SE 1.4.1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에서 신세대와 구세대의 기본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를 사용할 때 가장 좋은 결과다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java -Xmx512m -Xms512m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XX:MaxNewSize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=24m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XX:NewSize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=24m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XX:SurvivorRatio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=2 &lt;application&gt;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구세대의 평균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pause: 3 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secs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 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신세대의 평균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pause: 110 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ms.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sequential overhead: 18.9%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b="1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단계 </a:t>
            </a:r>
            <a:r>
              <a:rPr lang="en-US" altLang="ko-KR" sz="1200" b="1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2 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: J2SE 1.4.1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에서 구세대의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를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CMS </a:t>
            </a:r>
            <a:r>
              <a:rPr lang="ko-KR" altLang="en-US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컬렉터로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설정하고 나온 가장 좋은 값이다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java -Xmx512m -Xms512m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XX:MaxNewSize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=24m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XX:NewSize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=24m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XX:SurvivorRatio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=128 -XX:+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UseConcMarkSweepGC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XX:MaxTenuring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Threshold=0 -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XX:CMSInitiatingOccupancyFraction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=60 &lt;application&gt;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XX:MaxTenuringThreshold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=0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로 설정하면 성능이 증가한다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XX:CMSInitiatingOccupancyFraction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의 적절한 값은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60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이다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이보다 작으면 더 많은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CMS </a:t>
            </a:r>
            <a:r>
              <a:rPr lang="ko-KR" altLang="en-US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가비지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컬렉션이 일어나고 많으면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CMS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컬렉션의 효율이 떨어진다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구세대의 평균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멈춤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(stop-the-world 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init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mark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와 동시발생 컬렉션의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remark phase) : 115ms 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신세대의 평균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멈춤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: 100ms 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순차적 오버헤드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: 8.6%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b="1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단계 </a:t>
            </a:r>
            <a:r>
              <a:rPr lang="en-US" altLang="ko-KR" sz="1200" b="1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3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 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: J2SE 1.4.1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에서 구세대는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CMS </a:t>
            </a:r>
            <a:r>
              <a:rPr lang="ko-KR" altLang="en-US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컬렉터를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신세대는 새로운 </a:t>
            </a:r>
            <a:r>
              <a:rPr lang="ko-KR" altLang="en-US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패러럴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</a:t>
            </a:r>
            <a:r>
              <a:rPr lang="ko-KR" altLang="en-US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컬렉터를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사용할 때 가장 좋은 값이다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java -Xmx512m -Xms512m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XX:MaxNewSize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=24m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XX:NewSize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=24m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XX:SurvivorRatio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=128 -XX:+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UseParNewGC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-XX:+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UseConcMarkSweepGC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XX:MaxTenuringThreshold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=0 -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XX:CMSInitiatingOccupancyFraction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=60 &lt;application&gt;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구세대의 평균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멈춤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(stop-the-world </a:t>
            </a:r>
            <a:r>
              <a:rPr lang="en-US" altLang="ko-KR" sz="1200" dirty="0" err="1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init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 mark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와 동시발생 컬렉션의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remark phase) : 142ms 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신세대의 평균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멈춤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: 50ms</a:t>
            </a:r>
            <a:b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</a:b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GC </a:t>
            </a:r>
            <a:r>
              <a:rPr lang="ko-KR" altLang="en-US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순차적 오버헤드 </a:t>
            </a:r>
            <a:r>
              <a:rPr lang="en-US" altLang="ko-KR" sz="12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: 5.9%</a:t>
            </a:r>
            <a:endParaRPr lang="ko-KR" altLang="en-US" sz="1200" dirty="0" smtClean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  <p:pic>
        <p:nvPicPr>
          <p:cNvPr id="1536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44" y="5013176"/>
            <a:ext cx="8270032" cy="123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05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요약</a:t>
            </a:r>
            <a:endParaRPr lang="ko-KR" altLang="en-US" dirty="0"/>
          </a:p>
        </p:txBody>
      </p:sp>
      <p:sp>
        <p:nvSpPr>
          <p:cNvPr id="4" name="직사각형 3"/>
          <p:cNvSpPr/>
          <p:nvPr/>
        </p:nvSpPr>
        <p:spPr>
          <a:xfrm>
            <a:off x="3024336" y="1340768"/>
            <a:ext cx="4953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6000" b="1" cap="small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O</a:t>
            </a:r>
            <a:r>
              <a:rPr lang="en-US" altLang="ko-KR" sz="6000" b="1" cap="small" dirty="0">
                <a:latin typeface="Arial Black" pitchFamily="34" charset="0"/>
              </a:rPr>
              <a:t>pen</a:t>
            </a:r>
          </a:p>
          <a:p>
            <a:r>
              <a:rPr lang="en-US" altLang="ko-KR" sz="6000" b="1" cap="small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S</a:t>
            </a:r>
            <a:r>
              <a:rPr lang="en-US" altLang="ko-KR" sz="6000" b="1" cap="small" dirty="0">
                <a:latin typeface="Arial Black" pitchFamily="34" charset="0"/>
              </a:rPr>
              <a:t>hare</a:t>
            </a:r>
          </a:p>
          <a:p>
            <a:r>
              <a:rPr lang="en-US" altLang="ko-KR" sz="6000" b="1" cap="small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C</a:t>
            </a:r>
            <a:r>
              <a:rPr lang="en-US" altLang="ko-KR" sz="6000" b="1" cap="small" dirty="0">
                <a:latin typeface="Arial Black" pitchFamily="34" charset="0"/>
              </a:rPr>
              <a:t>ontribute</a:t>
            </a:r>
          </a:p>
          <a:p>
            <a:r>
              <a:rPr lang="en-US" altLang="ko-KR" sz="6000" b="1" cap="small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</a:t>
            </a:r>
            <a:r>
              <a:rPr lang="en-US" altLang="ko-KR" sz="6000" b="1" cap="small" dirty="0">
                <a:latin typeface="Arial Black" pitchFamily="34" charset="0"/>
              </a:rPr>
              <a:t>dopt</a:t>
            </a:r>
          </a:p>
          <a:p>
            <a:r>
              <a:rPr lang="en-US" altLang="ko-KR" sz="6000" b="1" cap="small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R</a:t>
            </a:r>
            <a:r>
              <a:rPr lang="en-US" altLang="ko-KR" sz="6000" b="1" cap="small" dirty="0">
                <a:latin typeface="Arial Black" pitchFamily="34" charset="0"/>
              </a:rPr>
              <a:t>euse</a:t>
            </a:r>
            <a:endParaRPr lang="ko-KR" altLang="en-US" sz="6000" cap="small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78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Java </a:t>
            </a:r>
            <a:r>
              <a:rPr lang="ko-KR" altLang="en-US" dirty="0" smtClean="0"/>
              <a:t>란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3052" y="981830"/>
            <a:ext cx="9217023" cy="1754326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268288" indent="-268288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0" sz="1600" b="0" ker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defRPr>
            </a:lvl1pPr>
          </a:lstStyle>
          <a:p>
            <a:r>
              <a:rPr lang="en-US" altLang="ko-KR" sz="2000" dirty="0" smtClean="0"/>
              <a:t>1991</a:t>
            </a:r>
            <a:r>
              <a:rPr lang="ko-KR" altLang="en-US" sz="2000" dirty="0"/>
              <a:t>년 </a:t>
            </a:r>
            <a:r>
              <a:rPr lang="ko-KR" altLang="en-US" sz="2000" dirty="0" err="1"/>
              <a:t>썬의</a:t>
            </a:r>
            <a:r>
              <a:rPr lang="ko-KR" altLang="en-US" sz="2000" dirty="0"/>
              <a:t> 엔지니어들에 의해서 고안된 </a:t>
            </a:r>
            <a:r>
              <a:rPr lang="en-US" altLang="ko-KR" sz="2000" dirty="0"/>
              <a:t>Oak</a:t>
            </a:r>
            <a:r>
              <a:rPr lang="ko-KR" altLang="en-US" sz="2000" dirty="0"/>
              <a:t>라는 언어에서부터 시작</a:t>
            </a:r>
            <a:endParaRPr lang="en-US" altLang="ko-KR" sz="2000" dirty="0"/>
          </a:p>
          <a:p>
            <a:r>
              <a:rPr lang="ko-KR" altLang="en-US" sz="2000" dirty="0" smtClean="0"/>
              <a:t>목표는 </a:t>
            </a:r>
            <a:r>
              <a:rPr lang="ko-KR" altLang="en-US" sz="2000" dirty="0" smtClean="0">
                <a:solidFill>
                  <a:srgbClr val="FF0000"/>
                </a:solidFill>
              </a:rPr>
              <a:t>가전제품에 </a:t>
            </a:r>
            <a:r>
              <a:rPr lang="ko-KR" altLang="en-US" sz="2000" dirty="0">
                <a:solidFill>
                  <a:srgbClr val="FF0000"/>
                </a:solidFill>
              </a:rPr>
              <a:t>탑재될 소프트웨어</a:t>
            </a:r>
            <a:r>
              <a:rPr lang="ko-KR" altLang="en-US" sz="2000" dirty="0"/>
              <a:t>를 만드는 것</a:t>
            </a:r>
            <a:endParaRPr lang="en-US" altLang="ko-KR" sz="2000" dirty="0"/>
          </a:p>
          <a:p>
            <a:r>
              <a:rPr lang="ko-KR" altLang="en-US" sz="2000" dirty="0" smtClean="0"/>
              <a:t>인터넷의 </a:t>
            </a:r>
            <a:r>
              <a:rPr lang="ko-KR" altLang="en-US" sz="2000" dirty="0"/>
              <a:t>등장으로 </a:t>
            </a:r>
            <a:r>
              <a:rPr lang="en-US" altLang="ko-KR" sz="2000" dirty="0"/>
              <a:t>Oak</a:t>
            </a:r>
            <a:r>
              <a:rPr lang="ko-KR" altLang="en-US" sz="2000" dirty="0"/>
              <a:t>를 </a:t>
            </a:r>
            <a:r>
              <a:rPr lang="ko-KR" altLang="en-US" sz="2000" dirty="0">
                <a:solidFill>
                  <a:srgbClr val="FF0000"/>
                </a:solidFill>
              </a:rPr>
              <a:t>인터넷에 적합</a:t>
            </a:r>
            <a:r>
              <a:rPr lang="ko-KR" altLang="en-US" sz="2000" dirty="0"/>
              <a:t>하도록 개발 방향을 바꾼 것이 </a:t>
            </a:r>
            <a:r>
              <a:rPr lang="en-US" altLang="ko-KR" sz="2000" dirty="0"/>
              <a:t>JAVA</a:t>
            </a:r>
            <a:endParaRPr lang="ko-KR" altLang="en-US" sz="2000" dirty="0"/>
          </a:p>
          <a:p>
            <a:pPr>
              <a:lnSpc>
                <a:spcPct val="110000"/>
              </a:lnSpc>
              <a:spcBef>
                <a:spcPct val="20000"/>
              </a:spcBef>
            </a:pPr>
            <a:endParaRPr lang="en-US" altLang="ko-KR" sz="2000" dirty="0" smtClean="0"/>
          </a:p>
        </p:txBody>
      </p:sp>
      <p:pic>
        <p:nvPicPr>
          <p:cNvPr id="12" name="Picture 2" descr="http://blogfiles.naver.net/20090809_171/b1ack7circ1e_1249790679967k1l9k_jpg/자바플랫폼의_종류_b1ack7circ1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536" y="3212976"/>
            <a:ext cx="7920880" cy="2856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Java </a:t>
            </a:r>
            <a:r>
              <a:rPr lang="ko-KR" altLang="en-US" dirty="0" smtClean="0"/>
              <a:t>의</a:t>
            </a:r>
            <a:r>
              <a:rPr lang="en-US" altLang="ko-KR" dirty="0"/>
              <a:t> </a:t>
            </a:r>
            <a:r>
              <a:rPr lang="ko-KR" altLang="en-US" dirty="0" smtClean="0"/>
              <a:t>특징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73052" y="981830"/>
            <a:ext cx="9217023" cy="3120919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268288" indent="-268288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0" sz="1600" b="0" ker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defRPr>
            </a:lvl1pPr>
          </a:lstStyle>
          <a:p>
            <a:r>
              <a:rPr lang="en-US" altLang="ko-KR" sz="2000" dirty="0"/>
              <a:t> Object-oriented</a:t>
            </a:r>
          </a:p>
          <a:p>
            <a:r>
              <a:rPr lang="en-US" altLang="ko-KR" sz="2000" dirty="0"/>
              <a:t> Improved on C++</a:t>
            </a:r>
          </a:p>
          <a:p>
            <a:r>
              <a:rPr lang="en-US" altLang="ko-KR" sz="2000" dirty="0"/>
              <a:t> Distributed</a:t>
            </a:r>
          </a:p>
          <a:p>
            <a:r>
              <a:rPr lang="en-US" altLang="ko-KR" sz="2000" dirty="0"/>
              <a:t> Multi-threading</a:t>
            </a:r>
          </a:p>
          <a:p>
            <a:r>
              <a:rPr lang="en-US" altLang="ko-KR" sz="2000" dirty="0"/>
              <a:t> Security (</a:t>
            </a:r>
            <a:r>
              <a:rPr lang="en-US" altLang="ko-KR" sz="2000" dirty="0" err="1"/>
              <a:t>JVM</a:t>
            </a:r>
            <a:r>
              <a:rPr lang="en-US" altLang="ko-KR" sz="2000" dirty="0"/>
              <a:t> </a:t>
            </a:r>
            <a:r>
              <a:rPr lang="ko-KR" altLang="en-US" sz="2000" dirty="0"/>
              <a:t>상에서 보안강화</a:t>
            </a:r>
            <a:r>
              <a:rPr lang="en-US" altLang="ko-KR" sz="2000" dirty="0"/>
              <a:t>)</a:t>
            </a:r>
          </a:p>
          <a:p>
            <a:r>
              <a:rPr lang="en-US" altLang="ko-KR" sz="2000" dirty="0"/>
              <a:t> </a:t>
            </a:r>
            <a:r>
              <a:rPr lang="ko-KR" altLang="en-US" sz="2000" dirty="0"/>
              <a:t>다양한 </a:t>
            </a:r>
            <a:r>
              <a:rPr lang="en-US" altLang="ko-KR" sz="2000" dirty="0"/>
              <a:t>API </a:t>
            </a:r>
            <a:r>
              <a:rPr lang="ko-KR" altLang="en-US" sz="2000" dirty="0"/>
              <a:t>제공</a:t>
            </a:r>
            <a:r>
              <a:rPr lang="en-US" altLang="ko-KR" sz="2000" dirty="0"/>
              <a:t>(pre-written code)</a:t>
            </a:r>
          </a:p>
          <a:p>
            <a:r>
              <a:rPr lang="en-US" altLang="ko-KR" sz="2000" dirty="0">
                <a:solidFill>
                  <a:srgbClr val="2F2FBF"/>
                </a:solidFill>
              </a:rPr>
              <a:t> Write Once, Run Anywhere</a:t>
            </a:r>
          </a:p>
        </p:txBody>
      </p:sp>
    </p:spTree>
    <p:extLst>
      <p:ext uri="{BB962C8B-B14F-4D97-AF65-F5344CB8AC3E}">
        <p14:creationId xmlns:p14="http://schemas.microsoft.com/office/powerpoint/2010/main" val="246277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dirty="0"/>
              <a:t>자바의 주요 플랫폼</a:t>
            </a:r>
            <a:endParaRPr lang="en-US" altLang="ko-KR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72480" y="1124744"/>
            <a:ext cx="9217024" cy="485940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 eaLnBrk="1" hangingPunct="1">
              <a:buNone/>
              <a:defRPr/>
            </a:pPr>
            <a:endParaRPr kumimoji="0" lang="en-US" altLang="ko-KR" sz="1800" dirty="0" smtClean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10" name="그룹 9"/>
          <p:cNvGrpSpPr/>
          <p:nvPr/>
        </p:nvGrpSpPr>
        <p:grpSpPr>
          <a:xfrm>
            <a:off x="272480" y="1124744"/>
            <a:ext cx="9361040" cy="5328592"/>
            <a:chOff x="585201" y="1694618"/>
            <a:chExt cx="8690336" cy="4608466"/>
          </a:xfrm>
        </p:grpSpPr>
        <p:pic>
          <p:nvPicPr>
            <p:cNvPr id="5" name="Picture 2" descr="H:\한빛\강의교안제작\[보안주의]출판원고PDF\자바기초_그림&amp;표\ch01_img\ch01-09_cut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53043" y="1694618"/>
              <a:ext cx="7022494" cy="4069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AutoShape 11"/>
            <p:cNvSpPr>
              <a:spLocks/>
            </p:cNvSpPr>
            <p:nvPr/>
          </p:nvSpPr>
          <p:spPr bwMode="blackWhite">
            <a:xfrm rot="10800000" flipV="1">
              <a:off x="585201" y="1951989"/>
              <a:ext cx="1404499" cy="343162"/>
            </a:xfrm>
            <a:prstGeom prst="borderCallout2">
              <a:avLst>
                <a:gd name="adj1" fmla="val 25000"/>
                <a:gd name="adj2" fmla="val -4907"/>
                <a:gd name="adj3" fmla="val 28125"/>
                <a:gd name="adj4" fmla="val -44440"/>
                <a:gd name="adj5" fmla="val 138542"/>
                <a:gd name="adj6" fmla="val -52630"/>
              </a:avLst>
            </a:prstGeom>
            <a:noFill/>
            <a:ln w="12700" algn="ctr">
              <a:solidFill>
                <a:srgbClr val="003366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r>
                <a:rPr lang="ko-KR" altLang="en-US" sz="1200" b="0" dirty="0">
                  <a:solidFill>
                    <a:schemeClr val="tx2"/>
                  </a:solidFill>
                  <a:latin typeface="HY견고딕" pitchFamily="18" charset="-127"/>
                  <a:ea typeface="HY견고딕" pitchFamily="18" charset="-127"/>
                </a:rPr>
                <a:t>자바 실행영역</a:t>
              </a:r>
            </a:p>
          </p:txBody>
        </p:sp>
        <p:sp>
          <p:nvSpPr>
            <p:cNvPr id="8" name="AutoShape 11"/>
            <p:cNvSpPr>
              <a:spLocks/>
            </p:cNvSpPr>
            <p:nvPr/>
          </p:nvSpPr>
          <p:spPr bwMode="blackWhite">
            <a:xfrm flipH="1">
              <a:off x="5676508" y="5788341"/>
              <a:ext cx="2545654" cy="514743"/>
            </a:xfrm>
            <a:prstGeom prst="borderCallout2">
              <a:avLst>
                <a:gd name="adj1" fmla="val 25000"/>
                <a:gd name="adj2" fmla="val -4907"/>
                <a:gd name="adj3" fmla="val 25000"/>
                <a:gd name="adj4" fmla="val -16884"/>
                <a:gd name="adj5" fmla="val -178125"/>
                <a:gd name="adj6" fmla="val -33292"/>
              </a:avLst>
            </a:prstGeom>
            <a:noFill/>
            <a:ln w="12700" algn="ctr">
              <a:solidFill>
                <a:srgbClr val="003366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pPr algn="l"/>
              <a:r>
                <a:rPr lang="ko-KR" altLang="en-US" sz="1200" b="0" dirty="0">
                  <a:solidFill>
                    <a:schemeClr val="tx2"/>
                  </a:solidFill>
                  <a:latin typeface="HY견고딕" pitchFamily="18" charset="-127"/>
                  <a:ea typeface="HY견고딕" pitchFamily="18" charset="-127"/>
                </a:rPr>
                <a:t>자바에서 기본적으로 제공하는 클래스 라이브러리</a:t>
              </a:r>
            </a:p>
          </p:txBody>
        </p:sp>
        <p:sp>
          <p:nvSpPr>
            <p:cNvPr id="9" name="AutoShape 11"/>
            <p:cNvSpPr>
              <a:spLocks/>
            </p:cNvSpPr>
            <p:nvPr/>
          </p:nvSpPr>
          <p:spPr bwMode="blackWhite">
            <a:xfrm rot="10800000" flipV="1">
              <a:off x="585201" y="2466733"/>
              <a:ext cx="1404499" cy="514743"/>
            </a:xfrm>
            <a:prstGeom prst="borderCallout2">
              <a:avLst>
                <a:gd name="adj1" fmla="val 25000"/>
                <a:gd name="adj2" fmla="val -4907"/>
                <a:gd name="adj3" fmla="val 25852"/>
                <a:gd name="adj4" fmla="val -24907"/>
                <a:gd name="adj5" fmla="val 64190"/>
                <a:gd name="adj6" fmla="val -29194"/>
              </a:avLst>
            </a:prstGeom>
            <a:noFill/>
            <a:ln w="12700" algn="ctr">
              <a:solidFill>
                <a:srgbClr val="003366"/>
              </a:solidFill>
              <a:prstDash val="dash"/>
              <a:miter lim="800000"/>
              <a:headEnd/>
              <a:tailEnd/>
            </a:ln>
          </p:spPr>
          <p:txBody>
            <a:bodyPr/>
            <a:lstStyle/>
            <a:p>
              <a:r>
                <a:rPr lang="ko-KR" altLang="en-US" sz="1200" b="0" dirty="0">
                  <a:solidFill>
                    <a:schemeClr val="tx2"/>
                  </a:solidFill>
                  <a:latin typeface="HY견고딕" pitchFamily="18" charset="-127"/>
                  <a:ea typeface="HY견고딕" pitchFamily="18" charset="-127"/>
                </a:rPr>
                <a:t>자바 개발환경 포함 영역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44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dirty="0"/>
              <a:t>자바의 주요 플랫폼</a:t>
            </a:r>
            <a:endParaRPr lang="en-US" altLang="ko-KR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66738" y="1447800"/>
            <a:ext cx="80010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>
              <a:defRPr/>
            </a:pPr>
            <a:endParaRPr kumimoji="0"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183" y="2613313"/>
            <a:ext cx="6840760" cy="346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73052" y="981830"/>
            <a:ext cx="9217023" cy="1569660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268288" indent="-268288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Tx/>
              <a:buBlip>
                <a:blip r:embed="rId3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0" sz="1600" b="0" ker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defRPr>
            </a:lvl1pPr>
          </a:lstStyle>
          <a:p>
            <a:r>
              <a:rPr lang="en-US" altLang="ko-KR" sz="2000" dirty="0"/>
              <a:t> </a:t>
            </a:r>
            <a:r>
              <a:rPr lang="ko-KR" altLang="en-US" sz="2000" dirty="0"/>
              <a:t>자바</a:t>
            </a:r>
            <a:r>
              <a:rPr lang="en-US" altLang="ko-KR" sz="2000" dirty="0"/>
              <a:t> </a:t>
            </a:r>
            <a:r>
              <a:rPr lang="ko-KR" altLang="en-US" sz="2000" dirty="0" err="1" smtClean="0"/>
              <a:t>가상머신</a:t>
            </a:r>
            <a:endParaRPr lang="en-US" altLang="ko-KR" sz="2000" dirty="0" smtClean="0"/>
          </a:p>
          <a:p>
            <a:pPr marL="742950" lvl="1" indent="-28575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0" lang="ko-KR" altLang="en-US" sz="16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실행 </a:t>
            </a:r>
            <a:r>
              <a:rPr kumimoji="0" lang="ko-KR" altLang="en-US" sz="16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형태로 만들기 전 바이트 코드를 먼저 생성</a:t>
            </a:r>
            <a:endParaRPr kumimoji="0" lang="en-US" altLang="ko-KR" sz="16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  <a:p>
            <a:pPr marL="742950" lvl="1" indent="-28575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0" lang="ko-KR" altLang="en-US" sz="1600" dirty="0" err="1">
                <a:latin typeface="산돌고딕 M" panose="02030504000101010101" pitchFamily="18" charset="-127"/>
                <a:ea typeface="산돌고딕 M" panose="02030504000101010101" pitchFamily="18" charset="-127"/>
              </a:rPr>
              <a:t>가상머신만</a:t>
            </a:r>
            <a:r>
              <a:rPr kumimoji="0" lang="ko-KR" altLang="en-US" sz="16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 있으면 자바 프로그램을 해석할 수 있다</a:t>
            </a:r>
            <a:r>
              <a:rPr kumimoji="0" lang="en-US" altLang="ko-KR" sz="16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.</a:t>
            </a:r>
          </a:p>
          <a:p>
            <a:pPr marL="742950" lvl="1" indent="-28575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0" lang="ko-KR" altLang="en-US" sz="1600" dirty="0">
                <a:latin typeface="산돌고딕 M" panose="02030504000101010101" pitchFamily="18" charset="-127"/>
                <a:ea typeface="산돌고딕 M" panose="02030504000101010101" pitchFamily="18" charset="-127"/>
              </a:rPr>
              <a:t>다양한 환경에서 </a:t>
            </a:r>
            <a:r>
              <a:rPr kumimoji="0" lang="ko-KR" altLang="en-US" sz="1600" dirty="0" smtClean="0">
                <a:latin typeface="산돌고딕 M" panose="02030504000101010101" pitchFamily="18" charset="-127"/>
                <a:ea typeface="산돌고딕 M" panose="02030504000101010101" pitchFamily="18" charset="-127"/>
              </a:rPr>
              <a:t>실행가능</a:t>
            </a:r>
            <a:endParaRPr lang="en-US" altLang="ko-KR" sz="2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7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ko-KR" altLang="en-US" dirty="0"/>
              <a:t>자바의 주요 플랫폼</a:t>
            </a:r>
            <a:endParaRPr lang="en-US" altLang="ko-KR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66738" y="1447800"/>
            <a:ext cx="8001000" cy="4572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>
              <a:defRPr/>
            </a:pPr>
            <a:endParaRPr kumimoji="0" lang="en-US" altLang="ko-KR" sz="1400" dirty="0" smtClean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3052" y="981830"/>
            <a:ext cx="9217023" cy="439159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square" rtlCol="0">
            <a:spAutoFit/>
          </a:bodyPr>
          <a:lstStyle>
            <a:defPPr>
              <a:defRPr lang="ko-KR"/>
            </a:defPPr>
            <a:lvl1pPr marL="268288" indent="-268288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FontTx/>
              <a:buBlip>
                <a:blip r:embed="rId2"/>
              </a:buBlip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kumimoji="0" sz="1600" b="0" ker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defRPr>
            </a:lvl1pPr>
          </a:lstStyle>
          <a:p>
            <a:r>
              <a:rPr lang="en-US" altLang="ko-KR" sz="2000" dirty="0">
                <a:latin typeface="+mj-ea"/>
              </a:rPr>
              <a:t>Compile, </a:t>
            </a:r>
            <a:r>
              <a:rPr lang="en-US" altLang="ko-KR" sz="2000" dirty="0" err="1" smtClean="0">
                <a:latin typeface="+mj-ea"/>
              </a:rPr>
              <a:t>Bytecode</a:t>
            </a:r>
            <a:endParaRPr lang="en-US" altLang="ko-KR" sz="2200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708508" y="1447800"/>
            <a:ext cx="8204932" cy="4800600"/>
            <a:chOff x="708508" y="1447800"/>
            <a:chExt cx="7749691" cy="4800600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508" y="1447800"/>
              <a:ext cx="7749691" cy="4800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990600" y="487680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 err="1" smtClean="0">
                  <a:latin typeface="+mj-ea"/>
                  <a:ea typeface="+mj-ea"/>
                </a:rPr>
                <a:t>안드로이드</a:t>
              </a:r>
              <a:endParaRPr lang="ko-KR" altLang="en-US" sz="1600" b="1" dirty="0">
                <a:latin typeface="+mj-ea"/>
                <a:ea typeface="+mj-ea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14400" y="3352800"/>
              <a:ext cx="5950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 smtClean="0">
                  <a:latin typeface="+mj-ea"/>
                  <a:ea typeface="+mj-ea"/>
                </a:rPr>
                <a:t>자</a:t>
              </a:r>
              <a:r>
                <a:rPr lang="ko-KR" altLang="en-US" sz="1600" b="1" dirty="0">
                  <a:latin typeface="+mj-ea"/>
                  <a:ea typeface="+mj-ea"/>
                </a:rPr>
                <a:t>바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38200" y="1676400"/>
              <a:ext cx="10054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 smtClean="0">
                  <a:latin typeface="+mj-ea"/>
                  <a:ea typeface="+mj-ea"/>
                </a:rPr>
                <a:t>컴파일러</a:t>
              </a:r>
              <a:endParaRPr lang="ko-KR" altLang="en-US" sz="1600" b="1" dirty="0">
                <a:latin typeface="+mj-ea"/>
                <a:ea typeface="+mj-ea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34000" y="1676400"/>
              <a:ext cx="12105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 smtClean="0">
                  <a:latin typeface="+mj-ea"/>
                  <a:ea typeface="+mj-ea"/>
                </a:rPr>
                <a:t>인터프리터</a:t>
              </a:r>
              <a:endParaRPr lang="ko-KR" altLang="en-US" sz="1600" b="1" dirty="0">
                <a:latin typeface="+mj-ea"/>
                <a:ea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038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377" y="188094"/>
            <a:ext cx="1369286" cy="504056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794" y="4974401"/>
            <a:ext cx="3049398" cy="1883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3050" y="6248260"/>
            <a:ext cx="1614545" cy="329321"/>
          </a:xfrm>
          <a:prstGeom prst="rect">
            <a:avLst/>
          </a:prstGeom>
          <a:noFill/>
          <a:ln w="19050" algn="ctr">
            <a:noFill/>
            <a:round/>
            <a:headEnd/>
            <a:tailEnd/>
          </a:ln>
        </p:spPr>
        <p:txBody>
          <a:bodyPr wrap="none" rtlCol="0">
            <a:spAutoFit/>
          </a:bodyPr>
          <a:lstStyle/>
          <a:p>
            <a:pPr fontAlgn="auto" latinLnBrk="0">
              <a:lnSpc>
                <a:spcPct val="110000"/>
              </a:lnSpc>
              <a:spcBef>
                <a:spcPct val="20000"/>
              </a:spcBef>
              <a:spcAft>
                <a:spcPts val="0"/>
              </a:spcAft>
              <a:buSzPct val="100000"/>
            </a:pPr>
            <a:r>
              <a:rPr kumimoji="0" lang="en-US" altLang="ko-KR" sz="1400" kern="0" dirty="0" smtClean="0">
                <a:solidFill>
                  <a:srgbClr val="000000"/>
                </a:solidFill>
                <a:latin typeface="산돌고딕 M" pitchFamily="18" charset="-127"/>
                <a:ea typeface="산돌고딕 M" pitchFamily="18" charset="-127"/>
              </a:rPr>
              <a:t>Certified Partner by</a:t>
            </a:r>
            <a:endParaRPr kumimoji="0" lang="ko-KR" altLang="en-US" sz="1400" kern="0" dirty="0" err="1" smtClean="0">
              <a:solidFill>
                <a:srgbClr val="000000"/>
              </a:solidFill>
              <a:latin typeface="산돌고딕 M" pitchFamily="18" charset="-127"/>
              <a:ea typeface="산돌고딕 M" pitchFamily="18" charset="-127"/>
            </a:endParaRPr>
          </a:p>
        </p:txBody>
      </p:sp>
      <p:pic>
        <p:nvPicPr>
          <p:cNvPr id="6" name="Picture 6" descr="http://i1-news.softpedia-static.com/images/news2/Zabbix-2-0-3-Brings-Tons-of-Fixes-2.jpg?134945216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8304" y="6209882"/>
            <a:ext cx="792088" cy="330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2" descr="http://cloudtimes.org/wp-content/uploads/2012/06/redhat-logo-cloud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092" y="6150684"/>
            <a:ext cx="391617" cy="430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777" y="6201750"/>
            <a:ext cx="864096" cy="373355"/>
          </a:xfrm>
          <a:prstGeom prst="rect">
            <a:avLst/>
          </a:prstGeom>
        </p:spPr>
      </p:pic>
      <p:pic>
        <p:nvPicPr>
          <p:cNvPr id="9" name="Picture 36" descr="http://www.turbogadgets.com/wp-content/uploads/2011/08/HP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662" y="6185527"/>
            <a:ext cx="593540" cy="38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직사각형 9"/>
          <p:cNvSpPr/>
          <p:nvPr/>
        </p:nvSpPr>
        <p:spPr>
          <a:xfrm>
            <a:off x="0" y="2636912"/>
            <a:ext cx="9905192" cy="13681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0"/>
                </a:schemeClr>
              </a:gs>
              <a:gs pos="50000">
                <a:schemeClr val="tx2">
                  <a:lumMod val="90000"/>
                  <a:lumOff val="10000"/>
                </a:schemeClr>
              </a:gs>
              <a:gs pos="100000">
                <a:schemeClr val="tx2">
                  <a:lumMod val="80000"/>
                  <a:lumOff val="2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산돌고딕 M" panose="02030504000101010101" pitchFamily="18" charset="-127"/>
              <a:ea typeface="산돌고딕 M" panose="02030504000101010101" pitchFamily="18" charset="-127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2708921"/>
            <a:ext cx="9906000" cy="1236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3600" dirty="0">
                <a:solidFill>
                  <a:schemeClr val="bg1"/>
                </a:solidFill>
                <a:latin typeface="산돌고딕 M" panose="02030504000101010101" pitchFamily="18" charset="-127"/>
                <a:ea typeface="산돌고딕 M" panose="02030504000101010101" pitchFamily="18" charset="-127"/>
              </a:rPr>
              <a:t>Garbage </a:t>
            </a:r>
            <a:r>
              <a:rPr lang="en-US" altLang="ko-KR" sz="3600" dirty="0" smtClean="0">
                <a:solidFill>
                  <a:schemeClr val="bg1"/>
                </a:solidFill>
                <a:latin typeface="산돌고딕 M" panose="02030504000101010101" pitchFamily="18" charset="-127"/>
                <a:ea typeface="산돌고딕 M" panose="02030504000101010101" pitchFamily="18" charset="-127"/>
              </a:rPr>
              <a:t>Collection</a:t>
            </a:r>
            <a:endParaRPr lang="en-US" altLang="ko-KR" sz="3600" b="1" kern="0" dirty="0">
              <a:solidFill>
                <a:schemeClr val="bg1"/>
              </a:solidFill>
              <a:latin typeface="산돌고딕 M" pitchFamily="18" charset="-127"/>
              <a:ea typeface="산돌고딕 M" pitchFamily="18" charset="-127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5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540209" y="1124744"/>
            <a:ext cx="8590360" cy="5081587"/>
            <a:chOff x="540209" y="1124744"/>
            <a:chExt cx="8590360" cy="5081587"/>
          </a:xfrm>
        </p:grpSpPr>
        <p:pic>
          <p:nvPicPr>
            <p:cNvPr id="4" name="Picture 4" descr="options affecting sizi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209" y="1124744"/>
              <a:ext cx="8590360" cy="3171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166"/>
            <p:cNvSpPr txBox="1">
              <a:spLocks noChangeArrowheads="1"/>
            </p:cNvSpPr>
            <p:nvPr/>
          </p:nvSpPr>
          <p:spPr bwMode="auto">
            <a:xfrm>
              <a:off x="632520" y="4267993"/>
              <a:ext cx="4602163" cy="1938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1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Total Heap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- Total Size = Young Generation + Tenured Generation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- Committed 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vs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Virtual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 Committed :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이미 사용중인 공간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Virtual :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예비 공간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- parameter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XX:MinHeapFreeRatio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=40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XX:MaxHeapFreeRatio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=70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Xms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=3670k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Xmx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=64m</a:t>
              </a:r>
            </a:p>
          </p:txBody>
        </p:sp>
        <p:sp>
          <p:nvSpPr>
            <p:cNvPr id="6" name="Text Box 167"/>
            <p:cNvSpPr txBox="1">
              <a:spLocks noChangeArrowheads="1"/>
            </p:cNvSpPr>
            <p:nvPr/>
          </p:nvSpPr>
          <p:spPr bwMode="auto">
            <a:xfrm>
              <a:off x="5135491" y="4282282"/>
              <a:ext cx="3235181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1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Young Generation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- minor collection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- parameter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.-XX:NewRatio2(client JVM:8) (Tenured / New)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XX:NewSize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=2228k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XX:MaxNewSize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=Unlimited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   .-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XX:SurvivorRatio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=32 (Eden / one </a:t>
              </a:r>
              <a:r>
                <a:rPr lang="en-US" altLang="ko-KR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Survior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</p:txBody>
        </p:sp>
      </p:grp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270704" y="0"/>
            <a:ext cx="9294744" cy="692696"/>
          </a:xfrm>
        </p:spPr>
        <p:txBody>
          <a:bodyPr>
            <a:normAutofit/>
          </a:bodyPr>
          <a:lstStyle/>
          <a:p>
            <a:r>
              <a:rPr lang="en-US" altLang="ko-KR" dirty="0"/>
              <a:t>Heap </a:t>
            </a:r>
            <a:r>
              <a:rPr lang="ko-KR" altLang="en-US" dirty="0"/>
              <a:t>메모리 </a:t>
            </a:r>
            <a:r>
              <a:rPr lang="ko-KR" altLang="en-US" dirty="0" smtClean="0"/>
              <a:t>구조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6786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270704" y="0"/>
            <a:ext cx="9294744" cy="692696"/>
          </a:xfrm>
        </p:spPr>
        <p:txBody>
          <a:bodyPr>
            <a:normAutofit/>
          </a:bodyPr>
          <a:lstStyle/>
          <a:p>
            <a:r>
              <a:rPr lang="en-US" altLang="ko-KR" dirty="0"/>
              <a:t>GC </a:t>
            </a:r>
            <a:r>
              <a:rPr lang="ko-KR" altLang="en-US" dirty="0"/>
              <a:t>알고리즘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632520" y="980728"/>
            <a:ext cx="7858125" cy="5248275"/>
            <a:chOff x="357188" y="1428750"/>
            <a:chExt cx="7858125" cy="5248275"/>
          </a:xfrm>
        </p:grpSpPr>
        <p:sp>
          <p:nvSpPr>
            <p:cNvPr id="8" name="Text Box 166"/>
            <p:cNvSpPr txBox="1">
              <a:spLocks noChangeArrowheads="1"/>
            </p:cNvSpPr>
            <p:nvPr/>
          </p:nvSpPr>
          <p:spPr bwMode="auto">
            <a:xfrm>
              <a:off x="357188" y="1428750"/>
              <a:ext cx="7858125" cy="2677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맑은 고딕" pitchFamily="50" charset="-127"/>
                  <a:ea typeface="맑은 고딕" pitchFamily="50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b="1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Minor GC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New/Young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영역의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라고 부르는데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New/Young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영역은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Eden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Survivor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라는 </a:t>
              </a: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두가지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영역으로 또 나뉘어 진다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Eden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영역은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Java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객체가 생성되자 마자 저장이 </a:t>
              </a: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되는곳이다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이렇게 생성된 객체는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가 발생 할 때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Survivor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영역으로 이동된다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Survivor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영역은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Survivor 1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Suvivor2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 두 영역으로 나뉘어 지는데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가 발생하면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Eden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Survivor1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Alive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되어 있는 객체를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Suvivor2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로 복사한다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그리고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Alive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되어 있지 않는 객체는 자연히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Suvivor1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 남아있게 되고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Survivor1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Eden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영역을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Clear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(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결과적으로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Alive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된 객체만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Survivor2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로 </a:t>
              </a: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이동한것이다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.) </a:t>
              </a:r>
              <a:b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</a:br>
              <a:r>
                <a:rPr lang="ko-KR" altLang="en-US" sz="1200" dirty="0" err="1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다음번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가 발생하면 같은 원리로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Eden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Survivor2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영역에서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Alive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되어 있는 객체를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Survivor1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 복사한다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계속 이런 방법을 반복적으로 수행하면서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수행한다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  <a:b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</a:b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/>
              </a:r>
              <a:b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</a:b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이렇게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를 수행하다가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Survivor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영역에서 오래된 객체는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Old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영역으로 옮기게 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이런 방식의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GC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알고리즘을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Copy &amp; Scavenge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라고 한다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이 방법은 매우 속도가 빠르며 작은 크기의 메모리를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 Collecting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하는데 매우 효과적이다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 Minor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의 경우에는 자주 일어나기 때문에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, GC</a:t>
              </a:r>
              <a:r>
                <a:rPr lang="ko-KR" altLang="en-US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에 소요되는 시간이 짧은 알고리즘이 적합하다</a:t>
              </a:r>
              <a:r>
                <a:rPr lang="en-US" altLang="ko-KR" sz="1200" dirty="0">
                  <a:latin typeface="산돌고딕 M" panose="02030504000101010101" pitchFamily="18" charset="-127"/>
                  <a:ea typeface="산돌고딕 M" panose="02030504000101010101" pitchFamily="18" charset="-127"/>
                </a:rPr>
                <a:t>.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ko-KR" sz="1200" b="1" dirty="0">
                <a:latin typeface="산돌고딕 M" panose="02030504000101010101" pitchFamily="18" charset="-127"/>
                <a:ea typeface="산돌고딕 M" panose="02030504000101010101" pitchFamily="18" charset="-127"/>
              </a:endParaRPr>
            </a:p>
          </p:txBody>
        </p:sp>
        <p:pic>
          <p:nvPicPr>
            <p:cNvPr id="9" name="Picture 2" descr="lecture0401_1_1_image00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4825" y="4071938"/>
              <a:ext cx="5083175" cy="26050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23220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>
              <a:lumMod val="50000"/>
              <a:lumOff val="50000"/>
            </a:schemeClr>
          </a:solidFill>
          <a:headEnd/>
          <a:tailEnd/>
        </a:ln>
        <a:effectLst/>
      </a:spPr>
      <a:bodyPr wrap="none" rtlCol="0" anchor="ctr"/>
      <a:lstStyle>
        <a:defPPr algn="ctr" latinLnBrk="0">
          <a:lnSpc>
            <a:spcPts val="1400"/>
          </a:lnSpc>
          <a:spcAft>
            <a:spcPct val="30000"/>
          </a:spcAft>
          <a:defRPr sz="1200" kern="0" dirty="0" smtClean="0">
            <a:solidFill>
              <a:schemeClr val="tx1">
                <a:lumMod val="50000"/>
                <a:lumOff val="50000"/>
              </a:schemeClr>
            </a:solidFill>
            <a:latin typeface="산돌고딕 M" pitchFamily="18" charset="-127"/>
            <a:ea typeface="산돌고딕 M" pitchFamily="18" charset="-127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noFill/>
        <a:ln w="9525">
          <a:solidFill>
            <a:schemeClr val="tx1"/>
          </a:solidFill>
          <a:round/>
          <a:headEnd/>
          <a:tailEnd type="triangle" w="med" len="med"/>
        </a:ln>
      </a:spPr>
      <a:bodyPr/>
      <a:lstStyle/>
    </a:lnDef>
    <a:txDef>
      <a:spPr>
        <a:noFill/>
        <a:ln w="19050" algn="ctr">
          <a:noFill/>
          <a:round/>
          <a:headEnd/>
          <a:tailEnd/>
        </a:ln>
      </a:spPr>
      <a:bodyPr wrap="none" rtlCol="0">
        <a:spAutoFit/>
      </a:bodyPr>
      <a:lstStyle>
        <a:defPPr marL="268288" indent="-268288" fontAlgn="auto" latinLnBrk="0">
          <a:lnSpc>
            <a:spcPct val="110000"/>
          </a:lnSpc>
          <a:spcBef>
            <a:spcPct val="20000"/>
          </a:spcBef>
          <a:spcAft>
            <a:spcPts val="0"/>
          </a:spcAft>
          <a:buSzPct val="100000"/>
          <a:buFontTx/>
          <a:buBlip>
            <a:blip xmlns:r="http://schemas.openxmlformats.org/officeDocument/2006/relationships" r:embed="rId1"/>
          </a:buBlip>
          <a:defRPr kumimoji="0" sz="1400" b="1" kern="0" dirty="0" err="1" smtClean="0">
            <a:solidFill>
              <a:srgbClr val="000000"/>
            </a:solidFill>
            <a:latin typeface="산돌고딕 M" pitchFamily="18" charset="-127"/>
            <a:ea typeface="산돌고딕 M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67882</TotalTime>
  <Words>882</Words>
  <Application>Microsoft Office PowerPoint</Application>
  <PresentationFormat>A4 용지(210x297mm)</PresentationFormat>
  <Paragraphs>145</Paragraphs>
  <Slides>19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1_Office 테마</vt:lpstr>
      <vt:lpstr>PowerPoint 프레젠테이션</vt:lpstr>
      <vt:lpstr>Java 란</vt:lpstr>
      <vt:lpstr>Java 의 특징</vt:lpstr>
      <vt:lpstr>자바의 주요 플랫폼</vt:lpstr>
      <vt:lpstr>자바의 주요 플랫폼</vt:lpstr>
      <vt:lpstr>자바의 주요 플랫폼</vt:lpstr>
      <vt:lpstr>PowerPoint 프레젠테이션</vt:lpstr>
      <vt:lpstr>Heap 메모리 구조</vt:lpstr>
      <vt:lpstr>GC 알고리즘</vt:lpstr>
      <vt:lpstr>GC 알고리즘</vt:lpstr>
      <vt:lpstr>GC 알고리즘</vt:lpstr>
      <vt:lpstr>GC 알고리즘</vt:lpstr>
      <vt:lpstr>GC Collector</vt:lpstr>
      <vt:lpstr>GC Collector</vt:lpstr>
      <vt:lpstr>Concurrent Collector</vt:lpstr>
      <vt:lpstr>Concurrent Collector</vt:lpstr>
      <vt:lpstr>GC 통계 분석</vt:lpstr>
      <vt:lpstr>GC 튜닝 일반 사례</vt:lpstr>
      <vt:lpstr>요약</vt:lpstr>
    </vt:vector>
  </TitlesOfParts>
  <Company>Open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Open</dc:creator>
  <cp:lastModifiedBy>gombuin</cp:lastModifiedBy>
  <cp:revision>3947</cp:revision>
  <cp:lastPrinted>2012-05-24T11:23:39Z</cp:lastPrinted>
  <dcterms:created xsi:type="dcterms:W3CDTF">2010-06-22T00:01:58Z</dcterms:created>
  <dcterms:modified xsi:type="dcterms:W3CDTF">2021-02-22T19:31:36Z</dcterms:modified>
</cp:coreProperties>
</file>