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83" r:id="rId2"/>
    <p:sldId id="509" r:id="rId3"/>
    <p:sldId id="532" r:id="rId4"/>
    <p:sldId id="518" r:id="rId5"/>
    <p:sldId id="515" r:id="rId6"/>
    <p:sldId id="516" r:id="rId7"/>
    <p:sldId id="520" r:id="rId8"/>
    <p:sldId id="521" r:id="rId9"/>
    <p:sldId id="534" r:id="rId10"/>
    <p:sldId id="535" r:id="rId11"/>
    <p:sldId id="526" r:id="rId12"/>
    <p:sldId id="531" r:id="rId13"/>
    <p:sldId id="287" r:id="rId14"/>
    <p:sldId id="510" r:id="rId15"/>
    <p:sldId id="511" r:id="rId16"/>
    <p:sldId id="512" r:id="rId17"/>
    <p:sldId id="513" r:id="rId18"/>
    <p:sldId id="514" r:id="rId19"/>
    <p:sldId id="524" r:id="rId20"/>
    <p:sldId id="525" r:id="rId21"/>
    <p:sldId id="529" r:id="rId22"/>
    <p:sldId id="530" r:id="rId23"/>
    <p:sldId id="537" r:id="rId24"/>
    <p:sldId id="538" r:id="rId25"/>
    <p:sldId id="533" r:id="rId26"/>
    <p:sldId id="522" r:id="rId27"/>
    <p:sldId id="539" r:id="rId28"/>
    <p:sldId id="523" r:id="rId29"/>
    <p:sldId id="536" r:id="rId30"/>
    <p:sldId id="527" r:id="rId31"/>
    <p:sldId id="528" r:id="rId32"/>
    <p:sldId id="356" r:id="rId33"/>
    <p:sldId id="274" r:id="rId34"/>
  </p:sldIdLst>
  <p:sldSz cx="12192000" cy="6858000"/>
  <p:notesSz cx="6805613" cy="9939338"/>
  <p:embeddedFontLst>
    <p:embeddedFont>
      <p:font typeface="굴림" panose="020B0600000101010101" pitchFamily="34" charset="-127"/>
      <p:regular r:id="rId37"/>
    </p:embeddedFont>
    <p:embeddedFont>
      <p:font typeface="나눔바른고딕" panose="020B0603020101020101" pitchFamily="34" charset="-127"/>
      <p:regular r:id="rId38"/>
      <p:bold r:id="rId39"/>
    </p:embeddedFont>
    <p:embeddedFont>
      <p:font typeface="산돌고딕 M" panose="02030504000101010101" pitchFamily="18" charset="-127"/>
      <p:regular r:id="rId40"/>
    </p:embeddedFont>
    <p:embeddedFont>
      <p:font typeface="맑은 고딕" panose="020B0503020000020004" pitchFamily="34" charset="-127"/>
      <p:regular r:id="rId41"/>
      <p:bold r:id="rId42"/>
    </p:embeddedFont>
    <p:embeddedFont>
      <p:font typeface="Arial Black" panose="020B0604020202020204" pitchFamily="34" charset="0"/>
      <p:bold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81" userDrawn="1">
          <p15:clr>
            <a:srgbClr val="A4A3A4"/>
          </p15:clr>
        </p15:guide>
        <p15:guide id="2" pos="2570" userDrawn="1">
          <p15:clr>
            <a:srgbClr val="A4A3A4"/>
          </p15:clr>
        </p15:guide>
        <p15:guide id="3" pos="75" userDrawn="1">
          <p15:clr>
            <a:srgbClr val="A4A3A4"/>
          </p15:clr>
        </p15:guide>
        <p15:guide id="4" pos="302" userDrawn="1">
          <p15:clr>
            <a:srgbClr val="A4A3A4"/>
          </p15:clr>
        </p15:guide>
        <p15:guide id="5" pos="692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3575"/>
    <a:srgbClr val="2F5597"/>
    <a:srgbClr val="0B1C3B"/>
    <a:srgbClr val="309C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2DE63D5-997A-4646-A377-4702673A728D}" styleName="밝은 스타일 2 - 강조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CF1AB2-1976-4502-BF36-3FF5EA218861}" styleName="보통 스타일 4 - 강조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보통 스타일 4 - 강조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B4B98B0-60AC-42C2-AFA5-B58CD77FA1E5}" styleName="밝은 스타일 1 - 강조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344D84-9AFB-497E-A393-DC336BA19D2E}" styleName="보통 스타일 3 - 강조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4C1A8A3-306A-4EB7-A6B1-4F7E0EB9C5D6}" styleName="보통 스타일 3 - 강조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보통 스타일 3 - 강조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밝은 스타일 3 - 강조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505E3EF-67EA-436B-97B2-0124C06EBD24}" styleName="보통 스타일 4 - 강조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보통 스타일 4 - 강조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83" autoAdjust="0"/>
    <p:restoredTop sz="85783" autoAdjust="0"/>
  </p:normalViewPr>
  <p:slideViewPr>
    <p:cSldViewPr>
      <p:cViewPr varScale="1">
        <p:scale>
          <a:sx n="103" d="100"/>
          <a:sy n="103" d="100"/>
        </p:scale>
        <p:origin x="392" y="184"/>
      </p:cViewPr>
      <p:guideLst>
        <p:guide orient="horz" pos="981"/>
        <p:guide pos="2570"/>
        <p:guide pos="75"/>
        <p:guide pos="302"/>
        <p:guide pos="692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95" d="100"/>
          <a:sy n="95" d="100"/>
        </p:scale>
        <p:origin x="4042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7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B8B0BCF8-49AD-4FFC-8486-5A98B4D16D1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b="1" dirty="0">
              <a:latin typeface="18 Regular"/>
            </a:endParaRP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E61F8E4E-182E-41D8-9094-A2FFECC6FC5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E12B84-15D4-4F02-8912-0C4F46F38BDC}" type="datetimeFigureOut">
              <a:rPr lang="ko-KR" altLang="en-US" b="1" smtClean="0">
                <a:latin typeface="18 Regular"/>
              </a:rPr>
              <a:t>2018. 12. 13.</a:t>
            </a:fld>
            <a:endParaRPr lang="ko-KR" altLang="en-US" b="1" dirty="0">
              <a:latin typeface="18 Regular"/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D33F78B3-3CC1-4179-96CE-8A0B8FC1054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0647"/>
            <a:ext cx="2949099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b="1" dirty="0">
              <a:latin typeface="18 Regular"/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D13FC319-8F31-40A1-AB70-8153D3E6F73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4939" y="9440647"/>
            <a:ext cx="2949099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44746B-C3BA-4773-B334-154206DF98FC}" type="slidenum">
              <a:rPr lang="ko-KR" altLang="en-US" b="1" smtClean="0">
                <a:latin typeface="18 Regular"/>
              </a:rPr>
              <a:t>‹#›</a:t>
            </a:fld>
            <a:endParaRPr lang="ko-KR" altLang="en-US" b="1" dirty="0">
              <a:latin typeface="18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7078344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1" i="0">
                <a:latin typeface="18 Regular"/>
              </a:defRPr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1" i="0">
                <a:latin typeface="18 Regular"/>
              </a:defRPr>
            </a:lvl1pPr>
          </a:lstStyle>
          <a:p>
            <a:fld id="{09399B0E-5BA5-4CA3-A596-51C7F84FA58B}" type="datetimeFigureOut">
              <a:rPr lang="ko-KR" altLang="en-US" smtClean="0"/>
              <a:pPr/>
              <a:t>2018. 12. 13.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1063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0562" y="4783307"/>
            <a:ext cx="544449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099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1" i="0">
                <a:latin typeface="18 Regular"/>
              </a:defRPr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4939" y="9440647"/>
            <a:ext cx="2949099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1" i="0">
                <a:latin typeface="18 Regular"/>
              </a:defRPr>
            </a:lvl1pPr>
          </a:lstStyle>
          <a:p>
            <a:fld id="{C2E9688E-FBA8-4BBC-91AB-797341AC0D4F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55828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b="1" i="0" kern="1200">
        <a:solidFill>
          <a:schemeClr val="tx1"/>
        </a:solidFill>
        <a:latin typeface="18 Regular"/>
        <a:ea typeface="+mn-ea"/>
        <a:cs typeface="+mn-cs"/>
      </a:defRPr>
    </a:lvl1pPr>
    <a:lvl2pPr marL="457200" algn="l" defTabSz="914400" rtl="0" eaLnBrk="1" latinLnBrk="1" hangingPunct="1">
      <a:defRPr sz="1200" b="1" i="0" kern="1200">
        <a:solidFill>
          <a:schemeClr val="tx1"/>
        </a:solidFill>
        <a:latin typeface="18 Regular"/>
        <a:ea typeface="+mn-ea"/>
        <a:cs typeface="+mn-cs"/>
      </a:defRPr>
    </a:lvl2pPr>
    <a:lvl3pPr marL="914400" algn="l" defTabSz="914400" rtl="0" eaLnBrk="1" latinLnBrk="1" hangingPunct="1">
      <a:defRPr sz="1200" b="1" i="0" kern="1200">
        <a:solidFill>
          <a:schemeClr val="tx1"/>
        </a:solidFill>
        <a:latin typeface="18 Regular"/>
        <a:ea typeface="+mn-ea"/>
        <a:cs typeface="+mn-cs"/>
      </a:defRPr>
    </a:lvl3pPr>
    <a:lvl4pPr marL="1371600" algn="l" defTabSz="914400" rtl="0" eaLnBrk="1" latinLnBrk="1" hangingPunct="1">
      <a:defRPr sz="1200" b="1" i="0" kern="1200">
        <a:solidFill>
          <a:schemeClr val="tx1"/>
        </a:solidFill>
        <a:latin typeface="18 Regular"/>
        <a:ea typeface="+mn-ea"/>
        <a:cs typeface="+mn-cs"/>
      </a:defRPr>
    </a:lvl4pPr>
    <a:lvl5pPr marL="1828800" algn="l" defTabSz="914400" rtl="0" eaLnBrk="1" latinLnBrk="1" hangingPunct="1">
      <a:defRPr sz="1200" b="1" i="0" kern="1200">
        <a:solidFill>
          <a:schemeClr val="tx1"/>
        </a:solidFill>
        <a:latin typeface="18 Regular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E9688E-FBA8-4BBC-91AB-797341AC0D4F}" type="slidenum">
              <a:rPr lang="ko-KR" altLang="en-US" smtClean="0"/>
              <a:t>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044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E9688E-FBA8-4BBC-91AB-797341AC0D4F}" type="slidenum">
              <a:rPr lang="ko-KR" altLang="en-US" smtClean="0"/>
              <a:t>14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045461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E9688E-FBA8-4BBC-91AB-797341AC0D4F}" type="slidenum">
              <a:rPr lang="ko-KR" altLang="en-US" smtClean="0"/>
              <a:t>15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189683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E9688E-FBA8-4BBC-91AB-797341AC0D4F}" type="slidenum">
              <a:rPr lang="ko-KR" altLang="en-US" smtClean="0"/>
              <a:pPr/>
              <a:t>16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457135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E9688E-FBA8-4BBC-91AB-797341AC0D4F}" type="slidenum">
              <a:rPr lang="ko-KR" altLang="en-US" smtClean="0"/>
              <a:t>17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117506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E9688E-FBA8-4BBC-91AB-797341AC0D4F}" type="slidenum">
              <a:rPr lang="ko-KR" altLang="en-US" smtClean="0"/>
              <a:pPr/>
              <a:t>21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2620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E9688E-FBA8-4BBC-91AB-797341AC0D4F}" type="slidenum">
              <a:rPr lang="ko-KR" altLang="en-US" smtClean="0"/>
              <a:pPr/>
              <a:t>22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97989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E9688E-FBA8-4BBC-91AB-797341AC0D4F}" type="slidenum">
              <a:rPr lang="ko-KR" altLang="en-US" smtClean="0"/>
              <a:pPr/>
              <a:t>23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543511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E9688E-FBA8-4BBC-91AB-797341AC0D4F}" type="slidenum">
              <a:rPr lang="ko-KR" altLang="en-US" smtClean="0"/>
              <a:pPr/>
              <a:t>24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105804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E9688E-FBA8-4BBC-91AB-797341AC0D4F}" type="slidenum">
              <a:rPr lang="ko-KR" altLang="en-US" smtClean="0"/>
              <a:pPr/>
              <a:t>25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109641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E9688E-FBA8-4BBC-91AB-797341AC0D4F}" type="slidenum">
              <a:rPr lang="ko-KR" altLang="en-US" smtClean="0"/>
              <a:pPr/>
              <a:t>26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82371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E9688E-FBA8-4BBC-91AB-797341AC0D4F}" type="slidenum">
              <a:rPr lang="ko-KR" altLang="en-US" smtClean="0"/>
              <a:t>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717256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E9688E-FBA8-4BBC-91AB-797341AC0D4F}" type="slidenum">
              <a:rPr lang="ko-KR" altLang="en-US" smtClean="0"/>
              <a:pPr/>
              <a:t>27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91517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E9688E-FBA8-4BBC-91AB-797341AC0D4F}" type="slidenum">
              <a:rPr lang="ko-KR" altLang="en-US" smtClean="0"/>
              <a:pPr/>
              <a:t>29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570197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b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E9688E-FBA8-4BBC-91AB-797341AC0D4F}" type="slidenum">
              <a:rPr lang="ko-KR" altLang="en-US" smtClean="0"/>
              <a:pPr/>
              <a:t>30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79845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E9688E-FBA8-4BBC-91AB-797341AC0D4F}" type="slidenum">
              <a:rPr lang="ko-KR" altLang="en-US" smtClean="0"/>
              <a:t>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217197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E9688E-FBA8-4BBC-91AB-797341AC0D4F}" type="slidenum">
              <a:rPr lang="ko-KR" altLang="en-US" smtClean="0"/>
              <a:t>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976443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E9688E-FBA8-4BBC-91AB-797341AC0D4F}" type="slidenum">
              <a:rPr lang="ko-KR" altLang="en-US" smtClean="0"/>
              <a:t>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446609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E9688E-FBA8-4BBC-91AB-797341AC0D4F}" type="slidenum">
              <a:rPr lang="ko-KR" altLang="en-US" smtClean="0"/>
              <a:t>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6765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E9688E-FBA8-4BBC-91AB-797341AC0D4F}" type="slidenum">
              <a:rPr lang="ko-KR" altLang="en-US" smtClean="0"/>
              <a:t>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293791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E9688E-FBA8-4BBC-91AB-797341AC0D4F}" type="slidenum">
              <a:rPr lang="ko-KR" altLang="en-US" smtClean="0"/>
              <a:t>10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448789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E9688E-FBA8-4BBC-91AB-797341AC0D4F}" type="slidenum">
              <a:rPr lang="ko-KR" altLang="en-US" smtClean="0"/>
              <a:pPr/>
              <a:t>12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00780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그림 41" descr="하늘이(가) 표시된 사진&#10;&#10;매우 높은 신뢰도로 생성된 설명">
            <a:extLst>
              <a:ext uri="{FF2B5EF4-FFF2-40B4-BE49-F238E27FC236}">
                <a16:creationId xmlns:a16="http://schemas.microsoft.com/office/drawing/2014/main" id="{815472A4-FC19-4AAB-9E88-E42EB0CA88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"/>
            <a:ext cx="12198350" cy="685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056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6E72CA7-601B-4749-990B-4C2C6A0F6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BEFFC-AF27-4EBB-8603-661974BF80C6}" type="datetimeFigureOut">
              <a:rPr lang="ko-KR" altLang="en-US" smtClean="0"/>
              <a:t>2018. 12. 13.</a:t>
            </a:fld>
            <a:endParaRPr lang="ko-KR" alt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3B55018-07AD-49BA-A371-DDCF86C8B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558EFF3-C531-44B5-B6EE-6E855998B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E2970-59CD-4D68-8A7A-C373E43F10AB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39209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ED25C0D-2313-40DE-BDE2-123B4DB05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BEFFC-AF27-4EBB-8603-661974BF80C6}" type="datetimeFigureOut">
              <a:rPr lang="ko-KR" altLang="en-US" smtClean="0"/>
              <a:t>2018. 12. 13.</a:t>
            </a:fld>
            <a:endParaRPr lang="ko-KR" alt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0DA8634-6242-4179-9ABE-A58CAC0F6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E686C86-982C-42AA-BF1E-A0361E768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E2970-59CD-4D68-8A7A-C373E43F10AB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568094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6"/>
          <p:cNvSpPr/>
          <p:nvPr userDrawn="1"/>
        </p:nvSpPr>
        <p:spPr>
          <a:xfrm>
            <a:off x="0" y="2"/>
            <a:ext cx="12192000" cy="6926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3000" b="1" i="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 userDrawn="1"/>
        </p:nvSpPr>
        <p:spPr bwMode="auto">
          <a:xfrm>
            <a:off x="5743209" y="6481259"/>
            <a:ext cx="707292" cy="36353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 anchor="ctr"/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latinLnBrk="0" hangingPunct="1">
              <a:defRPr/>
            </a:pPr>
            <a:fld id="{16190FCE-2A33-4D39-9E95-7AFD816533BF}" type="slidenum">
              <a:rPr kumimoji="0" lang="ko-KR" altLang="en-US" sz="900" b="1" i="0" smtClean="0">
                <a:latin typeface="Calibri" pitchFamily="34" charset="0"/>
                <a:ea typeface="맑은 고딕" pitchFamily="50" charset="-127"/>
                <a:cs typeface="Calibri" pitchFamily="34" charset="0"/>
              </a:rPr>
              <a:pPr algn="ctr" eaLnBrk="1" latinLnBrk="0" hangingPunct="1">
                <a:defRPr/>
              </a:pPr>
              <a:t>‹#›</a:t>
            </a:fld>
            <a:endParaRPr kumimoji="0" lang="en-US" altLang="ko-KR" sz="900" b="1" i="0" dirty="0">
              <a:latin typeface="Calibri" pitchFamily="34" charset="0"/>
              <a:ea typeface="맑은 고딕" pitchFamily="50" charset="-127"/>
              <a:cs typeface="Calibri" pitchFamily="34" charset="0"/>
            </a:endParaRPr>
          </a:p>
        </p:txBody>
      </p:sp>
      <p:sp>
        <p:nvSpPr>
          <p:cNvPr id="7" name="제목 1"/>
          <p:cNvSpPr>
            <a:spLocks noGrp="1"/>
          </p:cNvSpPr>
          <p:nvPr>
            <p:ph type="title"/>
          </p:nvPr>
        </p:nvSpPr>
        <p:spPr>
          <a:xfrm>
            <a:off x="333174" y="0"/>
            <a:ext cx="11439685" cy="692696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chemeClr val="bg1"/>
                </a:solidFill>
                <a:latin typeface="산돌고딕 M" pitchFamily="18" charset="-127"/>
                <a:ea typeface="산돌고딕 M" pitchFamily="18" charset="-127"/>
                <a:cs typeface="Calibri" pitchFamily="34" charset="0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8" name="Text Box 12"/>
          <p:cNvSpPr txBox="1">
            <a:spLocks noChangeArrowheads="1"/>
          </p:cNvSpPr>
          <p:nvPr userDrawn="1"/>
        </p:nvSpPr>
        <p:spPr bwMode="auto">
          <a:xfrm>
            <a:off x="4464540" y="6669940"/>
            <a:ext cx="3458308" cy="215444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kumimoji="0" lang="en-US" altLang="ko-KR" sz="800" b="1" i="0" dirty="0">
                <a:solidFill>
                  <a:srgbClr val="FF0000"/>
                </a:solidFill>
                <a:latin typeface="Calibri" pitchFamily="34" charset="0"/>
                <a:ea typeface="맑은 고딕" pitchFamily="50" charset="-127"/>
                <a:cs typeface="Calibri" pitchFamily="34" charset="0"/>
              </a:rPr>
              <a:t>- Internal Use Only -</a:t>
            </a:r>
          </a:p>
        </p:txBody>
      </p:sp>
      <p:pic>
        <p:nvPicPr>
          <p:cNvPr id="9" name="Picture 3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6264" y="6546291"/>
            <a:ext cx="886252" cy="284480"/>
          </a:xfrm>
          <a:prstGeom prst="rect">
            <a:avLst/>
          </a:prstGeom>
          <a:noFill/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42061811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>
            <a:extLst>
              <a:ext uri="{FF2B5EF4-FFF2-40B4-BE49-F238E27FC236}">
                <a16:creationId xmlns:a16="http://schemas.microsoft.com/office/drawing/2014/main" id="{EC17E889-202C-4169-B0EF-C91B6C82B8F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i="0" dirty="0">
              <a:latin typeface="18 Regular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3C2210CC-5C0C-4A5A-90D0-A3F6A427FE94}"/>
              </a:ext>
            </a:extLst>
          </p:cNvPr>
          <p:cNvSpPr/>
          <p:nvPr userDrawn="1"/>
        </p:nvSpPr>
        <p:spPr>
          <a:xfrm>
            <a:off x="0" y="0"/>
            <a:ext cx="12192000" cy="759511"/>
          </a:xfrm>
          <a:prstGeom prst="rect">
            <a:avLst/>
          </a:prstGeom>
          <a:solidFill>
            <a:srgbClr val="0F35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i="0" dirty="0">
              <a:latin typeface="18 Regular"/>
            </a:endParaRP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3C6EF842-D4D9-435E-A0BF-FB603C1B90A4}"/>
              </a:ext>
            </a:extLst>
          </p:cNvPr>
          <p:cNvGrpSpPr/>
          <p:nvPr userDrawn="1"/>
        </p:nvGrpSpPr>
        <p:grpSpPr>
          <a:xfrm>
            <a:off x="0" y="112502"/>
            <a:ext cx="12192000" cy="6740050"/>
            <a:chOff x="0" y="112502"/>
            <a:chExt cx="12192000" cy="6740050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1941B79C-B773-4BF0-9087-3405BE7AAF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0863" y="112502"/>
              <a:ext cx="1518950" cy="47428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EA4C1B9-94BB-4963-A552-C05E68B0CF76}"/>
                </a:ext>
              </a:extLst>
            </p:cNvPr>
            <p:cNvSpPr txBox="1"/>
            <p:nvPr userDrawn="1"/>
          </p:nvSpPr>
          <p:spPr>
            <a:xfrm>
              <a:off x="0" y="6637108"/>
              <a:ext cx="121920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800" b="1" i="0" dirty="0">
                  <a:solidFill>
                    <a:srgbClr val="0F3575"/>
                  </a:solidFill>
                  <a:latin typeface="18 Regular"/>
                  <a:cs typeface="Calibri" pitchFamily="34" charset="0"/>
                </a:rPr>
                <a:t>- Internal Use Only -</a:t>
              </a:r>
              <a:endParaRPr lang="ko-KR" altLang="en-US" sz="800" b="1" i="0" dirty="0">
                <a:solidFill>
                  <a:srgbClr val="0F3575"/>
                </a:solidFill>
                <a:latin typeface="18 Regular"/>
              </a:endParaRPr>
            </a:p>
          </p:txBody>
        </p:sp>
      </p:grpSp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8A5245EB-1229-431C-A597-E2FC9E57ECF1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D0EBEFFC-AF27-4EBB-8603-661974BF80C6}" type="datetimeFigureOut">
              <a:rPr lang="ko-KR" altLang="en-US" smtClean="0"/>
              <a:t>2018. 12. 13.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6424D3E4-D4EC-4BE4-9EB5-F6148D8ABC2E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E3772E4-118D-4564-9AC8-5197B91AFE9D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094E2970-59CD-4D68-8A7A-C373E43F10A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77019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6098034-71E8-4BAC-B143-37F7DF288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A57980D-3E07-4B55-877C-89FA21ABF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E2970-59CD-4D68-8A7A-C373E43F10AB}" type="slidenum">
              <a:rPr lang="ko-KR" altLang="en-US" smtClean="0"/>
              <a:t>‹#›</a:t>
            </a:fld>
            <a:endParaRPr lang="ko-KR" altLang="en-US"/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FC2E0290-6342-4541-AF36-13886CD59155}"/>
              </a:ext>
            </a:extLst>
          </p:cNvPr>
          <p:cNvGrpSpPr/>
          <p:nvPr userDrawn="1"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sp>
          <p:nvSpPr>
            <p:cNvPr id="2" name="직사각형 1">
              <a:extLst>
                <a:ext uri="{FF2B5EF4-FFF2-40B4-BE49-F238E27FC236}">
                  <a16:creationId xmlns:a16="http://schemas.microsoft.com/office/drawing/2014/main" id="{EDC62E9E-180B-4BB0-8F58-3062F2CC66C6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i="0" dirty="0">
                <a:latin typeface="18 Regular"/>
              </a:endParaRPr>
            </a:p>
          </p:txBody>
        </p:sp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E4BA49D7-6638-46E7-A794-FA069EE967C3}"/>
                </a:ext>
              </a:extLst>
            </p:cNvPr>
            <p:cNvGrpSpPr/>
            <p:nvPr userDrawn="1"/>
          </p:nvGrpSpPr>
          <p:grpSpPr>
            <a:xfrm>
              <a:off x="-1" y="0"/>
              <a:ext cx="3385457" cy="6858000"/>
              <a:chOff x="-1" y="0"/>
              <a:chExt cx="3385457" cy="6858000"/>
            </a:xfrm>
          </p:grpSpPr>
          <p:sp>
            <p:nvSpPr>
              <p:cNvPr id="7" name="직사각형 6">
                <a:extLst>
                  <a:ext uri="{FF2B5EF4-FFF2-40B4-BE49-F238E27FC236}">
                    <a16:creationId xmlns:a16="http://schemas.microsoft.com/office/drawing/2014/main" id="{25C5A7EB-C0EE-45E0-A255-EA9A2364152D}"/>
                  </a:ext>
                </a:extLst>
              </p:cNvPr>
              <p:cNvSpPr/>
              <p:nvPr userDrawn="1"/>
            </p:nvSpPr>
            <p:spPr>
              <a:xfrm>
                <a:off x="-1" y="0"/>
                <a:ext cx="3385457" cy="6858000"/>
              </a:xfrm>
              <a:prstGeom prst="rect">
                <a:avLst/>
              </a:prstGeom>
              <a:solidFill>
                <a:srgbClr val="0F357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 i="0" dirty="0">
                  <a:latin typeface="18 Regular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3C8A493-7352-4064-BB8B-51413A7E824D}"/>
                  </a:ext>
                </a:extLst>
              </p:cNvPr>
              <p:cNvSpPr txBox="1"/>
              <p:nvPr userDrawn="1"/>
            </p:nvSpPr>
            <p:spPr>
              <a:xfrm>
                <a:off x="391883" y="1251858"/>
                <a:ext cx="25146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3600" b="1" dirty="0"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Contents</a:t>
                </a:r>
                <a:endParaRPr lang="ko-KR" altLang="en-US" sz="3600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9" name="이등변 삼각형 8">
                <a:extLst>
                  <a:ext uri="{FF2B5EF4-FFF2-40B4-BE49-F238E27FC236}">
                    <a16:creationId xmlns:a16="http://schemas.microsoft.com/office/drawing/2014/main" id="{96204FC3-7BBC-4D53-9131-30CAD39E39D0}"/>
                  </a:ext>
                </a:extLst>
              </p:cNvPr>
              <p:cNvSpPr/>
              <p:nvPr userDrawn="1"/>
            </p:nvSpPr>
            <p:spPr>
              <a:xfrm rot="16200000">
                <a:off x="2980057" y="1427475"/>
                <a:ext cx="435428" cy="37536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 i="0" dirty="0">
                  <a:latin typeface="18 Regular"/>
                </a:endParaRPr>
              </a:p>
            </p:txBody>
          </p:sp>
        </p:grpSp>
      </p:grp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26EA28B-BB7B-4A68-978A-B3CE3A14A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나눔바른고딕" panose="020B0603020101020101" pitchFamily="50" charset="-127"/>
                <a:ea typeface="나눔바른고딕" panose="020B0603020101020101" pitchFamily="50" charset="-127"/>
              </a:defRPr>
            </a:lvl1pPr>
          </a:lstStyle>
          <a:p>
            <a:fld id="{D0EBEFFC-AF27-4EBB-8603-661974BF80C6}" type="datetimeFigureOut">
              <a:rPr lang="ko-KR" altLang="en-US" smtClean="0"/>
              <a:pPr/>
              <a:t>2018. 12. 13.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87046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99F2C46-0F0A-47DE-A7E5-77F8F4FEF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BEFFC-AF27-4EBB-8603-661974BF80C6}" type="datetimeFigureOut">
              <a:rPr lang="ko-KR" altLang="en-US" smtClean="0"/>
              <a:t>2018. 12. 13.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78ABEA7-2260-4494-BEF8-F7FCDBC7B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3DAE2CF-8893-4016-BEFA-C438C06AA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E2970-59CD-4D68-8A7A-C373E43F10AB}" type="slidenum">
              <a:rPr lang="ko-KR" altLang="en-US" smtClean="0"/>
              <a:t>‹#›</a:t>
            </a:fld>
            <a:endParaRPr lang="ko-KR" altLang="en-US"/>
          </a:p>
        </p:txBody>
      </p:sp>
      <p:grpSp>
        <p:nvGrpSpPr>
          <p:cNvPr id="38" name="그룹 37">
            <a:extLst>
              <a:ext uri="{FF2B5EF4-FFF2-40B4-BE49-F238E27FC236}">
                <a16:creationId xmlns:a16="http://schemas.microsoft.com/office/drawing/2014/main" id="{86FF4E9D-3752-4C61-8085-CDCDCCEB0282}"/>
              </a:ext>
            </a:extLst>
          </p:cNvPr>
          <p:cNvGrpSpPr/>
          <p:nvPr userDrawn="1"/>
        </p:nvGrpSpPr>
        <p:grpSpPr>
          <a:xfrm>
            <a:off x="0" y="-1"/>
            <a:ext cx="13320142" cy="6858002"/>
            <a:chOff x="0" y="-1"/>
            <a:chExt cx="13320142" cy="6858002"/>
          </a:xfrm>
        </p:grpSpPr>
        <p:sp>
          <p:nvSpPr>
            <p:cNvPr id="39" name="직사각형 38">
              <a:extLst>
                <a:ext uri="{FF2B5EF4-FFF2-40B4-BE49-F238E27FC236}">
                  <a16:creationId xmlns:a16="http://schemas.microsoft.com/office/drawing/2014/main" id="{947BCCE3-E10E-454E-9D8E-54710EBEB972}"/>
                </a:ext>
              </a:extLst>
            </p:cNvPr>
            <p:cNvSpPr/>
            <p:nvPr/>
          </p:nvSpPr>
          <p:spPr>
            <a:xfrm>
              <a:off x="0" y="0"/>
              <a:ext cx="12192000" cy="68579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i="0" dirty="0">
                <a:latin typeface="18 Regular"/>
              </a:endParaRPr>
            </a:p>
          </p:txBody>
        </p: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EA02EA16-49F0-4037-A43D-FD1E34506487}"/>
                </a:ext>
              </a:extLst>
            </p:cNvPr>
            <p:cNvSpPr/>
            <p:nvPr/>
          </p:nvSpPr>
          <p:spPr>
            <a:xfrm>
              <a:off x="0" y="0"/>
              <a:ext cx="12192005" cy="68579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i="0" dirty="0">
                <a:latin typeface="18 Regular"/>
              </a:endParaRPr>
            </a:p>
          </p:txBody>
        </p:sp>
        <p:sp>
          <p:nvSpPr>
            <p:cNvPr id="41" name="직사각형 40">
              <a:extLst>
                <a:ext uri="{FF2B5EF4-FFF2-40B4-BE49-F238E27FC236}">
                  <a16:creationId xmlns:a16="http://schemas.microsoft.com/office/drawing/2014/main" id="{1CEEC829-6FF8-4A95-88A4-925294B887A9}"/>
                </a:ext>
              </a:extLst>
            </p:cNvPr>
            <p:cNvSpPr/>
            <p:nvPr/>
          </p:nvSpPr>
          <p:spPr>
            <a:xfrm>
              <a:off x="0" y="0"/>
              <a:ext cx="7315200" cy="6858000"/>
            </a:xfrm>
            <a:prstGeom prst="rect">
              <a:avLst/>
            </a:prstGeom>
            <a:solidFill>
              <a:srgbClr val="0F35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i="0" dirty="0">
                <a:latin typeface="18 Regular"/>
              </a:endParaRPr>
            </a:p>
          </p:txBody>
        </p:sp>
        <p:sp>
          <p:nvSpPr>
            <p:cNvPr id="42" name="이등변 삼각형 41">
              <a:extLst>
                <a:ext uri="{FF2B5EF4-FFF2-40B4-BE49-F238E27FC236}">
                  <a16:creationId xmlns:a16="http://schemas.microsoft.com/office/drawing/2014/main" id="{465305D2-D8AA-41DA-8E34-3D825B688AEE}"/>
                </a:ext>
              </a:extLst>
            </p:cNvPr>
            <p:cNvSpPr/>
            <p:nvPr/>
          </p:nvSpPr>
          <p:spPr>
            <a:xfrm>
              <a:off x="4855026" y="-1"/>
              <a:ext cx="5172481" cy="4376352"/>
            </a:xfrm>
            <a:prstGeom prst="triangle">
              <a:avLst>
                <a:gd name="adj" fmla="val 47479"/>
              </a:avLst>
            </a:prstGeom>
            <a:solidFill>
              <a:srgbClr val="0F35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i="0" dirty="0">
                <a:latin typeface="18 Regular"/>
              </a:endParaRPr>
            </a:p>
          </p:txBody>
        </p:sp>
        <p:sp>
          <p:nvSpPr>
            <p:cNvPr id="43" name="순서도: 수동 입력 42">
              <a:extLst>
                <a:ext uri="{FF2B5EF4-FFF2-40B4-BE49-F238E27FC236}">
                  <a16:creationId xmlns:a16="http://schemas.microsoft.com/office/drawing/2014/main" id="{1A1A3A58-9B80-48C4-A6F8-3D6D9BBE92B4}"/>
                </a:ext>
              </a:extLst>
            </p:cNvPr>
            <p:cNvSpPr/>
            <p:nvPr/>
          </p:nvSpPr>
          <p:spPr>
            <a:xfrm rot="16200000">
              <a:off x="10091060" y="4757053"/>
              <a:ext cx="3657599" cy="544291"/>
            </a:xfrm>
            <a:prstGeom prst="flowChartManualInput">
              <a:avLst/>
            </a:prstGeom>
            <a:solidFill>
              <a:srgbClr val="309C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i="0" dirty="0">
                <a:latin typeface="18 Regular"/>
              </a:endParaRPr>
            </a:p>
          </p:txBody>
        </p:sp>
        <p:sp>
          <p:nvSpPr>
            <p:cNvPr id="44" name="직각 삼각형 43">
              <a:extLst>
                <a:ext uri="{FF2B5EF4-FFF2-40B4-BE49-F238E27FC236}">
                  <a16:creationId xmlns:a16="http://schemas.microsoft.com/office/drawing/2014/main" id="{902AB457-F335-4859-8FD1-1F6C60855D53}"/>
                </a:ext>
              </a:extLst>
            </p:cNvPr>
            <p:cNvSpPr/>
            <p:nvPr/>
          </p:nvSpPr>
          <p:spPr>
            <a:xfrm rot="3139194">
              <a:off x="10534962" y="3341130"/>
              <a:ext cx="2873828" cy="2696532"/>
            </a:xfrm>
            <a:prstGeom prst="rtTriangle">
              <a:avLst/>
            </a:prstGeom>
            <a:solidFill>
              <a:srgbClr val="309C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i="0" dirty="0">
                <a:latin typeface="18 Regular"/>
              </a:endParaRPr>
            </a:p>
          </p:txBody>
        </p:sp>
        <p:sp>
          <p:nvSpPr>
            <p:cNvPr id="45" name="직각 삼각형 44">
              <a:extLst>
                <a:ext uri="{FF2B5EF4-FFF2-40B4-BE49-F238E27FC236}">
                  <a16:creationId xmlns:a16="http://schemas.microsoft.com/office/drawing/2014/main" id="{D5EF6B8A-6B87-44A2-9C01-2BFCCCE85339}"/>
                </a:ext>
              </a:extLst>
            </p:cNvPr>
            <p:cNvSpPr/>
            <p:nvPr/>
          </p:nvSpPr>
          <p:spPr>
            <a:xfrm rot="3304550">
              <a:off x="10072919" y="4317488"/>
              <a:ext cx="3015941" cy="1658299"/>
            </a:xfrm>
            <a:prstGeom prst="rtTriangle">
              <a:avLst/>
            </a:prstGeom>
            <a:solidFill>
              <a:srgbClr val="309C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i="0" dirty="0">
                <a:latin typeface="18 Regular"/>
              </a:endParaRPr>
            </a:p>
          </p:txBody>
        </p:sp>
        <p:sp>
          <p:nvSpPr>
            <p:cNvPr id="46" name="직각 삼각형 45">
              <a:extLst>
                <a:ext uri="{FF2B5EF4-FFF2-40B4-BE49-F238E27FC236}">
                  <a16:creationId xmlns:a16="http://schemas.microsoft.com/office/drawing/2014/main" id="{878C7DAC-30F0-4902-8A4D-84FAA07061AE}"/>
                </a:ext>
              </a:extLst>
            </p:cNvPr>
            <p:cNvSpPr/>
            <p:nvPr/>
          </p:nvSpPr>
          <p:spPr>
            <a:xfrm rot="2904895">
              <a:off x="11817255" y="2868867"/>
              <a:ext cx="753974" cy="663065"/>
            </a:xfrm>
            <a:prstGeom prst="rtTriangle">
              <a:avLst/>
            </a:prstGeom>
            <a:solidFill>
              <a:srgbClr val="309C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i="0" dirty="0">
                <a:latin typeface="18 Regular"/>
              </a:endParaRPr>
            </a:p>
          </p:txBody>
        </p:sp>
        <p:pic>
          <p:nvPicPr>
            <p:cNvPr id="47" name="그림 46" descr="개체, 물건, 시계이(가) 표시된 사진&#10;&#10;매우 높은 신뢰도로 생성된 설명">
              <a:extLst>
                <a:ext uri="{FF2B5EF4-FFF2-40B4-BE49-F238E27FC236}">
                  <a16:creationId xmlns:a16="http://schemas.microsoft.com/office/drawing/2014/main" id="{34CC8729-4EB2-4C06-979F-EA6F90D46B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0721" y="293914"/>
              <a:ext cx="1290722" cy="304798"/>
            </a:xfrm>
            <a:prstGeom prst="rect">
              <a:avLst/>
            </a:prstGeom>
          </p:spPr>
        </p:pic>
        <p:sp>
          <p:nvSpPr>
            <p:cNvPr id="48" name="직사각형 47">
              <a:extLst>
                <a:ext uri="{FF2B5EF4-FFF2-40B4-BE49-F238E27FC236}">
                  <a16:creationId xmlns:a16="http://schemas.microsoft.com/office/drawing/2014/main" id="{53AE570E-4C4E-4B89-B20C-FAA0A15402E8}"/>
                </a:ext>
              </a:extLst>
            </p:cNvPr>
            <p:cNvSpPr/>
            <p:nvPr/>
          </p:nvSpPr>
          <p:spPr>
            <a:xfrm rot="19651829">
              <a:off x="11691430" y="6522654"/>
              <a:ext cx="120600" cy="328659"/>
            </a:xfrm>
            <a:prstGeom prst="rect">
              <a:avLst/>
            </a:prstGeom>
            <a:solidFill>
              <a:srgbClr val="309C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i="0" dirty="0">
                <a:latin typeface="18 Regular"/>
              </a:endParaRPr>
            </a:p>
          </p:txBody>
        </p:sp>
        <p:sp>
          <p:nvSpPr>
            <p:cNvPr id="49" name="직각 삼각형 48">
              <a:extLst>
                <a:ext uri="{FF2B5EF4-FFF2-40B4-BE49-F238E27FC236}">
                  <a16:creationId xmlns:a16="http://schemas.microsoft.com/office/drawing/2014/main" id="{5D329897-5EAD-4906-ADC4-28AE80873183}"/>
                </a:ext>
              </a:extLst>
            </p:cNvPr>
            <p:cNvSpPr/>
            <p:nvPr/>
          </p:nvSpPr>
          <p:spPr>
            <a:xfrm rot="13969782">
              <a:off x="4290858" y="1527740"/>
              <a:ext cx="5135716" cy="4087079"/>
            </a:xfrm>
            <a:prstGeom prst="rtTriangle">
              <a:avLst/>
            </a:prstGeom>
            <a:solidFill>
              <a:srgbClr val="0F35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i="0" dirty="0">
                  <a:latin typeface="18 Regular"/>
                </a:rPr>
                <a:t>                                       </a:t>
              </a:r>
              <a:endParaRPr lang="ko-KR" altLang="en-US" b="1" i="0" dirty="0">
                <a:latin typeface="18 Regular"/>
              </a:endParaRPr>
            </a:p>
          </p:txBody>
        </p:sp>
        <p:sp>
          <p:nvSpPr>
            <p:cNvPr id="50" name="직각 삼각형 49">
              <a:extLst>
                <a:ext uri="{FF2B5EF4-FFF2-40B4-BE49-F238E27FC236}">
                  <a16:creationId xmlns:a16="http://schemas.microsoft.com/office/drawing/2014/main" id="{6F0E754B-8385-4807-B9F9-1D9796643B02}"/>
                </a:ext>
              </a:extLst>
            </p:cNvPr>
            <p:cNvSpPr/>
            <p:nvPr/>
          </p:nvSpPr>
          <p:spPr>
            <a:xfrm>
              <a:off x="0" y="4572000"/>
              <a:ext cx="2286000" cy="2286000"/>
            </a:xfrm>
            <a:prstGeom prst="rtTriangle">
              <a:avLst/>
            </a:prstGeom>
            <a:solidFill>
              <a:srgbClr val="9E9E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i="0" dirty="0">
                <a:latin typeface="18 Regular"/>
              </a:endParaRPr>
            </a:p>
          </p:txBody>
        </p:sp>
        <p:sp>
          <p:nvSpPr>
            <p:cNvPr id="51" name="이등변 삼각형 50">
              <a:extLst>
                <a:ext uri="{FF2B5EF4-FFF2-40B4-BE49-F238E27FC236}">
                  <a16:creationId xmlns:a16="http://schemas.microsoft.com/office/drawing/2014/main" id="{A5E0EAEC-9FB1-4093-BF56-98D9487322D5}"/>
                </a:ext>
              </a:extLst>
            </p:cNvPr>
            <p:cNvSpPr/>
            <p:nvPr/>
          </p:nvSpPr>
          <p:spPr>
            <a:xfrm>
              <a:off x="6772274" y="4376059"/>
              <a:ext cx="5007429" cy="2481942"/>
            </a:xfrm>
            <a:prstGeom prst="triangle">
              <a:avLst>
                <a:gd name="adj" fmla="val 65116"/>
              </a:avLst>
            </a:prstGeom>
            <a:solidFill>
              <a:srgbClr val="54B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i="0" dirty="0">
                <a:latin typeface="18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6551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7DEF43F-A54C-4D27-B4BE-CE3699637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BEFFC-AF27-4EBB-8603-661974BF80C6}" type="datetimeFigureOut">
              <a:rPr lang="ko-KR" altLang="en-US" smtClean="0"/>
              <a:t>2018. 12. 13.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458C0144-A890-4AFF-AABD-13F3BA0BC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2798F520-1E8A-4199-90BC-3FD448E1A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E2970-59CD-4D68-8A7A-C373E43F10AB}" type="slidenum">
              <a:rPr lang="ko-KR" altLang="en-US" smtClean="0"/>
              <a:t>‹#›</a:t>
            </a:fld>
            <a:endParaRPr lang="ko-KR" altLang="en-US"/>
          </a:p>
        </p:txBody>
      </p: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B976B4EE-F4EB-461B-AD2B-BA80DABF2F0B}"/>
              </a:ext>
            </a:extLst>
          </p:cNvPr>
          <p:cNvGrpSpPr/>
          <p:nvPr userDrawn="1"/>
        </p:nvGrpSpPr>
        <p:grpSpPr>
          <a:xfrm>
            <a:off x="0" y="-1"/>
            <a:ext cx="13309851" cy="6858002"/>
            <a:chOff x="0" y="-1"/>
            <a:chExt cx="13309851" cy="6858002"/>
          </a:xfrm>
        </p:grpSpPr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1DD5D458-132A-4EC2-B602-6878F07DD128}"/>
                </a:ext>
              </a:extLst>
            </p:cNvPr>
            <p:cNvSpPr/>
            <p:nvPr/>
          </p:nvSpPr>
          <p:spPr>
            <a:xfrm>
              <a:off x="0" y="0"/>
              <a:ext cx="12191998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i="0" dirty="0">
                <a:latin typeface="18 Regular"/>
              </a:endParaRPr>
            </a:p>
          </p:txBody>
        </p:sp>
        <p:sp>
          <p:nvSpPr>
            <p:cNvPr id="21" name="직사각형 20">
              <a:extLst>
                <a:ext uri="{FF2B5EF4-FFF2-40B4-BE49-F238E27FC236}">
                  <a16:creationId xmlns:a16="http://schemas.microsoft.com/office/drawing/2014/main" id="{AF32DFE5-2138-4431-A6FF-F7BA871171C2}"/>
                </a:ext>
              </a:extLst>
            </p:cNvPr>
            <p:cNvSpPr/>
            <p:nvPr/>
          </p:nvSpPr>
          <p:spPr>
            <a:xfrm>
              <a:off x="0" y="0"/>
              <a:ext cx="7315200" cy="6858000"/>
            </a:xfrm>
            <a:prstGeom prst="rect">
              <a:avLst/>
            </a:prstGeom>
            <a:solidFill>
              <a:srgbClr val="54B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i="0" dirty="0">
                <a:latin typeface="18 Regular"/>
              </a:endParaRPr>
            </a:p>
          </p:txBody>
        </p:sp>
        <p:sp>
          <p:nvSpPr>
            <p:cNvPr id="22" name="직각 삼각형 21">
              <a:extLst>
                <a:ext uri="{FF2B5EF4-FFF2-40B4-BE49-F238E27FC236}">
                  <a16:creationId xmlns:a16="http://schemas.microsoft.com/office/drawing/2014/main" id="{E7C1D7FB-3CA6-43F8-BA22-09370A472B40}"/>
                </a:ext>
              </a:extLst>
            </p:cNvPr>
            <p:cNvSpPr/>
            <p:nvPr/>
          </p:nvSpPr>
          <p:spPr>
            <a:xfrm>
              <a:off x="0" y="4572000"/>
              <a:ext cx="2286000" cy="2286000"/>
            </a:xfrm>
            <a:prstGeom prst="rtTriangle">
              <a:avLst/>
            </a:prstGeom>
            <a:solidFill>
              <a:srgbClr val="309C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i="0" dirty="0">
                <a:latin typeface="18 Regular"/>
              </a:endParaRPr>
            </a:p>
          </p:txBody>
        </p:sp>
        <p:sp>
          <p:nvSpPr>
            <p:cNvPr id="23" name="직각 삼각형 22">
              <a:extLst>
                <a:ext uri="{FF2B5EF4-FFF2-40B4-BE49-F238E27FC236}">
                  <a16:creationId xmlns:a16="http://schemas.microsoft.com/office/drawing/2014/main" id="{D28D15E8-86FE-4F83-9597-4B44772F9EBF}"/>
                </a:ext>
              </a:extLst>
            </p:cNvPr>
            <p:cNvSpPr/>
            <p:nvPr/>
          </p:nvSpPr>
          <p:spPr>
            <a:xfrm rot="13969782">
              <a:off x="4283489" y="1523795"/>
              <a:ext cx="5144437" cy="4110490"/>
            </a:xfrm>
            <a:prstGeom prst="rtTriangle">
              <a:avLst/>
            </a:prstGeom>
            <a:solidFill>
              <a:srgbClr val="54B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i="0" dirty="0">
                <a:latin typeface="18 Regular"/>
              </a:endParaRPr>
            </a:p>
          </p:txBody>
        </p:sp>
        <p:sp>
          <p:nvSpPr>
            <p:cNvPr id="24" name="이등변 삼각형 23">
              <a:extLst>
                <a:ext uri="{FF2B5EF4-FFF2-40B4-BE49-F238E27FC236}">
                  <a16:creationId xmlns:a16="http://schemas.microsoft.com/office/drawing/2014/main" id="{D20348D6-B2F7-433D-BE9C-43377ED1338D}"/>
                </a:ext>
              </a:extLst>
            </p:cNvPr>
            <p:cNvSpPr/>
            <p:nvPr/>
          </p:nvSpPr>
          <p:spPr>
            <a:xfrm>
              <a:off x="4855027" y="-1"/>
              <a:ext cx="5181602" cy="4374500"/>
            </a:xfrm>
            <a:prstGeom prst="triangle">
              <a:avLst>
                <a:gd name="adj" fmla="val 47479"/>
              </a:avLst>
            </a:prstGeom>
            <a:solidFill>
              <a:srgbClr val="54B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i="0" dirty="0">
                <a:latin typeface="18 Regular"/>
              </a:endParaRPr>
            </a:p>
          </p:txBody>
        </p:sp>
        <p:sp>
          <p:nvSpPr>
            <p:cNvPr id="25" name="직각 삼각형 24">
              <a:extLst>
                <a:ext uri="{FF2B5EF4-FFF2-40B4-BE49-F238E27FC236}">
                  <a16:creationId xmlns:a16="http://schemas.microsoft.com/office/drawing/2014/main" id="{05A735AE-D167-4688-A7B3-915C3EC442F5}"/>
                </a:ext>
              </a:extLst>
            </p:cNvPr>
            <p:cNvSpPr/>
            <p:nvPr/>
          </p:nvSpPr>
          <p:spPr>
            <a:xfrm rot="3304550">
              <a:off x="10071347" y="4316145"/>
              <a:ext cx="3007848" cy="1664583"/>
            </a:xfrm>
            <a:prstGeom prst="rtTriangle">
              <a:avLst/>
            </a:prstGeom>
            <a:solidFill>
              <a:srgbClr val="9E9E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i="0" dirty="0">
                <a:latin typeface="18 Regular"/>
              </a:endParaRPr>
            </a:p>
          </p:txBody>
        </p:sp>
        <p:sp>
          <p:nvSpPr>
            <p:cNvPr id="26" name="직각 삼각형 25">
              <a:extLst>
                <a:ext uri="{FF2B5EF4-FFF2-40B4-BE49-F238E27FC236}">
                  <a16:creationId xmlns:a16="http://schemas.microsoft.com/office/drawing/2014/main" id="{A2D9179F-19B2-44FC-A541-E64EA5151E38}"/>
                </a:ext>
              </a:extLst>
            </p:cNvPr>
            <p:cNvSpPr/>
            <p:nvPr/>
          </p:nvSpPr>
          <p:spPr>
            <a:xfrm rot="2904895">
              <a:off x="11805010" y="2890391"/>
              <a:ext cx="773976" cy="726226"/>
            </a:xfrm>
            <a:prstGeom prst="rtTriangle">
              <a:avLst/>
            </a:prstGeom>
            <a:solidFill>
              <a:srgbClr val="9E9E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i="0" dirty="0">
                <a:latin typeface="18 Regular"/>
              </a:endParaRPr>
            </a:p>
          </p:txBody>
        </p:sp>
        <p:pic>
          <p:nvPicPr>
            <p:cNvPr id="27" name="그림 26" descr="개체, 물건, 시계이(가) 표시된 사진&#10;&#10;매우 높은 신뢰도로 생성된 설명">
              <a:extLst>
                <a:ext uri="{FF2B5EF4-FFF2-40B4-BE49-F238E27FC236}">
                  <a16:creationId xmlns:a16="http://schemas.microsoft.com/office/drawing/2014/main" id="{5BB4A31B-4C40-4922-895A-7F0F4F9FEC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0721" y="293914"/>
              <a:ext cx="1290722" cy="304798"/>
            </a:xfrm>
            <a:prstGeom prst="rect">
              <a:avLst/>
            </a:prstGeom>
          </p:spPr>
        </p:pic>
        <p:sp>
          <p:nvSpPr>
            <p:cNvPr id="28" name="직각 삼각형 27">
              <a:extLst>
                <a:ext uri="{FF2B5EF4-FFF2-40B4-BE49-F238E27FC236}">
                  <a16:creationId xmlns:a16="http://schemas.microsoft.com/office/drawing/2014/main" id="{AD09977E-3DE8-4CE8-B04E-256FB606ACC3}"/>
                </a:ext>
              </a:extLst>
            </p:cNvPr>
            <p:cNvSpPr/>
            <p:nvPr/>
          </p:nvSpPr>
          <p:spPr>
            <a:xfrm rot="3139194">
              <a:off x="10596382" y="3275957"/>
              <a:ext cx="2709424" cy="2717515"/>
            </a:xfrm>
            <a:prstGeom prst="rtTriangle">
              <a:avLst/>
            </a:prstGeom>
            <a:solidFill>
              <a:srgbClr val="9E9E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i="0" dirty="0">
                <a:latin typeface="18 Regular"/>
              </a:endParaRPr>
            </a:p>
          </p:txBody>
        </p:sp>
        <p:sp>
          <p:nvSpPr>
            <p:cNvPr id="29" name="이등변 삼각형 28">
              <a:extLst>
                <a:ext uri="{FF2B5EF4-FFF2-40B4-BE49-F238E27FC236}">
                  <a16:creationId xmlns:a16="http://schemas.microsoft.com/office/drawing/2014/main" id="{2C7DABB3-2195-4161-BC24-6826111D979D}"/>
                </a:ext>
              </a:extLst>
            </p:cNvPr>
            <p:cNvSpPr/>
            <p:nvPr/>
          </p:nvSpPr>
          <p:spPr>
            <a:xfrm>
              <a:off x="6772274" y="4386263"/>
              <a:ext cx="4979195" cy="2471738"/>
            </a:xfrm>
            <a:prstGeom prst="triangle">
              <a:avLst>
                <a:gd name="adj" fmla="val 65777"/>
              </a:avLst>
            </a:prstGeom>
            <a:solidFill>
              <a:srgbClr val="0F35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i="0" dirty="0">
                <a:latin typeface="18 Regular"/>
              </a:endParaRPr>
            </a:p>
          </p:txBody>
        </p:sp>
        <p:sp>
          <p:nvSpPr>
            <p:cNvPr id="30" name="순서도: 수동 입력 29">
              <a:extLst>
                <a:ext uri="{FF2B5EF4-FFF2-40B4-BE49-F238E27FC236}">
                  <a16:creationId xmlns:a16="http://schemas.microsoft.com/office/drawing/2014/main" id="{C9760CF7-AD24-4433-8340-58114BE52A33}"/>
                </a:ext>
              </a:extLst>
            </p:cNvPr>
            <p:cNvSpPr/>
            <p:nvPr/>
          </p:nvSpPr>
          <p:spPr>
            <a:xfrm rot="16200000">
              <a:off x="10098970" y="4764969"/>
              <a:ext cx="3657599" cy="528462"/>
            </a:xfrm>
            <a:prstGeom prst="flowChartManualInput">
              <a:avLst/>
            </a:prstGeom>
            <a:solidFill>
              <a:srgbClr val="9E9E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i="0" dirty="0">
                <a:latin typeface="18 Regular"/>
              </a:endParaRPr>
            </a:p>
          </p:txBody>
        </p:sp>
        <p:sp>
          <p:nvSpPr>
            <p:cNvPr id="31" name="직사각형 30">
              <a:extLst>
                <a:ext uri="{FF2B5EF4-FFF2-40B4-BE49-F238E27FC236}">
                  <a16:creationId xmlns:a16="http://schemas.microsoft.com/office/drawing/2014/main" id="{EF49BED9-6746-4AF3-9F38-F9EE4A7143C0}"/>
                </a:ext>
              </a:extLst>
            </p:cNvPr>
            <p:cNvSpPr/>
            <p:nvPr/>
          </p:nvSpPr>
          <p:spPr>
            <a:xfrm>
              <a:off x="11753775" y="6078868"/>
              <a:ext cx="295426" cy="779132"/>
            </a:xfrm>
            <a:prstGeom prst="rect">
              <a:avLst/>
            </a:prstGeom>
            <a:solidFill>
              <a:srgbClr val="9E9E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i="0" dirty="0">
                <a:latin typeface="18 Regular"/>
              </a:endParaRPr>
            </a:p>
          </p:txBody>
        </p:sp>
        <p:sp>
          <p:nvSpPr>
            <p:cNvPr id="32" name="직사각형 31">
              <a:extLst>
                <a:ext uri="{FF2B5EF4-FFF2-40B4-BE49-F238E27FC236}">
                  <a16:creationId xmlns:a16="http://schemas.microsoft.com/office/drawing/2014/main" id="{BBF41D99-C109-4D87-8CEC-AF6976587E20}"/>
                </a:ext>
              </a:extLst>
            </p:cNvPr>
            <p:cNvSpPr/>
            <p:nvPr/>
          </p:nvSpPr>
          <p:spPr>
            <a:xfrm>
              <a:off x="11750884" y="6024764"/>
              <a:ext cx="295426" cy="779132"/>
            </a:xfrm>
            <a:prstGeom prst="rect">
              <a:avLst/>
            </a:prstGeom>
            <a:solidFill>
              <a:srgbClr val="9E9E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i="0" dirty="0">
                <a:latin typeface="18 Regular"/>
              </a:endParaRPr>
            </a:p>
          </p:txBody>
        </p:sp>
        <p:sp>
          <p:nvSpPr>
            <p:cNvPr id="33" name="직사각형 32">
              <a:extLst>
                <a:ext uri="{FF2B5EF4-FFF2-40B4-BE49-F238E27FC236}">
                  <a16:creationId xmlns:a16="http://schemas.microsoft.com/office/drawing/2014/main" id="{4E8B46BE-A1C9-402D-8674-68399D7B0677}"/>
                </a:ext>
              </a:extLst>
            </p:cNvPr>
            <p:cNvSpPr/>
            <p:nvPr/>
          </p:nvSpPr>
          <p:spPr>
            <a:xfrm>
              <a:off x="11691102" y="6109098"/>
              <a:ext cx="295426" cy="615552"/>
            </a:xfrm>
            <a:prstGeom prst="rect">
              <a:avLst/>
            </a:prstGeom>
            <a:solidFill>
              <a:srgbClr val="9E9E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i="0" dirty="0">
                <a:latin typeface="18 Regular"/>
              </a:endParaRPr>
            </a:p>
          </p:txBody>
        </p:sp>
        <p:sp>
          <p:nvSpPr>
            <p:cNvPr id="34" name="직사각형 33">
              <a:extLst>
                <a:ext uri="{FF2B5EF4-FFF2-40B4-BE49-F238E27FC236}">
                  <a16:creationId xmlns:a16="http://schemas.microsoft.com/office/drawing/2014/main" id="{883C82E8-8C8F-4D45-91B7-C778CFB84FF6}"/>
                </a:ext>
              </a:extLst>
            </p:cNvPr>
            <p:cNvSpPr/>
            <p:nvPr/>
          </p:nvSpPr>
          <p:spPr>
            <a:xfrm rot="19800000">
              <a:off x="11586171" y="6217313"/>
              <a:ext cx="295426" cy="615552"/>
            </a:xfrm>
            <a:prstGeom prst="rect">
              <a:avLst/>
            </a:prstGeom>
            <a:solidFill>
              <a:srgbClr val="9E9E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i="0" dirty="0">
                <a:latin typeface="18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0196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BD6C4959-BB6D-470E-BE0D-CC8ADE498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BEFFC-AF27-4EBB-8603-661974BF80C6}" type="datetimeFigureOut">
              <a:rPr lang="ko-KR" altLang="en-US" smtClean="0"/>
              <a:t>2018. 12. 13.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D71ACC76-249F-461E-ADBA-1B4DB0A2E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63ABBB9-5CD0-43C5-9E16-7B8C901D2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E2970-59CD-4D68-8A7A-C373E43F10AB}" type="slidenum">
              <a:rPr lang="ko-KR" altLang="en-US" smtClean="0"/>
              <a:t>‹#›</a:t>
            </a:fld>
            <a:endParaRPr lang="ko-KR" altLang="en-US"/>
          </a:p>
        </p:txBody>
      </p: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C31A9977-8602-44E7-A2D6-81240DAA7E93}"/>
              </a:ext>
            </a:extLst>
          </p:cNvPr>
          <p:cNvGrpSpPr/>
          <p:nvPr userDrawn="1"/>
        </p:nvGrpSpPr>
        <p:grpSpPr>
          <a:xfrm>
            <a:off x="0" y="-1"/>
            <a:ext cx="13329817" cy="6859905"/>
            <a:chOff x="0" y="-1"/>
            <a:chExt cx="13329817" cy="6859905"/>
          </a:xfrm>
        </p:grpSpPr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C1D5CA21-7EB2-4F86-BF08-EEB536197338}"/>
                </a:ext>
              </a:extLst>
            </p:cNvPr>
            <p:cNvSpPr/>
            <p:nvPr/>
          </p:nvSpPr>
          <p:spPr>
            <a:xfrm>
              <a:off x="1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i="0" dirty="0">
                <a:latin typeface="18 Regular"/>
              </a:endParaRPr>
            </a:p>
          </p:txBody>
        </p:sp>
        <p:sp>
          <p:nvSpPr>
            <p:cNvPr id="33" name="직사각형 32">
              <a:extLst>
                <a:ext uri="{FF2B5EF4-FFF2-40B4-BE49-F238E27FC236}">
                  <a16:creationId xmlns:a16="http://schemas.microsoft.com/office/drawing/2014/main" id="{B16B6B7F-36E5-4A11-8722-E5B604F42EFD}"/>
                </a:ext>
              </a:extLst>
            </p:cNvPr>
            <p:cNvSpPr/>
            <p:nvPr/>
          </p:nvSpPr>
          <p:spPr>
            <a:xfrm>
              <a:off x="0" y="0"/>
              <a:ext cx="7315200" cy="6858000"/>
            </a:xfrm>
            <a:prstGeom prst="rect">
              <a:avLst/>
            </a:prstGeom>
            <a:solidFill>
              <a:srgbClr val="309C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i="0" dirty="0">
                <a:latin typeface="18 Regular"/>
              </a:endParaRPr>
            </a:p>
          </p:txBody>
        </p:sp>
        <p:sp>
          <p:nvSpPr>
            <p:cNvPr id="34" name="직각 삼각형 33">
              <a:extLst>
                <a:ext uri="{FF2B5EF4-FFF2-40B4-BE49-F238E27FC236}">
                  <a16:creationId xmlns:a16="http://schemas.microsoft.com/office/drawing/2014/main" id="{1CC7D17A-E148-4A85-81B5-805A8E648059}"/>
                </a:ext>
              </a:extLst>
            </p:cNvPr>
            <p:cNvSpPr/>
            <p:nvPr/>
          </p:nvSpPr>
          <p:spPr>
            <a:xfrm>
              <a:off x="0" y="4572000"/>
              <a:ext cx="2286000" cy="2286000"/>
            </a:xfrm>
            <a:prstGeom prst="rtTriangle">
              <a:avLst/>
            </a:prstGeom>
            <a:solidFill>
              <a:srgbClr val="0F35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i="0" dirty="0">
                <a:latin typeface="18 Regular"/>
              </a:endParaRPr>
            </a:p>
          </p:txBody>
        </p:sp>
        <p:sp>
          <p:nvSpPr>
            <p:cNvPr id="35" name="직각 삼각형 34">
              <a:extLst>
                <a:ext uri="{FF2B5EF4-FFF2-40B4-BE49-F238E27FC236}">
                  <a16:creationId xmlns:a16="http://schemas.microsoft.com/office/drawing/2014/main" id="{A2740154-55AC-46F9-A07B-B02F792F292F}"/>
                </a:ext>
              </a:extLst>
            </p:cNvPr>
            <p:cNvSpPr/>
            <p:nvPr/>
          </p:nvSpPr>
          <p:spPr>
            <a:xfrm rot="13969782">
              <a:off x="4281595" y="1532365"/>
              <a:ext cx="5132213" cy="4099670"/>
            </a:xfrm>
            <a:prstGeom prst="rtTriangle">
              <a:avLst/>
            </a:prstGeom>
            <a:solidFill>
              <a:srgbClr val="309C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i="0" dirty="0">
                <a:latin typeface="18 Regular"/>
              </a:endParaRPr>
            </a:p>
          </p:txBody>
        </p:sp>
        <p:sp>
          <p:nvSpPr>
            <p:cNvPr id="36" name="이등변 삼각형 35">
              <a:extLst>
                <a:ext uri="{FF2B5EF4-FFF2-40B4-BE49-F238E27FC236}">
                  <a16:creationId xmlns:a16="http://schemas.microsoft.com/office/drawing/2014/main" id="{534D4920-AD53-4B44-80DC-88F04C919B9B}"/>
                </a:ext>
              </a:extLst>
            </p:cNvPr>
            <p:cNvSpPr/>
            <p:nvPr/>
          </p:nvSpPr>
          <p:spPr>
            <a:xfrm>
              <a:off x="4855027" y="-1"/>
              <a:ext cx="5185788" cy="4382478"/>
            </a:xfrm>
            <a:prstGeom prst="triangle">
              <a:avLst>
                <a:gd name="adj" fmla="val 47479"/>
              </a:avLst>
            </a:prstGeom>
            <a:solidFill>
              <a:srgbClr val="309C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i="0" dirty="0">
                <a:latin typeface="18 Regular"/>
              </a:endParaRPr>
            </a:p>
          </p:txBody>
        </p:sp>
        <p:sp>
          <p:nvSpPr>
            <p:cNvPr id="37" name="순서도: 수동 입력 36">
              <a:extLst>
                <a:ext uri="{FF2B5EF4-FFF2-40B4-BE49-F238E27FC236}">
                  <a16:creationId xmlns:a16="http://schemas.microsoft.com/office/drawing/2014/main" id="{90D610B4-12E8-436B-A770-D67464AC9565}"/>
                </a:ext>
              </a:extLst>
            </p:cNvPr>
            <p:cNvSpPr/>
            <p:nvPr/>
          </p:nvSpPr>
          <p:spPr>
            <a:xfrm rot="16200000">
              <a:off x="10101200" y="4767941"/>
              <a:ext cx="3657599" cy="522519"/>
            </a:xfrm>
            <a:prstGeom prst="flowChartManualInput">
              <a:avLst/>
            </a:prstGeom>
            <a:solidFill>
              <a:srgbClr val="54B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i="0" dirty="0">
                <a:latin typeface="18 Regular"/>
              </a:endParaRPr>
            </a:p>
          </p:txBody>
        </p:sp>
        <p:sp>
          <p:nvSpPr>
            <p:cNvPr id="38" name="직각 삼각형 37">
              <a:extLst>
                <a:ext uri="{FF2B5EF4-FFF2-40B4-BE49-F238E27FC236}">
                  <a16:creationId xmlns:a16="http://schemas.microsoft.com/office/drawing/2014/main" id="{AE69F5B2-CB8C-4840-9F59-D2EECF64134B}"/>
                </a:ext>
              </a:extLst>
            </p:cNvPr>
            <p:cNvSpPr/>
            <p:nvPr/>
          </p:nvSpPr>
          <p:spPr>
            <a:xfrm rot="3139194">
              <a:off x="10536328" y="3356185"/>
              <a:ext cx="2894762" cy="2692216"/>
            </a:xfrm>
            <a:prstGeom prst="rtTriangle">
              <a:avLst/>
            </a:prstGeom>
            <a:solidFill>
              <a:srgbClr val="54B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i="0" dirty="0">
                <a:latin typeface="18 Regular"/>
              </a:endParaRPr>
            </a:p>
          </p:txBody>
        </p:sp>
        <p:sp>
          <p:nvSpPr>
            <p:cNvPr id="39" name="직각 삼각형 38">
              <a:extLst>
                <a:ext uri="{FF2B5EF4-FFF2-40B4-BE49-F238E27FC236}">
                  <a16:creationId xmlns:a16="http://schemas.microsoft.com/office/drawing/2014/main" id="{BA0137F2-E940-42C7-8734-282031B9AD78}"/>
                </a:ext>
              </a:extLst>
            </p:cNvPr>
            <p:cNvSpPr/>
            <p:nvPr/>
          </p:nvSpPr>
          <p:spPr>
            <a:xfrm rot="3304550">
              <a:off x="10074083" y="4316346"/>
              <a:ext cx="3009464" cy="1658870"/>
            </a:xfrm>
            <a:prstGeom prst="rtTriangle">
              <a:avLst/>
            </a:prstGeom>
            <a:solidFill>
              <a:srgbClr val="54B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i="0" dirty="0">
                <a:latin typeface="18 Regular"/>
              </a:endParaRPr>
            </a:p>
          </p:txBody>
        </p:sp>
        <p:sp>
          <p:nvSpPr>
            <p:cNvPr id="40" name="직각 삼각형 39">
              <a:extLst>
                <a:ext uri="{FF2B5EF4-FFF2-40B4-BE49-F238E27FC236}">
                  <a16:creationId xmlns:a16="http://schemas.microsoft.com/office/drawing/2014/main" id="{884617AD-F4F1-41AA-8B80-17DEC352C489}"/>
                </a:ext>
              </a:extLst>
            </p:cNvPr>
            <p:cNvSpPr/>
            <p:nvPr/>
          </p:nvSpPr>
          <p:spPr>
            <a:xfrm rot="2904895">
              <a:off x="11801618" y="2882178"/>
              <a:ext cx="781930" cy="697404"/>
            </a:xfrm>
            <a:prstGeom prst="rtTriangle">
              <a:avLst/>
            </a:prstGeom>
            <a:solidFill>
              <a:srgbClr val="54B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i="0" dirty="0">
                <a:latin typeface="18 Regular"/>
              </a:endParaRPr>
            </a:p>
          </p:txBody>
        </p:sp>
        <p:pic>
          <p:nvPicPr>
            <p:cNvPr id="41" name="그림 40" descr="개체, 물건, 시계이(가) 표시된 사진&#10;&#10;매우 높은 신뢰도로 생성된 설명">
              <a:extLst>
                <a:ext uri="{FF2B5EF4-FFF2-40B4-BE49-F238E27FC236}">
                  <a16:creationId xmlns:a16="http://schemas.microsoft.com/office/drawing/2014/main" id="{5C0894B9-9957-404B-A75F-A267D86E0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0721" y="293914"/>
              <a:ext cx="1290722" cy="304798"/>
            </a:xfrm>
            <a:prstGeom prst="rect">
              <a:avLst/>
            </a:prstGeom>
          </p:spPr>
        </p:pic>
        <p:sp>
          <p:nvSpPr>
            <p:cNvPr id="42" name="직사각형 41">
              <a:extLst>
                <a:ext uri="{FF2B5EF4-FFF2-40B4-BE49-F238E27FC236}">
                  <a16:creationId xmlns:a16="http://schemas.microsoft.com/office/drawing/2014/main" id="{E08B2E9F-CB33-4EBD-8171-B17471C3FE69}"/>
                </a:ext>
              </a:extLst>
            </p:cNvPr>
            <p:cNvSpPr/>
            <p:nvPr/>
          </p:nvSpPr>
          <p:spPr>
            <a:xfrm>
              <a:off x="11759845" y="6495445"/>
              <a:ext cx="63307" cy="364459"/>
            </a:xfrm>
            <a:prstGeom prst="rect">
              <a:avLst/>
            </a:prstGeom>
            <a:solidFill>
              <a:srgbClr val="54B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i="0" dirty="0">
                <a:latin typeface="18 Regular"/>
              </a:endParaRPr>
            </a:p>
          </p:txBody>
        </p:sp>
        <p:sp>
          <p:nvSpPr>
            <p:cNvPr id="43" name="직사각형 42">
              <a:extLst>
                <a:ext uri="{FF2B5EF4-FFF2-40B4-BE49-F238E27FC236}">
                  <a16:creationId xmlns:a16="http://schemas.microsoft.com/office/drawing/2014/main" id="{EFE6C6A0-EA15-4954-A21D-8D8A2455CB93}"/>
                </a:ext>
              </a:extLst>
            </p:cNvPr>
            <p:cNvSpPr/>
            <p:nvPr/>
          </p:nvSpPr>
          <p:spPr>
            <a:xfrm rot="20026870">
              <a:off x="11679853" y="6481198"/>
              <a:ext cx="140327" cy="358926"/>
            </a:xfrm>
            <a:prstGeom prst="rect">
              <a:avLst/>
            </a:prstGeom>
            <a:solidFill>
              <a:srgbClr val="54B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i="0" dirty="0">
                <a:latin typeface="18 Regular"/>
              </a:endParaRPr>
            </a:p>
          </p:txBody>
        </p:sp>
        <p:sp>
          <p:nvSpPr>
            <p:cNvPr id="44" name="이등변 삼각형 43">
              <a:extLst>
                <a:ext uri="{FF2B5EF4-FFF2-40B4-BE49-F238E27FC236}">
                  <a16:creationId xmlns:a16="http://schemas.microsoft.com/office/drawing/2014/main" id="{36AF4660-605E-4C7B-8705-CAFE55471FBC}"/>
                </a:ext>
              </a:extLst>
            </p:cNvPr>
            <p:cNvSpPr/>
            <p:nvPr/>
          </p:nvSpPr>
          <p:spPr>
            <a:xfrm>
              <a:off x="6772274" y="4376059"/>
              <a:ext cx="5007429" cy="2481942"/>
            </a:xfrm>
            <a:prstGeom prst="triangle">
              <a:avLst>
                <a:gd name="adj" fmla="val 65179"/>
              </a:avLst>
            </a:prstGeom>
            <a:solidFill>
              <a:srgbClr val="9E9E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i="0" dirty="0">
                <a:latin typeface="18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0133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FC175C90-3BA2-49AA-AE39-B7B000A75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BEFFC-AF27-4EBB-8603-661974BF80C6}" type="datetimeFigureOut">
              <a:rPr lang="ko-KR" altLang="en-US" smtClean="0"/>
              <a:t>2018. 12. 13.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6C236FF7-1E26-448F-BA98-341B2EE45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EC34BB02-847F-4A91-BFAF-53BAFBC74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E2970-59CD-4D68-8A7A-C373E43F10AB}" type="slidenum">
              <a:rPr lang="ko-KR" altLang="en-US" smtClean="0"/>
              <a:t>‹#›</a:t>
            </a:fld>
            <a:endParaRPr lang="ko-KR" altLang="en-US"/>
          </a:p>
        </p:txBody>
      </p: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DD2000E0-0241-4C65-B332-6C64A8CCE5D3}"/>
              </a:ext>
            </a:extLst>
          </p:cNvPr>
          <p:cNvGrpSpPr/>
          <p:nvPr userDrawn="1"/>
        </p:nvGrpSpPr>
        <p:grpSpPr>
          <a:xfrm>
            <a:off x="0" y="-1"/>
            <a:ext cx="13333697" cy="6858002"/>
            <a:chOff x="0" y="-1"/>
            <a:chExt cx="13333697" cy="6858002"/>
          </a:xfrm>
        </p:grpSpPr>
        <p:sp>
          <p:nvSpPr>
            <p:cNvPr id="20" name="직각 삼각형 19">
              <a:extLst>
                <a:ext uri="{FF2B5EF4-FFF2-40B4-BE49-F238E27FC236}">
                  <a16:creationId xmlns:a16="http://schemas.microsoft.com/office/drawing/2014/main" id="{18FDF569-75D5-4CF2-BBD6-0A1CA43C8733}"/>
                </a:ext>
              </a:extLst>
            </p:cNvPr>
            <p:cNvSpPr/>
            <p:nvPr/>
          </p:nvSpPr>
          <p:spPr>
            <a:xfrm rot="3139194">
              <a:off x="10548517" y="3359488"/>
              <a:ext cx="2873828" cy="2696532"/>
            </a:xfrm>
            <a:prstGeom prst="rtTriangle">
              <a:avLst/>
            </a:prstGeom>
            <a:solidFill>
              <a:srgbClr val="0F35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i="0" dirty="0">
                <a:latin typeface="18 Regular"/>
              </a:endParaRPr>
            </a:p>
          </p:txBody>
        </p:sp>
        <p:sp>
          <p:nvSpPr>
            <p:cNvPr id="21" name="직사각형 20">
              <a:extLst>
                <a:ext uri="{FF2B5EF4-FFF2-40B4-BE49-F238E27FC236}">
                  <a16:creationId xmlns:a16="http://schemas.microsoft.com/office/drawing/2014/main" id="{8E8E1C7B-6B21-43DB-8BFF-8D9B72A2F354}"/>
                </a:ext>
              </a:extLst>
            </p:cNvPr>
            <p:cNvSpPr/>
            <p:nvPr/>
          </p:nvSpPr>
          <p:spPr>
            <a:xfrm>
              <a:off x="0" y="0"/>
              <a:ext cx="7315200" cy="6858000"/>
            </a:xfrm>
            <a:prstGeom prst="rect">
              <a:avLst/>
            </a:prstGeom>
            <a:solidFill>
              <a:srgbClr val="9E9E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i="0" dirty="0">
                <a:latin typeface="18 Regular"/>
              </a:endParaRPr>
            </a:p>
          </p:txBody>
        </p:sp>
        <p:sp>
          <p:nvSpPr>
            <p:cNvPr id="22" name="직각 삼각형 21">
              <a:extLst>
                <a:ext uri="{FF2B5EF4-FFF2-40B4-BE49-F238E27FC236}">
                  <a16:creationId xmlns:a16="http://schemas.microsoft.com/office/drawing/2014/main" id="{B70CF0D6-4514-44A6-B305-4C8275D5FAF3}"/>
                </a:ext>
              </a:extLst>
            </p:cNvPr>
            <p:cNvSpPr/>
            <p:nvPr/>
          </p:nvSpPr>
          <p:spPr>
            <a:xfrm>
              <a:off x="0" y="4572000"/>
              <a:ext cx="2286000" cy="2286000"/>
            </a:xfrm>
            <a:prstGeom prst="rtTriangle">
              <a:avLst/>
            </a:prstGeom>
            <a:solidFill>
              <a:srgbClr val="54B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i="0" dirty="0">
                <a:latin typeface="18 Regular"/>
              </a:endParaRPr>
            </a:p>
          </p:txBody>
        </p:sp>
        <p:sp>
          <p:nvSpPr>
            <p:cNvPr id="23" name="이등변 삼각형 22">
              <a:extLst>
                <a:ext uri="{FF2B5EF4-FFF2-40B4-BE49-F238E27FC236}">
                  <a16:creationId xmlns:a16="http://schemas.microsoft.com/office/drawing/2014/main" id="{130A82CE-7DAC-4DB8-AE1C-96C57B457B36}"/>
                </a:ext>
              </a:extLst>
            </p:cNvPr>
            <p:cNvSpPr/>
            <p:nvPr/>
          </p:nvSpPr>
          <p:spPr>
            <a:xfrm>
              <a:off x="6772274" y="4376059"/>
              <a:ext cx="5007429" cy="2481942"/>
            </a:xfrm>
            <a:prstGeom prst="triangle">
              <a:avLst>
                <a:gd name="adj" fmla="val 65217"/>
              </a:avLst>
            </a:prstGeom>
            <a:solidFill>
              <a:srgbClr val="309C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i="0" dirty="0">
                <a:latin typeface="18 Regular"/>
              </a:endParaRPr>
            </a:p>
          </p:txBody>
        </p:sp>
        <p:sp>
          <p:nvSpPr>
            <p:cNvPr id="24" name="직각 삼각형 23">
              <a:extLst>
                <a:ext uri="{FF2B5EF4-FFF2-40B4-BE49-F238E27FC236}">
                  <a16:creationId xmlns:a16="http://schemas.microsoft.com/office/drawing/2014/main" id="{279EDF2D-8AA6-4429-9707-E07A5BC7E501}"/>
                </a:ext>
              </a:extLst>
            </p:cNvPr>
            <p:cNvSpPr/>
            <p:nvPr/>
          </p:nvSpPr>
          <p:spPr>
            <a:xfrm rot="13969782">
              <a:off x="4283489" y="1523795"/>
              <a:ext cx="5144437" cy="4110490"/>
            </a:xfrm>
            <a:prstGeom prst="rtTriangle">
              <a:avLst/>
            </a:prstGeom>
            <a:solidFill>
              <a:srgbClr val="9E9E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i="0" dirty="0">
                <a:latin typeface="18 Regular"/>
              </a:endParaRPr>
            </a:p>
          </p:txBody>
        </p:sp>
        <p:sp>
          <p:nvSpPr>
            <p:cNvPr id="25" name="이등변 삼각형 24">
              <a:extLst>
                <a:ext uri="{FF2B5EF4-FFF2-40B4-BE49-F238E27FC236}">
                  <a16:creationId xmlns:a16="http://schemas.microsoft.com/office/drawing/2014/main" id="{6DD7EEC9-1E6B-4A04-B16C-58EE0853D306}"/>
                </a:ext>
              </a:extLst>
            </p:cNvPr>
            <p:cNvSpPr/>
            <p:nvPr/>
          </p:nvSpPr>
          <p:spPr>
            <a:xfrm>
              <a:off x="4855027" y="-1"/>
              <a:ext cx="5181602" cy="4374500"/>
            </a:xfrm>
            <a:prstGeom prst="triangle">
              <a:avLst>
                <a:gd name="adj" fmla="val 47479"/>
              </a:avLst>
            </a:prstGeom>
            <a:solidFill>
              <a:srgbClr val="9E9E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i="0" dirty="0">
                <a:latin typeface="18 Regular"/>
              </a:endParaRPr>
            </a:p>
          </p:txBody>
        </p:sp>
        <p:sp>
          <p:nvSpPr>
            <p:cNvPr id="26" name="순서도: 수동 입력 25">
              <a:extLst>
                <a:ext uri="{FF2B5EF4-FFF2-40B4-BE49-F238E27FC236}">
                  <a16:creationId xmlns:a16="http://schemas.microsoft.com/office/drawing/2014/main" id="{152161E2-6014-4B54-8FAB-BDCBC22CC39C}"/>
                </a:ext>
              </a:extLst>
            </p:cNvPr>
            <p:cNvSpPr/>
            <p:nvPr/>
          </p:nvSpPr>
          <p:spPr>
            <a:xfrm rot="16200000">
              <a:off x="10095069" y="4761066"/>
              <a:ext cx="3657599" cy="536264"/>
            </a:xfrm>
            <a:prstGeom prst="flowChartManualInput">
              <a:avLst/>
            </a:prstGeom>
            <a:solidFill>
              <a:srgbClr val="0F35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i="0" dirty="0">
                <a:latin typeface="18 Regular"/>
              </a:endParaRPr>
            </a:p>
          </p:txBody>
        </p:sp>
        <p:sp>
          <p:nvSpPr>
            <p:cNvPr id="27" name="직각 삼각형 26">
              <a:extLst>
                <a:ext uri="{FF2B5EF4-FFF2-40B4-BE49-F238E27FC236}">
                  <a16:creationId xmlns:a16="http://schemas.microsoft.com/office/drawing/2014/main" id="{91DE031F-97BA-4C33-94A5-D7DAC5E7A29A}"/>
                </a:ext>
              </a:extLst>
            </p:cNvPr>
            <p:cNvSpPr/>
            <p:nvPr/>
          </p:nvSpPr>
          <p:spPr>
            <a:xfrm rot="3304550">
              <a:off x="10090753" y="4315081"/>
              <a:ext cx="2996037" cy="1666037"/>
            </a:xfrm>
            <a:prstGeom prst="rtTriangle">
              <a:avLst/>
            </a:prstGeom>
            <a:solidFill>
              <a:srgbClr val="0F35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i="0" dirty="0">
                <a:latin typeface="18 Regular"/>
              </a:endParaRPr>
            </a:p>
          </p:txBody>
        </p:sp>
        <p:sp>
          <p:nvSpPr>
            <p:cNvPr id="28" name="직각 삼각형 27">
              <a:extLst>
                <a:ext uri="{FF2B5EF4-FFF2-40B4-BE49-F238E27FC236}">
                  <a16:creationId xmlns:a16="http://schemas.microsoft.com/office/drawing/2014/main" id="{C91C297D-7A9A-412F-B001-C3CA45E52DFC}"/>
                </a:ext>
              </a:extLst>
            </p:cNvPr>
            <p:cNvSpPr/>
            <p:nvPr/>
          </p:nvSpPr>
          <p:spPr>
            <a:xfrm rot="2904895">
              <a:off x="11799136" y="2892735"/>
              <a:ext cx="793545" cy="714611"/>
            </a:xfrm>
            <a:prstGeom prst="rtTriangle">
              <a:avLst/>
            </a:prstGeom>
            <a:solidFill>
              <a:srgbClr val="0F35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i="0" dirty="0">
                <a:latin typeface="18 Regular"/>
              </a:endParaRPr>
            </a:p>
          </p:txBody>
        </p:sp>
        <p:pic>
          <p:nvPicPr>
            <p:cNvPr id="29" name="그림 28" descr="개체, 물건, 시계이(가) 표시된 사진&#10;&#10;매우 높은 신뢰도로 생성된 설명">
              <a:extLst>
                <a:ext uri="{FF2B5EF4-FFF2-40B4-BE49-F238E27FC236}">
                  <a16:creationId xmlns:a16="http://schemas.microsoft.com/office/drawing/2014/main" id="{609884F6-0769-4EE6-AB51-E2E5F5E420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0721" y="293914"/>
              <a:ext cx="1290722" cy="304798"/>
            </a:xfrm>
            <a:prstGeom prst="rect">
              <a:avLst/>
            </a:prstGeom>
          </p:spPr>
        </p:pic>
        <p:sp>
          <p:nvSpPr>
            <p:cNvPr id="30" name="직사각형 29">
              <a:extLst>
                <a:ext uri="{FF2B5EF4-FFF2-40B4-BE49-F238E27FC236}">
                  <a16:creationId xmlns:a16="http://schemas.microsoft.com/office/drawing/2014/main" id="{F544CA54-B012-4E38-8880-9856E7A40B1B}"/>
                </a:ext>
              </a:extLst>
            </p:cNvPr>
            <p:cNvSpPr/>
            <p:nvPr/>
          </p:nvSpPr>
          <p:spPr>
            <a:xfrm rot="20589968">
              <a:off x="11707144" y="6511948"/>
              <a:ext cx="171450" cy="314326"/>
            </a:xfrm>
            <a:prstGeom prst="rect">
              <a:avLst/>
            </a:prstGeom>
            <a:solidFill>
              <a:srgbClr val="0F35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i="0" dirty="0">
                <a:latin typeface="18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6446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>
            <a:extLst>
              <a:ext uri="{FF2B5EF4-FFF2-40B4-BE49-F238E27FC236}">
                <a16:creationId xmlns:a16="http://schemas.microsoft.com/office/drawing/2014/main" id="{EC17E889-202C-4169-B0EF-C91B6C82B8F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i="0" dirty="0">
              <a:latin typeface="18 Regular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3C2210CC-5C0C-4A5A-90D0-A3F6A427FE94}"/>
              </a:ext>
            </a:extLst>
          </p:cNvPr>
          <p:cNvSpPr/>
          <p:nvPr userDrawn="1"/>
        </p:nvSpPr>
        <p:spPr>
          <a:xfrm>
            <a:off x="0" y="0"/>
            <a:ext cx="12192000" cy="759511"/>
          </a:xfrm>
          <a:prstGeom prst="rect">
            <a:avLst/>
          </a:prstGeom>
          <a:solidFill>
            <a:srgbClr val="0F35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i="0" dirty="0">
              <a:latin typeface="18 Regular"/>
            </a:endParaRP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3C6EF842-D4D9-435E-A0BF-FB603C1B90A4}"/>
              </a:ext>
            </a:extLst>
          </p:cNvPr>
          <p:cNvGrpSpPr/>
          <p:nvPr userDrawn="1"/>
        </p:nvGrpSpPr>
        <p:grpSpPr>
          <a:xfrm>
            <a:off x="0" y="112502"/>
            <a:ext cx="12192000" cy="6740050"/>
            <a:chOff x="0" y="112502"/>
            <a:chExt cx="12192000" cy="6740050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1941B79C-B773-4BF0-9087-3405BE7AAF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0863" y="112502"/>
              <a:ext cx="1518950" cy="47428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EA4C1B9-94BB-4963-A552-C05E68B0CF76}"/>
                </a:ext>
              </a:extLst>
            </p:cNvPr>
            <p:cNvSpPr txBox="1"/>
            <p:nvPr userDrawn="1"/>
          </p:nvSpPr>
          <p:spPr>
            <a:xfrm>
              <a:off x="0" y="6637108"/>
              <a:ext cx="121920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800" b="1" i="0" dirty="0">
                  <a:solidFill>
                    <a:srgbClr val="0F3575"/>
                  </a:solidFill>
                  <a:latin typeface="18 Regular"/>
                  <a:cs typeface="Calibri" pitchFamily="34" charset="0"/>
                </a:rPr>
                <a:t>- Internal Use Only -</a:t>
              </a:r>
              <a:endParaRPr lang="ko-KR" altLang="en-US" sz="800" b="1" i="0" dirty="0">
                <a:solidFill>
                  <a:srgbClr val="0F3575"/>
                </a:solidFill>
                <a:latin typeface="18 Regular"/>
              </a:endParaRPr>
            </a:p>
          </p:txBody>
        </p:sp>
      </p:grpSp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8A5245EB-1229-431C-A597-E2FC9E57ECF1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D0EBEFFC-AF27-4EBB-8603-661974BF80C6}" type="datetimeFigureOut">
              <a:rPr lang="ko-KR" altLang="en-US" smtClean="0"/>
              <a:t>2018. 12. 13.</a:t>
            </a:fld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E3772E4-118D-4564-9AC8-5197B91AFE9D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4685587" y="6425358"/>
            <a:ext cx="2743200" cy="365125"/>
          </a:xfrm>
        </p:spPr>
        <p:txBody>
          <a:bodyPr/>
          <a:lstStyle>
            <a:lvl1pPr algn="ctr">
              <a:defRPr sz="1000"/>
            </a:lvl1pPr>
          </a:lstStyle>
          <a:p>
            <a:fld id="{094E2970-59CD-4D68-8A7A-C373E43F10A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1" name="제목 1">
            <a:extLst>
              <a:ext uri="{FF2B5EF4-FFF2-40B4-BE49-F238E27FC236}">
                <a16:creationId xmlns:a16="http://schemas.microsoft.com/office/drawing/2014/main" id="{4EFC3272-1231-4F89-90FB-9DFC65E9C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704" y="-1"/>
            <a:ext cx="9294744" cy="759511"/>
          </a:xfrm>
        </p:spPr>
        <p:txBody>
          <a:bodyPr>
            <a:normAutofit/>
          </a:bodyPr>
          <a:lstStyle>
            <a:lvl1pPr algn="l">
              <a:lnSpc>
                <a:spcPct val="100000"/>
              </a:lnSpc>
              <a:defRPr sz="2800" b="1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나눔바른고딕" panose="020B0603020101020101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1895193491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>
            <a:extLst>
              <a:ext uri="{FF2B5EF4-FFF2-40B4-BE49-F238E27FC236}">
                <a16:creationId xmlns:a16="http://schemas.microsoft.com/office/drawing/2014/main" id="{D6D1445C-8799-4FCB-BFD8-1B7DA0522BCF}"/>
              </a:ext>
            </a:extLst>
          </p:cNvPr>
          <p:cNvSpPr/>
          <p:nvPr/>
        </p:nvSpPr>
        <p:spPr>
          <a:xfrm>
            <a:off x="-4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i="0" dirty="0">
              <a:latin typeface="18 Regular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80A97831-A280-473C-BB46-71BBAD3110F4}"/>
              </a:ext>
            </a:extLst>
          </p:cNvPr>
          <p:cNvSpPr/>
          <p:nvPr userDrawn="1"/>
        </p:nvSpPr>
        <p:spPr>
          <a:xfrm>
            <a:off x="0" y="6637107"/>
            <a:ext cx="12192000" cy="221501"/>
          </a:xfrm>
          <a:prstGeom prst="rect">
            <a:avLst/>
          </a:prstGeom>
          <a:solidFill>
            <a:srgbClr val="0F35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5991EF26-59F1-4509-ABD5-2F1444437A9C}"/>
              </a:ext>
            </a:extLst>
          </p:cNvPr>
          <p:cNvSpPr/>
          <p:nvPr userDrawn="1"/>
        </p:nvSpPr>
        <p:spPr>
          <a:xfrm>
            <a:off x="0" y="0"/>
            <a:ext cx="12192000" cy="759511"/>
          </a:xfrm>
          <a:prstGeom prst="rect">
            <a:avLst/>
          </a:prstGeom>
          <a:solidFill>
            <a:srgbClr val="0F35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i="0" dirty="0">
              <a:latin typeface="18 Regular"/>
            </a:endParaRP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F69D47B2-E98F-404B-BAF0-84097A94D621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>
                <a:latin typeface="나눔바른고딕" panose="020B0603020101020101" pitchFamily="50" charset="-127"/>
                <a:ea typeface="나눔바른고딕" panose="020B0603020101020101" pitchFamily="50" charset="-127"/>
              </a:defRPr>
            </a:lvl1pPr>
          </a:lstStyle>
          <a:p>
            <a:fld id="{D0EBEFFC-AF27-4EBB-8603-661974BF80C6}" type="datetimeFigureOut">
              <a:rPr lang="ko-KR" altLang="en-US" smtClean="0"/>
              <a:pPr/>
              <a:t>2018. 12. 13.</a:t>
            </a:fld>
            <a:endParaRPr lang="ko-KR" altLang="en-US" dirty="0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6BFA49BF-100A-473C-BC0B-324FF3DEA326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>
                <a:latin typeface="나눔바른고딕" panose="020B0603020101020101" pitchFamily="50" charset="-127"/>
                <a:ea typeface="나눔바른고딕" panose="020B0603020101020101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8F64A4C9-3289-474A-9A64-41A2BB37ECA1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latin typeface="나눔바른고딕" panose="020B0603020101020101" pitchFamily="50" charset="-127"/>
                <a:ea typeface="나눔바른고딕" panose="020B0603020101020101" pitchFamily="50" charset="-127"/>
              </a:defRPr>
            </a:lvl1pPr>
          </a:lstStyle>
          <a:p>
            <a:fld id="{094E2970-59CD-4D68-8A7A-C373E43F10AB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09AA2A-1510-4530-9193-56F736F03431}"/>
              </a:ext>
            </a:extLst>
          </p:cNvPr>
          <p:cNvSpPr txBox="1"/>
          <p:nvPr userDrawn="1"/>
        </p:nvSpPr>
        <p:spPr>
          <a:xfrm>
            <a:off x="144683" y="6637108"/>
            <a:ext cx="14151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Calibri" pitchFamily="34" charset="0"/>
              </a:rPr>
              <a:t>Internal Use Only</a:t>
            </a:r>
            <a:endParaRPr lang="ko-KR" altLang="en-US" sz="800" b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2658DB9A-187F-4692-A747-D5B4920061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863" y="112502"/>
            <a:ext cx="1518950" cy="474282"/>
          </a:xfrm>
          <a:prstGeom prst="rect">
            <a:avLst/>
          </a:prstGeom>
        </p:spPr>
      </p:pic>
      <p:sp>
        <p:nvSpPr>
          <p:cNvPr id="11" name="제목 1">
            <a:extLst>
              <a:ext uri="{FF2B5EF4-FFF2-40B4-BE49-F238E27FC236}">
                <a16:creationId xmlns:a16="http://schemas.microsoft.com/office/drawing/2014/main" id="{703BE6F8-BD92-4480-AF37-8632DDBBE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704" y="-1"/>
            <a:ext cx="9294744" cy="759511"/>
          </a:xfrm>
        </p:spPr>
        <p:txBody>
          <a:bodyPr>
            <a:normAutofit/>
          </a:bodyPr>
          <a:lstStyle>
            <a:lvl1pPr algn="l">
              <a:lnSpc>
                <a:spcPct val="100000"/>
              </a:lnSpc>
              <a:defRPr sz="2800" b="1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나눔바른고딕" panose="020B0603020101020101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3922791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2E7BF9CE-C34D-4C89-A666-C5546B97E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BEFFC-AF27-4EBB-8603-661974BF80C6}" type="datetimeFigureOut">
              <a:rPr lang="ko-KR" altLang="en-US" smtClean="0"/>
              <a:t>2018. 12. 13.</a:t>
            </a:fld>
            <a:endParaRPr lang="ko-KR" altLang="en-US" dirty="0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F6A1732D-B7EB-4D8D-8953-9FCD9A7C0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AA8CC09-FD38-4027-AEE3-125D17B68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E2970-59CD-4D68-8A7A-C373E43F10AB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558B8FC4-CEE5-4AA6-BF75-AC3B0960B8FA}"/>
              </a:ext>
            </a:extLst>
          </p:cNvPr>
          <p:cNvSpPr/>
          <p:nvPr userDrawn="1"/>
        </p:nvSpPr>
        <p:spPr>
          <a:xfrm>
            <a:off x="0" y="1"/>
            <a:ext cx="12192000" cy="285750"/>
          </a:xfrm>
          <a:prstGeom prst="rect">
            <a:avLst/>
          </a:prstGeom>
          <a:solidFill>
            <a:srgbClr val="0F35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i="0" dirty="0">
              <a:latin typeface="18 Regular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49A24A37-0F41-498E-A4AA-A058C376AE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300" y="39559"/>
            <a:ext cx="661776" cy="206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938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64756940-CD0E-4D77-986C-C59C56671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0E00740-D230-49B3-A3AE-D54C496759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06C2C04-69F4-4A90-A4C3-6B66EBBAE4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defRPr>
            </a:lvl1pPr>
          </a:lstStyle>
          <a:p>
            <a:fld id="{D0EBEFFC-AF27-4EBB-8603-661974BF80C6}" type="datetimeFigureOut">
              <a:rPr lang="ko-KR" altLang="en-US" smtClean="0"/>
              <a:pPr/>
              <a:t>2018. 12. 13.</a:t>
            </a:fld>
            <a:endParaRPr lang="ko-KR" alt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8908933-4609-49E2-AEF3-03B9FB531F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74D3B50-7C2C-485D-A0B8-1E2419B2E3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defRPr>
            </a:lvl1pPr>
          </a:lstStyle>
          <a:p>
            <a:fld id="{094E2970-59CD-4D68-8A7A-C373E43F10AB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77007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나눔바른고딕" panose="020B0603020101020101" pitchFamily="50" charset="-127"/>
          <a:ea typeface="나눔바른고딕" panose="020B0603020101020101" pitchFamily="50" charset="-127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나눔바른고딕" panose="020B0603020101020101" pitchFamily="50" charset="-127"/>
          <a:ea typeface="나눔바른고딕" panose="020B0603020101020101" pitchFamily="50" charset="-127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나눔바른고딕" panose="020B0603020101020101" pitchFamily="50" charset="-127"/>
          <a:ea typeface="나눔바른고딕" panose="020B0603020101020101" pitchFamily="50" charset="-127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나눔바른고딕" panose="020B0603020101020101" pitchFamily="50" charset="-127"/>
          <a:ea typeface="나눔바른고딕" panose="020B0603020101020101" pitchFamily="50" charset="-127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나눔바른고딕" panose="020B0603020101020101" pitchFamily="50" charset="-127"/>
          <a:ea typeface="나눔바른고딕" panose="020B0603020101020101" pitchFamily="50" charset="-127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나눔바른고딕" panose="020B0603020101020101" pitchFamily="50" charset="-127"/>
          <a:ea typeface="나눔바른고딕" panose="020B0603020101020101" pitchFamily="50" charset="-127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11" Type="http://schemas.openxmlformats.org/officeDocument/2006/relationships/image" Target="../media/image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nginx.org/download/nginx-1.12.1.tar.gz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nginx.org/download/nginx-1.12.1.tar.gz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www.open.com/test1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www.example1.com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image" Target="../media/image23.png"/><Relationship Id="rId21" Type="http://schemas.openxmlformats.org/officeDocument/2006/relationships/image" Target="../media/image40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12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19" Type="http://schemas.openxmlformats.org/officeDocument/2006/relationships/image" Target="../media/image38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2">
            <a:extLst>
              <a:ext uri="{FF2B5EF4-FFF2-40B4-BE49-F238E27FC236}">
                <a16:creationId xmlns:a16="http://schemas.microsoft.com/office/drawing/2014/main" id="{BEA3559B-9AB1-4441-87CB-FE409F6ACB40}"/>
              </a:ext>
            </a:extLst>
          </p:cNvPr>
          <p:cNvSpPr txBox="1">
            <a:spLocks/>
          </p:cNvSpPr>
          <p:nvPr/>
        </p:nvSpPr>
        <p:spPr>
          <a:xfrm>
            <a:off x="550281" y="2032237"/>
            <a:ext cx="8714071" cy="707886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altLang="ko-KR" sz="4000" dirty="0">
                <a:solidFill>
                  <a:schemeClr val="bg1"/>
                </a:solidFill>
                <a:latin typeface="+mn-lt"/>
                <a:ea typeface="나눔바른고딕" panose="020B0603020101020101" pitchFamily="50" charset="-127"/>
                <a:cs typeface="Circular Pro Bold" panose="020B0804020101010102" pitchFamily="34" charset="0"/>
              </a:rPr>
              <a:t>Nginx</a:t>
            </a:r>
            <a:r>
              <a:rPr lang="ko-KR" altLang="en-US" sz="4000" dirty="0">
                <a:solidFill>
                  <a:schemeClr val="bg1"/>
                </a:solidFill>
                <a:latin typeface="+mn-lt"/>
                <a:ea typeface="나눔바른고딕" panose="020B0603020101020101" pitchFamily="50" charset="-127"/>
                <a:cs typeface="Circular Pro Bold" panose="020B0804020101010102" pitchFamily="34" charset="0"/>
              </a:rPr>
              <a:t> </a:t>
            </a:r>
            <a:r>
              <a:rPr lang="en-US" altLang="ko-KR" sz="4000" dirty="0">
                <a:solidFill>
                  <a:schemeClr val="bg1"/>
                </a:solidFill>
                <a:latin typeface="+mn-lt"/>
                <a:ea typeface="나눔바른고딕" panose="020B0603020101020101" pitchFamily="50" charset="-127"/>
                <a:cs typeface="Circular Pro Bold" panose="020B0804020101010102" pitchFamily="34" charset="0"/>
              </a:rPr>
              <a:t>How To</a:t>
            </a:r>
            <a:r>
              <a:rPr lang="ko-KR" altLang="en-US" sz="4000" dirty="0">
                <a:solidFill>
                  <a:schemeClr val="bg1"/>
                </a:solidFill>
                <a:latin typeface="+mn-lt"/>
                <a:ea typeface="나눔바른고딕" panose="020B0603020101020101" pitchFamily="50" charset="-127"/>
                <a:cs typeface="Circular Pro Bold" panose="020B0804020101010102" pitchFamily="34" charset="0"/>
              </a:rPr>
              <a:t> </a:t>
            </a:r>
            <a:endParaRPr lang="en-US" altLang="ko-KR" sz="4000" dirty="0">
              <a:solidFill>
                <a:schemeClr val="bg1"/>
              </a:solidFill>
              <a:latin typeface="+mn-lt"/>
              <a:ea typeface="나눔바른고딕" panose="020B0603020101020101" pitchFamily="50" charset="-127"/>
              <a:cs typeface="Circular Pro Bold" panose="020B0804020101010102" pitchFamily="34" charset="0"/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98804D90-1C1A-4F28-ACD9-6C7592CFED13}"/>
              </a:ext>
            </a:extLst>
          </p:cNvPr>
          <p:cNvSpPr txBox="1">
            <a:spLocks/>
          </p:cNvSpPr>
          <p:nvPr/>
        </p:nvSpPr>
        <p:spPr>
          <a:xfrm>
            <a:off x="1685886" y="3579724"/>
            <a:ext cx="3260583" cy="54784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3200" b="1" dirty="0">
                <a:solidFill>
                  <a:schemeClr val="bg1"/>
                </a:solidFill>
                <a:cs typeface="Circular Pro Book" panose="020B0604020101020102" pitchFamily="34" charset="0"/>
              </a:rPr>
              <a:t>- </a:t>
            </a:r>
            <a:r>
              <a:rPr lang="en-US" altLang="ko-KR" sz="3200" dirty="0">
                <a:solidFill>
                  <a:schemeClr val="bg1"/>
                </a:solidFill>
                <a:cs typeface="Circular Pro Book" panose="020B0604020101020102" pitchFamily="34" charset="0"/>
              </a:rPr>
              <a:t>2018.07.09</a:t>
            </a:r>
            <a:r>
              <a:rPr lang="ko-KR" altLang="en-US" sz="3200" b="1" dirty="0">
                <a:solidFill>
                  <a:schemeClr val="bg1"/>
                </a:solidFill>
                <a:cs typeface="Circular Pro Book" panose="020B0604020101020102" pitchFamily="34" charset="0"/>
              </a:rPr>
              <a:t> </a:t>
            </a:r>
            <a:r>
              <a:rPr lang="en-US" altLang="ko-KR" sz="3200" b="1" dirty="0">
                <a:solidFill>
                  <a:schemeClr val="bg1"/>
                </a:solidFill>
                <a:cs typeface="Circular Pro Book" panose="020B0604020101020102" pitchFamily="34" charset="0"/>
              </a:rPr>
              <a:t>- </a:t>
            </a:r>
            <a:endParaRPr lang="ko-KR" altLang="en-US" sz="3200" b="1" dirty="0">
              <a:solidFill>
                <a:schemeClr val="bg1"/>
              </a:solidFill>
              <a:cs typeface="Circular Pro Book" panose="020B060402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746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제목 3">
            <a:extLst>
              <a:ext uri="{FF2B5EF4-FFF2-40B4-BE49-F238E27FC236}">
                <a16:creationId xmlns:a16="http://schemas.microsoft.com/office/drawing/2014/main" id="{F4CB51D7-F5B0-470B-883F-B835617556C1}"/>
              </a:ext>
            </a:extLst>
          </p:cNvPr>
          <p:cNvSpPr txBox="1">
            <a:spLocks/>
          </p:cNvSpPr>
          <p:nvPr/>
        </p:nvSpPr>
        <p:spPr>
          <a:xfrm>
            <a:off x="26233" y="184502"/>
            <a:ext cx="5214155" cy="430374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400" b="1" dirty="0">
                <a:solidFill>
                  <a:prstClr val="white"/>
                </a:solidFill>
                <a:latin typeface="18 Regular"/>
                <a:ea typeface="+mn-ea"/>
                <a:cs typeface="Calibri" pitchFamily="34" charset="0"/>
              </a:rPr>
              <a:t>About Nginx </a:t>
            </a:r>
            <a:endParaRPr lang="ko-KR" altLang="en-US" sz="2400" b="1" dirty="0">
              <a:solidFill>
                <a:schemeClr val="bg1"/>
              </a:solidFill>
              <a:latin typeface="18 Regular"/>
              <a:ea typeface="+mn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AE8B9C-540F-D146-A43A-480CCD369CC3}"/>
              </a:ext>
            </a:extLst>
          </p:cNvPr>
          <p:cNvSpPr txBox="1"/>
          <p:nvPr/>
        </p:nvSpPr>
        <p:spPr>
          <a:xfrm>
            <a:off x="479425" y="1052736"/>
            <a:ext cx="1691810" cy="371192"/>
          </a:xfrm>
          <a:prstGeom prst="rect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 wrap="none" rtlCol="0">
            <a:spAutoFit/>
          </a:bodyPr>
          <a:lstStyle/>
          <a:p>
            <a:pPr marL="268288" indent="-268288" algn="l" latinLnBrk="0">
              <a:lnSpc>
                <a:spcPct val="110000"/>
              </a:lnSpc>
              <a:spcBef>
                <a:spcPts val="1200"/>
              </a:spcBef>
              <a:buSzPct val="100000"/>
              <a:buFontTx/>
              <a:buBlip>
                <a:blip r:embed="rId3"/>
              </a:buBlip>
            </a:pPr>
            <a:r>
              <a:rPr lang="ko-KR" altLang="en-US" dirty="0">
                <a:latin typeface="+mn-ea"/>
              </a:rPr>
              <a:t>일반 기능성</a:t>
            </a:r>
          </a:p>
        </p:txBody>
      </p:sp>
      <p:graphicFrame>
        <p:nvGraphicFramePr>
          <p:cNvPr id="2" name="표 1">
            <a:extLst>
              <a:ext uri="{FF2B5EF4-FFF2-40B4-BE49-F238E27FC236}">
                <a16:creationId xmlns:a16="http://schemas.microsoft.com/office/drawing/2014/main" id="{779DA907-DEDA-144F-8DD8-F6D40436C8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4251511"/>
              </p:ext>
            </p:extLst>
          </p:nvPr>
        </p:nvGraphicFramePr>
        <p:xfrm>
          <a:off x="505121" y="1557338"/>
          <a:ext cx="10486730" cy="419356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967951">
                  <a:extLst>
                    <a:ext uri="{9D8B030D-6E8A-4147-A177-3AD203B41FA5}">
                      <a16:colId xmlns:a16="http://schemas.microsoft.com/office/drawing/2014/main" val="1630289208"/>
                    </a:ext>
                  </a:extLst>
                </a:gridCol>
                <a:gridCol w="4126984">
                  <a:extLst>
                    <a:ext uri="{9D8B030D-6E8A-4147-A177-3AD203B41FA5}">
                      <a16:colId xmlns:a16="http://schemas.microsoft.com/office/drawing/2014/main" val="3162947944"/>
                    </a:ext>
                  </a:extLst>
                </a:gridCol>
                <a:gridCol w="4391795">
                  <a:extLst>
                    <a:ext uri="{9D8B030D-6E8A-4147-A177-3AD203B41FA5}">
                      <a16:colId xmlns:a16="http://schemas.microsoft.com/office/drawing/2014/main" val="2755864831"/>
                    </a:ext>
                  </a:extLst>
                </a:gridCol>
              </a:tblGrid>
              <a:tr h="48562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/>
                        <a:t>기능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 err="1"/>
                        <a:t>엔진엑스</a:t>
                      </a:r>
                      <a:endParaRPr lang="ko-KR" alt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/>
                        <a:t>아파치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09576801"/>
                  </a:ext>
                </a:extLst>
              </a:tr>
              <a:tr h="95399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/>
                        <a:t>HTTPS </a:t>
                      </a:r>
                      <a:r>
                        <a:rPr lang="ko-KR" altLang="en-US" sz="1400" dirty="0"/>
                        <a:t>지원</a:t>
                      </a:r>
                      <a:endParaRPr lang="en-US" altLang="ko-KR" sz="1400" dirty="0"/>
                    </a:p>
                    <a:p>
                      <a:pPr latinLnBrk="1"/>
                      <a:r>
                        <a:rPr lang="ko-KR" altLang="en-US" sz="1400" dirty="0"/>
                        <a:t>웹 서버가 보안 </a:t>
                      </a:r>
                      <a:r>
                        <a:rPr lang="ko-KR" altLang="en-US" sz="1400" dirty="0" err="1"/>
                        <a:t>웹페이지를</a:t>
                      </a:r>
                      <a:r>
                        <a:rPr lang="ko-KR" altLang="en-US" sz="1400" dirty="0"/>
                        <a:t> 제공할 수 있는가</a:t>
                      </a:r>
                      <a:r>
                        <a:rPr lang="en-US" altLang="ko-KR" sz="1400" dirty="0"/>
                        <a:t>?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/>
                        <a:t>모듈 형태로 지원</a:t>
                      </a:r>
                      <a:endParaRPr lang="en-US" altLang="ko-KR" sz="1400" dirty="0"/>
                    </a:p>
                    <a:p>
                      <a:pPr latinLnBrk="1"/>
                      <a:r>
                        <a:rPr lang="en-US" altLang="ko-KR" sz="1400" dirty="0"/>
                        <a:t>HTTPS </a:t>
                      </a:r>
                      <a:r>
                        <a:rPr lang="ko-KR" altLang="en-US" sz="1400" dirty="0"/>
                        <a:t>지원을 사용하려면 </a:t>
                      </a:r>
                      <a:r>
                        <a:rPr lang="ko-KR" altLang="en-US" sz="1400" dirty="0" err="1"/>
                        <a:t>해당모듈을</a:t>
                      </a:r>
                      <a:r>
                        <a:rPr lang="ko-KR" altLang="en-US" sz="1400" dirty="0"/>
                        <a:t> 포함하게</a:t>
                      </a:r>
                      <a:endParaRPr lang="en-US" altLang="ko-KR" sz="1400" dirty="0"/>
                    </a:p>
                    <a:p>
                      <a:pPr latinLnBrk="1"/>
                      <a:r>
                        <a:rPr lang="ko-KR" altLang="en-US" sz="1400" dirty="0" err="1"/>
                        <a:t>엔진엑스를</a:t>
                      </a:r>
                      <a:r>
                        <a:rPr lang="ko-KR" altLang="en-US" sz="1400" dirty="0"/>
                        <a:t> 빌드해야 한다</a:t>
                      </a:r>
                      <a:r>
                        <a:rPr lang="en-US" altLang="ko-KR" sz="1400" dirty="0"/>
                        <a:t>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/>
                        <a:t>모듈 형태로 지원</a:t>
                      </a:r>
                      <a:endParaRPr lang="en-US" altLang="ko-KR" sz="1400" dirty="0"/>
                    </a:p>
                    <a:p>
                      <a:pPr latinLnBrk="1"/>
                      <a:r>
                        <a:rPr lang="ko-KR" altLang="en-US" sz="1400" dirty="0"/>
                        <a:t>아파치는 기본으로 포함된 모듈을 통해 </a:t>
                      </a:r>
                      <a:endParaRPr lang="en-US" altLang="ko-KR" sz="1400" dirty="0"/>
                    </a:p>
                    <a:p>
                      <a:pPr latinLnBrk="1"/>
                      <a:r>
                        <a:rPr lang="en-US" altLang="ko-KR" sz="1400" dirty="0"/>
                        <a:t>HTTPS</a:t>
                      </a:r>
                      <a:r>
                        <a:rPr lang="ko-KR" altLang="en-US" sz="1400" dirty="0" err="1"/>
                        <a:t>를</a:t>
                      </a:r>
                      <a:r>
                        <a:rPr lang="ko-KR" altLang="en-US" sz="1400" dirty="0"/>
                        <a:t> 지원한다</a:t>
                      </a:r>
                      <a:r>
                        <a:rPr lang="en-US" altLang="ko-KR" sz="1400" dirty="0"/>
                        <a:t>. </a:t>
                      </a:r>
                      <a:endParaRPr lang="ko-KR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3584673"/>
                  </a:ext>
                </a:extLst>
              </a:tr>
              <a:tr h="864192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err="1"/>
                        <a:t>가상호스팅</a:t>
                      </a:r>
                      <a:endParaRPr lang="en-US" altLang="ko-KR" sz="1400" dirty="0"/>
                    </a:p>
                    <a:p>
                      <a:pPr latinLnBrk="1"/>
                      <a:r>
                        <a:rPr lang="ko-KR" altLang="en-US" sz="1400" dirty="0"/>
                        <a:t>웹 서버가 같은 컴퓨터상에서 </a:t>
                      </a:r>
                      <a:r>
                        <a:rPr lang="ko-KR" altLang="en-US" sz="1400" dirty="0" err="1"/>
                        <a:t>여러개의</a:t>
                      </a:r>
                      <a:r>
                        <a:rPr lang="ko-KR" altLang="en-US" sz="1400" dirty="0"/>
                        <a:t> 웹사이트를 호스트할 수 있는가</a:t>
                      </a:r>
                      <a:r>
                        <a:rPr lang="en-US" altLang="ko-KR" sz="1400" dirty="0"/>
                        <a:t>? 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/>
                        <a:t>기본적으로 지원 </a:t>
                      </a:r>
                      <a:endParaRPr lang="en-US" altLang="ko-KR" sz="1400" dirty="0"/>
                    </a:p>
                    <a:p>
                      <a:pPr latinLnBrk="1"/>
                      <a:r>
                        <a:rPr lang="ko-KR" altLang="en-US" sz="1400" dirty="0" err="1"/>
                        <a:t>엔진엑스는</a:t>
                      </a:r>
                      <a:r>
                        <a:rPr lang="ko-KR" altLang="en-US" sz="1400" dirty="0"/>
                        <a:t> 기본적으로 가상 호스팅을 지원하지만 </a:t>
                      </a:r>
                      <a:r>
                        <a:rPr lang="ko-KR" altLang="en-US" sz="1400" dirty="0" err="1"/>
                        <a:t>가상호스트</a:t>
                      </a:r>
                      <a:r>
                        <a:rPr lang="ko-KR" altLang="en-US" sz="1400" dirty="0"/>
                        <a:t> 마다 하나씩 환경 설정파일을 갖게</a:t>
                      </a:r>
                      <a:endParaRPr lang="en-US" altLang="ko-KR" sz="1400" dirty="0"/>
                    </a:p>
                    <a:p>
                      <a:pPr latinLnBrk="1"/>
                      <a:r>
                        <a:rPr lang="ko-KR" altLang="en-US" sz="1400" dirty="0"/>
                        <a:t>환경을 설정할 수는 없다</a:t>
                      </a:r>
                      <a:r>
                        <a:rPr lang="en-US" altLang="ko-KR" sz="1400" dirty="0"/>
                        <a:t>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/>
                        <a:t>기본적으로 지원</a:t>
                      </a:r>
                      <a:endParaRPr lang="en-US" altLang="ko-KR" sz="1400" dirty="0"/>
                    </a:p>
                    <a:p>
                      <a:pPr latinLnBrk="1"/>
                      <a:r>
                        <a:rPr lang="ko-KR" altLang="en-US" sz="1400" dirty="0"/>
                        <a:t>아파치는 </a:t>
                      </a:r>
                      <a:r>
                        <a:rPr lang="ko-KR" altLang="en-US" sz="1400" dirty="0" err="1"/>
                        <a:t>기존적으로</a:t>
                      </a:r>
                      <a:r>
                        <a:rPr lang="ko-KR" altLang="en-US" sz="1400" dirty="0"/>
                        <a:t> 가상호스팅을 지원하며</a:t>
                      </a:r>
                      <a:endParaRPr lang="en-US" altLang="ko-KR" sz="1400" dirty="0"/>
                    </a:p>
                    <a:p>
                      <a:pPr latinLnBrk="1"/>
                      <a:r>
                        <a:rPr lang="ko-KR" altLang="en-US" sz="1400" dirty="0" err="1"/>
                        <a:t>폴더마다</a:t>
                      </a:r>
                      <a:r>
                        <a:rPr lang="ko-KR" altLang="en-US" sz="1400" dirty="0"/>
                        <a:t> 하나의 환경설정 파일을 포함하는</a:t>
                      </a:r>
                      <a:endParaRPr lang="en-US" altLang="ko-KR" sz="1400" dirty="0"/>
                    </a:p>
                    <a:p>
                      <a:pPr latinLnBrk="1"/>
                      <a:r>
                        <a:rPr lang="ko-KR" altLang="en-US" sz="1400" dirty="0"/>
                        <a:t>기능을 제공한다</a:t>
                      </a:r>
                      <a:r>
                        <a:rPr lang="en-US" altLang="ko-KR" sz="1400" dirty="0"/>
                        <a:t>. </a:t>
                      </a:r>
                      <a:endParaRPr lang="ko-KR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2305256"/>
                  </a:ext>
                </a:extLst>
              </a:tr>
              <a:tr h="864192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/>
                        <a:t>CGI </a:t>
                      </a:r>
                      <a:r>
                        <a:rPr lang="ko-KR" altLang="en-US" sz="1400" dirty="0"/>
                        <a:t>지원</a:t>
                      </a:r>
                      <a:endParaRPr lang="en-US" altLang="ko-KR" sz="1400" dirty="0"/>
                    </a:p>
                    <a:p>
                      <a:pPr latinLnBrk="1"/>
                      <a:r>
                        <a:rPr lang="ko-KR" altLang="en-US" sz="1400" dirty="0"/>
                        <a:t>웹 브라우저가 </a:t>
                      </a:r>
                      <a:r>
                        <a:rPr lang="en-US" altLang="ko-KR" sz="1400" dirty="0"/>
                        <a:t>CGI</a:t>
                      </a:r>
                      <a:r>
                        <a:rPr lang="ko-KR" altLang="en-US" sz="1400" dirty="0"/>
                        <a:t>와</a:t>
                      </a:r>
                      <a:endParaRPr lang="en-US" altLang="ko-KR" sz="1400" dirty="0"/>
                    </a:p>
                    <a:p>
                      <a:pPr latinLnBrk="1"/>
                      <a:r>
                        <a:rPr lang="en-US" altLang="ko-KR" sz="1400" dirty="0" err="1"/>
                        <a:t>FastCGI</a:t>
                      </a:r>
                      <a:r>
                        <a:rPr lang="ko-KR" altLang="en-US" sz="1400" dirty="0" err="1"/>
                        <a:t>를</a:t>
                      </a:r>
                      <a:r>
                        <a:rPr lang="ko-KR" altLang="en-US" sz="1400" dirty="0"/>
                        <a:t> 지원하는가</a:t>
                      </a:r>
                      <a:r>
                        <a:rPr lang="en-US" altLang="ko-KR" sz="1400" dirty="0"/>
                        <a:t>?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err="1"/>
                        <a:t>FastCGI</a:t>
                      </a:r>
                      <a:r>
                        <a:rPr lang="ko-KR" altLang="en-US" sz="1400" dirty="0"/>
                        <a:t>만 지원</a:t>
                      </a:r>
                      <a:endParaRPr lang="en-US" altLang="ko-KR" sz="1400" dirty="0"/>
                    </a:p>
                    <a:p>
                      <a:pPr latinLnBrk="1"/>
                      <a:r>
                        <a:rPr lang="ko-KR" altLang="en-US" sz="1400" dirty="0" err="1"/>
                        <a:t>엔진엑스는</a:t>
                      </a:r>
                      <a:r>
                        <a:rPr lang="ko-KR" altLang="en-US" sz="1400" dirty="0"/>
                        <a:t> 컴파일할 </a:t>
                      </a:r>
                      <a:r>
                        <a:rPr lang="ko-KR" altLang="en-US" sz="1400" dirty="0" err="1"/>
                        <a:t>떄</a:t>
                      </a:r>
                      <a:r>
                        <a:rPr lang="ko-KR" altLang="en-US" sz="1400" dirty="0"/>
                        <a:t> 기본으로 포함되는 </a:t>
                      </a:r>
                      <a:endParaRPr lang="en-US" altLang="ko-KR" sz="1400" dirty="0"/>
                    </a:p>
                    <a:p>
                      <a:pPr latinLnBrk="1"/>
                      <a:r>
                        <a:rPr lang="ko-KR" altLang="en-US" sz="1400" dirty="0"/>
                        <a:t>모듈을 통해 </a:t>
                      </a:r>
                      <a:r>
                        <a:rPr lang="en-US" altLang="ko-KR" sz="1400" dirty="0" err="1"/>
                        <a:t>FastCGI</a:t>
                      </a:r>
                      <a:r>
                        <a:rPr lang="ko-KR" altLang="en-US" sz="1400" dirty="0" err="1"/>
                        <a:t>를</a:t>
                      </a:r>
                      <a:r>
                        <a:rPr lang="ko-KR" altLang="en-US" sz="1400" dirty="0"/>
                        <a:t> 지원한다</a:t>
                      </a:r>
                      <a:r>
                        <a:rPr lang="en-US" altLang="ko-KR" sz="1400" dirty="0"/>
                        <a:t>. 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/>
                        <a:t>CGI</a:t>
                      </a:r>
                      <a:r>
                        <a:rPr lang="ko-KR" altLang="en-US" sz="1400" dirty="0"/>
                        <a:t>와 </a:t>
                      </a:r>
                      <a:r>
                        <a:rPr lang="en-US" altLang="ko-KR" sz="1400" dirty="0" err="1"/>
                        <a:t>FastCGI</a:t>
                      </a:r>
                      <a:r>
                        <a:rPr lang="ko-KR" altLang="en-US" sz="1400" dirty="0" err="1"/>
                        <a:t>를</a:t>
                      </a:r>
                      <a:r>
                        <a:rPr lang="ko-KR" altLang="en-US" sz="1400" dirty="0"/>
                        <a:t> 지원</a:t>
                      </a:r>
                      <a:endParaRPr lang="en-US" altLang="ko-KR" sz="1400" dirty="0"/>
                    </a:p>
                    <a:p>
                      <a:pPr latinLnBrk="1"/>
                      <a:r>
                        <a:rPr lang="ko-KR" altLang="en-US" sz="1400" dirty="0" err="1"/>
                        <a:t>아파치에</a:t>
                      </a:r>
                      <a:r>
                        <a:rPr lang="ko-KR" altLang="en-US" sz="1400" dirty="0"/>
                        <a:t> </a:t>
                      </a:r>
                      <a:r>
                        <a:rPr lang="ko-KR" altLang="en-US" sz="1400" dirty="0" err="1"/>
                        <a:t>로드되는</a:t>
                      </a:r>
                      <a:r>
                        <a:rPr lang="ko-KR" altLang="en-US" sz="1400" dirty="0"/>
                        <a:t> 모듈을 통해 두 프로토콜을 </a:t>
                      </a:r>
                      <a:endParaRPr lang="en-US" altLang="ko-KR" sz="1400" dirty="0"/>
                    </a:p>
                    <a:p>
                      <a:pPr latinLnBrk="1"/>
                      <a:r>
                        <a:rPr lang="ko-KR" altLang="en-US" sz="1400" dirty="0"/>
                        <a:t>모두 사용할 수 있다</a:t>
                      </a:r>
                      <a:r>
                        <a:rPr lang="en-US" altLang="ko-KR" sz="1400" dirty="0"/>
                        <a:t>. </a:t>
                      </a:r>
                      <a:endParaRPr lang="ko-KR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4654691"/>
                  </a:ext>
                </a:extLst>
              </a:tr>
              <a:tr h="485623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/>
                        <a:t>모듈 시스템</a:t>
                      </a:r>
                      <a:endParaRPr lang="en-US" altLang="ko-KR" sz="1400" dirty="0"/>
                    </a:p>
                    <a:p>
                      <a:pPr latinLnBrk="1"/>
                      <a:r>
                        <a:rPr lang="ko-KR" altLang="en-US" sz="1400" dirty="0"/>
                        <a:t>웹 서버가 모듈을 어떻게 다루는가</a:t>
                      </a:r>
                      <a:r>
                        <a:rPr lang="en-US" altLang="ko-KR" sz="1400" dirty="0"/>
                        <a:t>?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/>
                        <a:t>정적 모듈 시스템</a:t>
                      </a:r>
                      <a:endParaRPr lang="en-US" altLang="ko-KR" sz="1400" dirty="0"/>
                    </a:p>
                    <a:p>
                      <a:pPr latinLnBrk="1"/>
                      <a:r>
                        <a:rPr lang="ko-KR" altLang="en-US" sz="1400" dirty="0"/>
                        <a:t>모듈은 컴파일 할 </a:t>
                      </a:r>
                      <a:r>
                        <a:rPr lang="ko-KR" altLang="en-US" sz="1400" dirty="0" err="1"/>
                        <a:t>떄</a:t>
                      </a:r>
                      <a:r>
                        <a:rPr lang="ko-KR" altLang="en-US" sz="1400" dirty="0"/>
                        <a:t> 포함해야 한다</a:t>
                      </a:r>
                      <a:r>
                        <a:rPr lang="en-US" altLang="ko-KR" sz="1400" dirty="0"/>
                        <a:t>. 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/>
                        <a:t>동적 모듈 시스템</a:t>
                      </a:r>
                      <a:endParaRPr lang="en-US" altLang="ko-KR" sz="1400" dirty="0"/>
                    </a:p>
                    <a:p>
                      <a:pPr latinLnBrk="1"/>
                      <a:r>
                        <a:rPr lang="ko-KR" altLang="en-US" sz="1400" dirty="0"/>
                        <a:t>모듈은 환경 설정 파일로부터 동적으로 </a:t>
                      </a:r>
                      <a:r>
                        <a:rPr lang="ko-KR" altLang="en-US" sz="1400" dirty="0" err="1"/>
                        <a:t>로드하거나</a:t>
                      </a:r>
                      <a:r>
                        <a:rPr lang="ko-KR" altLang="en-US" sz="1400" dirty="0"/>
                        <a:t> </a:t>
                      </a:r>
                      <a:endParaRPr lang="en-US" altLang="ko-KR" sz="1400" dirty="0"/>
                    </a:p>
                    <a:p>
                      <a:pPr latinLnBrk="1"/>
                      <a:r>
                        <a:rPr lang="ko-KR" altLang="en-US" sz="1400" dirty="0" err="1"/>
                        <a:t>언로드</a:t>
                      </a:r>
                      <a:r>
                        <a:rPr lang="ko-KR" altLang="en-US" sz="1400" dirty="0"/>
                        <a:t> 할 수 있다</a:t>
                      </a:r>
                      <a:r>
                        <a:rPr lang="en-US" altLang="ko-KR" sz="1400" dirty="0"/>
                        <a:t>. </a:t>
                      </a:r>
                      <a:endParaRPr lang="ko-KR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05836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13603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4">
            <a:extLst>
              <a:ext uri="{FF2B5EF4-FFF2-40B4-BE49-F238E27FC236}">
                <a16:creationId xmlns:a16="http://schemas.microsoft.com/office/drawing/2014/main" id="{1B11EEDC-2768-2343-B6BB-3833ED31FDD6}"/>
              </a:ext>
            </a:extLst>
          </p:cNvPr>
          <p:cNvSpPr/>
          <p:nvPr/>
        </p:nvSpPr>
        <p:spPr>
          <a:xfrm>
            <a:off x="7962602" y="2329962"/>
            <a:ext cx="1301750" cy="33163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3" name="object 5">
            <a:extLst>
              <a:ext uri="{FF2B5EF4-FFF2-40B4-BE49-F238E27FC236}">
                <a16:creationId xmlns:a16="http://schemas.microsoft.com/office/drawing/2014/main" id="{7F5D466F-57D8-9D4F-898E-94C368D307E9}"/>
              </a:ext>
            </a:extLst>
          </p:cNvPr>
          <p:cNvSpPr/>
          <p:nvPr/>
        </p:nvSpPr>
        <p:spPr>
          <a:xfrm>
            <a:off x="7962602" y="2329962"/>
            <a:ext cx="1301750" cy="3316604"/>
          </a:xfrm>
          <a:custGeom>
            <a:avLst/>
            <a:gdLst/>
            <a:ahLst/>
            <a:cxnLst/>
            <a:rect l="l" t="t" r="r" b="b"/>
            <a:pathLst>
              <a:path w="1301750" h="3316604">
                <a:moveTo>
                  <a:pt x="0" y="3316351"/>
                </a:moveTo>
                <a:lnTo>
                  <a:pt x="1301750" y="3316351"/>
                </a:lnTo>
                <a:lnTo>
                  <a:pt x="1301750" y="0"/>
                </a:lnTo>
                <a:lnTo>
                  <a:pt x="0" y="0"/>
                </a:lnTo>
                <a:lnTo>
                  <a:pt x="0" y="3316351"/>
                </a:lnTo>
                <a:close/>
              </a:path>
            </a:pathLst>
          </a:custGeom>
          <a:ln w="12700">
            <a:solidFill>
              <a:srgbClr val="B1B1B1"/>
            </a:solidFill>
            <a:prstDash val="sysDash"/>
          </a:ln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4" name="object 6">
            <a:extLst>
              <a:ext uri="{FF2B5EF4-FFF2-40B4-BE49-F238E27FC236}">
                <a16:creationId xmlns:a16="http://schemas.microsoft.com/office/drawing/2014/main" id="{AA087B08-F0A2-4142-AFE3-D964B3AD6EC4}"/>
              </a:ext>
            </a:extLst>
          </p:cNvPr>
          <p:cNvSpPr/>
          <p:nvPr/>
        </p:nvSpPr>
        <p:spPr>
          <a:xfrm>
            <a:off x="5803603" y="2325263"/>
            <a:ext cx="2020824" cy="33162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5" name="object 7">
            <a:extLst>
              <a:ext uri="{FF2B5EF4-FFF2-40B4-BE49-F238E27FC236}">
                <a16:creationId xmlns:a16="http://schemas.microsoft.com/office/drawing/2014/main" id="{E645ABD2-7396-2E47-9A2F-4997D48000B8}"/>
              </a:ext>
            </a:extLst>
          </p:cNvPr>
          <p:cNvSpPr/>
          <p:nvPr/>
        </p:nvSpPr>
        <p:spPr>
          <a:xfrm>
            <a:off x="5803603" y="2325263"/>
            <a:ext cx="2021205" cy="3316604"/>
          </a:xfrm>
          <a:custGeom>
            <a:avLst/>
            <a:gdLst/>
            <a:ahLst/>
            <a:cxnLst/>
            <a:rect l="l" t="t" r="r" b="b"/>
            <a:pathLst>
              <a:path w="2021204" h="3316604">
                <a:moveTo>
                  <a:pt x="0" y="3316224"/>
                </a:moveTo>
                <a:lnTo>
                  <a:pt x="2020824" y="3316224"/>
                </a:lnTo>
                <a:lnTo>
                  <a:pt x="2020824" y="0"/>
                </a:lnTo>
                <a:lnTo>
                  <a:pt x="0" y="0"/>
                </a:lnTo>
                <a:lnTo>
                  <a:pt x="0" y="3316224"/>
                </a:lnTo>
                <a:close/>
              </a:path>
            </a:pathLst>
          </a:custGeom>
          <a:ln w="12700">
            <a:solidFill>
              <a:srgbClr val="B1B1B1"/>
            </a:solidFill>
            <a:prstDash val="sysDash"/>
          </a:ln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6" name="object 8">
            <a:extLst>
              <a:ext uri="{FF2B5EF4-FFF2-40B4-BE49-F238E27FC236}">
                <a16:creationId xmlns:a16="http://schemas.microsoft.com/office/drawing/2014/main" id="{8126B5D4-16AE-E944-A54A-E1450FA8853B}"/>
              </a:ext>
            </a:extLst>
          </p:cNvPr>
          <p:cNvSpPr/>
          <p:nvPr/>
        </p:nvSpPr>
        <p:spPr>
          <a:xfrm>
            <a:off x="4552653" y="2325263"/>
            <a:ext cx="1100137" cy="33162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7" name="object 9">
            <a:extLst>
              <a:ext uri="{FF2B5EF4-FFF2-40B4-BE49-F238E27FC236}">
                <a16:creationId xmlns:a16="http://schemas.microsoft.com/office/drawing/2014/main" id="{5E4FA85B-A676-2341-9A7A-EAC87343BDFF}"/>
              </a:ext>
            </a:extLst>
          </p:cNvPr>
          <p:cNvSpPr/>
          <p:nvPr/>
        </p:nvSpPr>
        <p:spPr>
          <a:xfrm>
            <a:off x="4552653" y="2325263"/>
            <a:ext cx="1100455" cy="3316604"/>
          </a:xfrm>
          <a:custGeom>
            <a:avLst/>
            <a:gdLst/>
            <a:ahLst/>
            <a:cxnLst/>
            <a:rect l="l" t="t" r="r" b="b"/>
            <a:pathLst>
              <a:path w="1100454" h="3316604">
                <a:moveTo>
                  <a:pt x="0" y="3316224"/>
                </a:moveTo>
                <a:lnTo>
                  <a:pt x="1100137" y="3316224"/>
                </a:lnTo>
                <a:lnTo>
                  <a:pt x="1100137" y="0"/>
                </a:lnTo>
                <a:lnTo>
                  <a:pt x="0" y="0"/>
                </a:lnTo>
                <a:lnTo>
                  <a:pt x="0" y="3316224"/>
                </a:lnTo>
                <a:close/>
              </a:path>
            </a:pathLst>
          </a:custGeom>
          <a:ln w="12700">
            <a:solidFill>
              <a:srgbClr val="B1B1B1"/>
            </a:solidFill>
            <a:prstDash val="sysDash"/>
          </a:ln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8" name="object 10">
            <a:extLst>
              <a:ext uri="{FF2B5EF4-FFF2-40B4-BE49-F238E27FC236}">
                <a16:creationId xmlns:a16="http://schemas.microsoft.com/office/drawing/2014/main" id="{4DCA4183-FC68-F143-AA03-AC70CF29258B}"/>
              </a:ext>
            </a:extLst>
          </p:cNvPr>
          <p:cNvSpPr/>
          <p:nvPr/>
        </p:nvSpPr>
        <p:spPr>
          <a:xfrm>
            <a:off x="3905882" y="3583413"/>
            <a:ext cx="302260" cy="74295"/>
          </a:xfrm>
          <a:custGeom>
            <a:avLst/>
            <a:gdLst/>
            <a:ahLst/>
            <a:cxnLst/>
            <a:rect l="l" t="t" r="r" b="b"/>
            <a:pathLst>
              <a:path w="302260" h="74295">
                <a:moveTo>
                  <a:pt x="174826" y="0"/>
                </a:moveTo>
                <a:lnTo>
                  <a:pt x="0" y="11342"/>
                </a:lnTo>
                <a:lnTo>
                  <a:pt x="84172" y="73987"/>
                </a:lnTo>
                <a:lnTo>
                  <a:pt x="301850" y="51588"/>
                </a:lnTo>
                <a:lnTo>
                  <a:pt x="174826" y="0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9" name="object 11">
            <a:extLst>
              <a:ext uri="{FF2B5EF4-FFF2-40B4-BE49-F238E27FC236}">
                <a16:creationId xmlns:a16="http://schemas.microsoft.com/office/drawing/2014/main" id="{3146B410-2BA3-494E-8F21-708D86EF3FA5}"/>
              </a:ext>
            </a:extLst>
          </p:cNvPr>
          <p:cNvSpPr/>
          <p:nvPr/>
        </p:nvSpPr>
        <p:spPr>
          <a:xfrm>
            <a:off x="3905882" y="3583413"/>
            <a:ext cx="302260" cy="74295"/>
          </a:xfrm>
          <a:custGeom>
            <a:avLst/>
            <a:gdLst/>
            <a:ahLst/>
            <a:cxnLst/>
            <a:rect l="l" t="t" r="r" b="b"/>
            <a:pathLst>
              <a:path w="302260" h="74295">
                <a:moveTo>
                  <a:pt x="188758" y="5657"/>
                </a:moveTo>
                <a:lnTo>
                  <a:pt x="174826" y="0"/>
                </a:lnTo>
                <a:lnTo>
                  <a:pt x="95967" y="5115"/>
                </a:lnTo>
                <a:lnTo>
                  <a:pt x="0" y="11342"/>
                </a:lnTo>
                <a:lnTo>
                  <a:pt x="60749" y="56556"/>
                </a:lnTo>
                <a:lnTo>
                  <a:pt x="84172" y="73987"/>
                </a:lnTo>
                <a:lnTo>
                  <a:pt x="155786" y="66620"/>
                </a:lnTo>
                <a:lnTo>
                  <a:pt x="301850" y="51588"/>
                </a:lnTo>
                <a:lnTo>
                  <a:pt x="188758" y="5657"/>
                </a:lnTo>
              </a:path>
            </a:pathLst>
          </a:custGeom>
          <a:ln w="3186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10" name="object 12">
            <a:extLst>
              <a:ext uri="{FF2B5EF4-FFF2-40B4-BE49-F238E27FC236}">
                <a16:creationId xmlns:a16="http://schemas.microsoft.com/office/drawing/2014/main" id="{0656C3E8-DF6B-9A4B-B8A4-A7CAB41C73EA}"/>
              </a:ext>
            </a:extLst>
          </p:cNvPr>
          <p:cNvSpPr/>
          <p:nvPr/>
        </p:nvSpPr>
        <p:spPr>
          <a:xfrm>
            <a:off x="3904188" y="3593067"/>
            <a:ext cx="305164" cy="13519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11" name="object 13">
            <a:extLst>
              <a:ext uri="{FF2B5EF4-FFF2-40B4-BE49-F238E27FC236}">
                <a16:creationId xmlns:a16="http://schemas.microsoft.com/office/drawing/2014/main" id="{C084B00C-0E77-1740-8CF3-9A1BABD10AAB}"/>
              </a:ext>
            </a:extLst>
          </p:cNvPr>
          <p:cNvSpPr/>
          <p:nvPr/>
        </p:nvSpPr>
        <p:spPr>
          <a:xfrm>
            <a:off x="1566514" y="2934863"/>
            <a:ext cx="427355" cy="330200"/>
          </a:xfrm>
          <a:custGeom>
            <a:avLst/>
            <a:gdLst/>
            <a:ahLst/>
            <a:cxnLst/>
            <a:rect l="l" t="t" r="r" b="b"/>
            <a:pathLst>
              <a:path w="427355" h="330200">
                <a:moveTo>
                  <a:pt x="0" y="0"/>
                </a:moveTo>
                <a:lnTo>
                  <a:pt x="427088" y="33020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12" name="object 14">
            <a:extLst>
              <a:ext uri="{FF2B5EF4-FFF2-40B4-BE49-F238E27FC236}">
                <a16:creationId xmlns:a16="http://schemas.microsoft.com/office/drawing/2014/main" id="{B67B6E5D-8BDF-3146-99E1-988B0BF90D88}"/>
              </a:ext>
            </a:extLst>
          </p:cNvPr>
          <p:cNvSpPr/>
          <p:nvPr/>
        </p:nvSpPr>
        <p:spPr>
          <a:xfrm>
            <a:off x="1772889" y="3290463"/>
            <a:ext cx="220979" cy="25400"/>
          </a:xfrm>
          <a:custGeom>
            <a:avLst/>
            <a:gdLst/>
            <a:ahLst/>
            <a:cxnLst/>
            <a:rect l="l" t="t" r="r" b="b"/>
            <a:pathLst>
              <a:path w="220980" h="25400">
                <a:moveTo>
                  <a:pt x="220713" y="0"/>
                </a:moveTo>
                <a:lnTo>
                  <a:pt x="0" y="2540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13" name="object 15">
            <a:extLst>
              <a:ext uri="{FF2B5EF4-FFF2-40B4-BE49-F238E27FC236}">
                <a16:creationId xmlns:a16="http://schemas.microsoft.com/office/drawing/2014/main" id="{0396A0C6-FC77-774D-A3BE-59BC9E42D10E}"/>
              </a:ext>
            </a:extLst>
          </p:cNvPr>
          <p:cNvSpPr/>
          <p:nvPr/>
        </p:nvSpPr>
        <p:spPr>
          <a:xfrm>
            <a:off x="1772889" y="3303163"/>
            <a:ext cx="563880" cy="241300"/>
          </a:xfrm>
          <a:custGeom>
            <a:avLst/>
            <a:gdLst/>
            <a:ahLst/>
            <a:cxnLst/>
            <a:rect l="l" t="t" r="r" b="b"/>
            <a:pathLst>
              <a:path w="563880" h="241300">
                <a:moveTo>
                  <a:pt x="0" y="0"/>
                </a:moveTo>
                <a:lnTo>
                  <a:pt x="563613" y="24130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14" name="object 16">
            <a:extLst>
              <a:ext uri="{FF2B5EF4-FFF2-40B4-BE49-F238E27FC236}">
                <a16:creationId xmlns:a16="http://schemas.microsoft.com/office/drawing/2014/main" id="{E63D807B-B96E-B445-987D-D6216D1509F8}"/>
              </a:ext>
            </a:extLst>
          </p:cNvPr>
          <p:cNvSpPr/>
          <p:nvPr/>
        </p:nvSpPr>
        <p:spPr>
          <a:xfrm>
            <a:off x="1552227" y="3582563"/>
            <a:ext cx="427355" cy="25400"/>
          </a:xfrm>
          <a:custGeom>
            <a:avLst/>
            <a:gdLst/>
            <a:ahLst/>
            <a:cxnLst/>
            <a:rect l="l" t="t" r="r" b="b"/>
            <a:pathLst>
              <a:path w="427355" h="25400">
                <a:moveTo>
                  <a:pt x="0" y="25400"/>
                </a:moveTo>
                <a:lnTo>
                  <a:pt x="427024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15" name="object 17">
            <a:extLst>
              <a:ext uri="{FF2B5EF4-FFF2-40B4-BE49-F238E27FC236}">
                <a16:creationId xmlns:a16="http://schemas.microsoft.com/office/drawing/2014/main" id="{0888AE76-595A-C645-8A7C-8C33BF3849E0}"/>
              </a:ext>
            </a:extLst>
          </p:cNvPr>
          <p:cNvSpPr/>
          <p:nvPr/>
        </p:nvSpPr>
        <p:spPr>
          <a:xfrm>
            <a:off x="1799877" y="3582563"/>
            <a:ext cx="165100" cy="127000"/>
          </a:xfrm>
          <a:custGeom>
            <a:avLst/>
            <a:gdLst/>
            <a:ahLst/>
            <a:cxnLst/>
            <a:rect l="l" t="t" r="r" b="b"/>
            <a:pathLst>
              <a:path w="165100" h="127000">
                <a:moveTo>
                  <a:pt x="165100" y="0"/>
                </a:moveTo>
                <a:lnTo>
                  <a:pt x="0" y="12700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16" name="object 18">
            <a:extLst>
              <a:ext uri="{FF2B5EF4-FFF2-40B4-BE49-F238E27FC236}">
                <a16:creationId xmlns:a16="http://schemas.microsoft.com/office/drawing/2014/main" id="{C5238A63-41F1-F94F-BBD7-E2F49C968638}"/>
              </a:ext>
            </a:extLst>
          </p:cNvPr>
          <p:cNvSpPr/>
          <p:nvPr/>
        </p:nvSpPr>
        <p:spPr>
          <a:xfrm>
            <a:off x="1787177" y="3646063"/>
            <a:ext cx="709930" cy="63500"/>
          </a:xfrm>
          <a:custGeom>
            <a:avLst/>
            <a:gdLst/>
            <a:ahLst/>
            <a:cxnLst/>
            <a:rect l="l" t="t" r="r" b="b"/>
            <a:pathLst>
              <a:path w="709930" h="63500">
                <a:moveTo>
                  <a:pt x="0" y="63500"/>
                </a:moveTo>
                <a:lnTo>
                  <a:pt x="709599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17" name="object 19">
            <a:extLst>
              <a:ext uri="{FF2B5EF4-FFF2-40B4-BE49-F238E27FC236}">
                <a16:creationId xmlns:a16="http://schemas.microsoft.com/office/drawing/2014/main" id="{6B5B006A-4DC7-AE43-B735-2141C7746A02}"/>
              </a:ext>
            </a:extLst>
          </p:cNvPr>
          <p:cNvSpPr/>
          <p:nvPr/>
        </p:nvSpPr>
        <p:spPr>
          <a:xfrm>
            <a:off x="1622077" y="4014363"/>
            <a:ext cx="316230" cy="266700"/>
          </a:xfrm>
          <a:custGeom>
            <a:avLst/>
            <a:gdLst/>
            <a:ahLst/>
            <a:cxnLst/>
            <a:rect l="l" t="t" r="r" b="b"/>
            <a:pathLst>
              <a:path w="316230" h="266700">
                <a:moveTo>
                  <a:pt x="0" y="266700"/>
                </a:moveTo>
                <a:lnTo>
                  <a:pt x="315912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18" name="object 20">
            <a:extLst>
              <a:ext uri="{FF2B5EF4-FFF2-40B4-BE49-F238E27FC236}">
                <a16:creationId xmlns:a16="http://schemas.microsoft.com/office/drawing/2014/main" id="{CAF42B3F-B32A-D14A-9ED8-8A6B1B31DFF0}"/>
              </a:ext>
            </a:extLst>
          </p:cNvPr>
          <p:cNvSpPr/>
          <p:nvPr/>
        </p:nvSpPr>
        <p:spPr>
          <a:xfrm>
            <a:off x="1911002" y="4014363"/>
            <a:ext cx="27305" cy="203200"/>
          </a:xfrm>
          <a:custGeom>
            <a:avLst/>
            <a:gdLst/>
            <a:ahLst/>
            <a:cxnLst/>
            <a:rect l="l" t="t" r="r" b="b"/>
            <a:pathLst>
              <a:path w="27305" h="203200">
                <a:moveTo>
                  <a:pt x="26987" y="0"/>
                </a:moveTo>
                <a:lnTo>
                  <a:pt x="0" y="20320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19" name="object 21">
            <a:extLst>
              <a:ext uri="{FF2B5EF4-FFF2-40B4-BE49-F238E27FC236}">
                <a16:creationId xmlns:a16="http://schemas.microsoft.com/office/drawing/2014/main" id="{3281D559-F6ED-B34B-9B79-0287DD6CC150}"/>
              </a:ext>
            </a:extLst>
          </p:cNvPr>
          <p:cNvSpPr/>
          <p:nvPr/>
        </p:nvSpPr>
        <p:spPr>
          <a:xfrm>
            <a:off x="1828452" y="3798463"/>
            <a:ext cx="619760" cy="419100"/>
          </a:xfrm>
          <a:custGeom>
            <a:avLst/>
            <a:gdLst/>
            <a:ahLst/>
            <a:cxnLst/>
            <a:rect l="l" t="t" r="r" b="b"/>
            <a:pathLst>
              <a:path w="619760" h="419100">
                <a:moveTo>
                  <a:pt x="0" y="419100"/>
                </a:moveTo>
                <a:lnTo>
                  <a:pt x="619175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20" name="object 22">
            <a:extLst>
              <a:ext uri="{FF2B5EF4-FFF2-40B4-BE49-F238E27FC236}">
                <a16:creationId xmlns:a16="http://schemas.microsoft.com/office/drawing/2014/main" id="{2DF91135-46B6-154D-AFA8-815110117F9E}"/>
              </a:ext>
            </a:extLst>
          </p:cNvPr>
          <p:cNvSpPr/>
          <p:nvPr/>
        </p:nvSpPr>
        <p:spPr>
          <a:xfrm>
            <a:off x="3506427" y="3531763"/>
            <a:ext cx="247650" cy="127000"/>
          </a:xfrm>
          <a:custGeom>
            <a:avLst/>
            <a:gdLst/>
            <a:ahLst/>
            <a:cxnLst/>
            <a:rect l="l" t="t" r="r" b="b"/>
            <a:pathLst>
              <a:path w="247650" h="127000">
                <a:moveTo>
                  <a:pt x="0" y="127000"/>
                </a:moveTo>
                <a:lnTo>
                  <a:pt x="24765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21" name="object 23">
            <a:extLst>
              <a:ext uri="{FF2B5EF4-FFF2-40B4-BE49-F238E27FC236}">
                <a16:creationId xmlns:a16="http://schemas.microsoft.com/office/drawing/2014/main" id="{CC9A82CE-DB08-3E40-AFB0-1BAE562107F0}"/>
              </a:ext>
            </a:extLst>
          </p:cNvPr>
          <p:cNvSpPr/>
          <p:nvPr/>
        </p:nvSpPr>
        <p:spPr>
          <a:xfrm>
            <a:off x="3657303" y="3531763"/>
            <a:ext cx="97155" cy="215900"/>
          </a:xfrm>
          <a:custGeom>
            <a:avLst/>
            <a:gdLst/>
            <a:ahLst/>
            <a:cxnLst/>
            <a:rect l="l" t="t" r="r" b="b"/>
            <a:pathLst>
              <a:path w="97155" h="215900">
                <a:moveTo>
                  <a:pt x="96774" y="0"/>
                </a:moveTo>
                <a:lnTo>
                  <a:pt x="0" y="21590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22" name="object 24">
            <a:extLst>
              <a:ext uri="{FF2B5EF4-FFF2-40B4-BE49-F238E27FC236}">
                <a16:creationId xmlns:a16="http://schemas.microsoft.com/office/drawing/2014/main" id="{57E11294-D0DF-1C4B-851A-EAA7C087BA6B}"/>
              </a:ext>
            </a:extLst>
          </p:cNvPr>
          <p:cNvSpPr/>
          <p:nvPr/>
        </p:nvSpPr>
        <p:spPr>
          <a:xfrm>
            <a:off x="3644603" y="3658763"/>
            <a:ext cx="301625" cy="114300"/>
          </a:xfrm>
          <a:custGeom>
            <a:avLst/>
            <a:gdLst/>
            <a:ahLst/>
            <a:cxnLst/>
            <a:rect l="l" t="t" r="r" b="b"/>
            <a:pathLst>
              <a:path w="301625" h="114300">
                <a:moveTo>
                  <a:pt x="0" y="114300"/>
                </a:moveTo>
                <a:lnTo>
                  <a:pt x="301625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23" name="object 25">
            <a:extLst>
              <a:ext uri="{FF2B5EF4-FFF2-40B4-BE49-F238E27FC236}">
                <a16:creationId xmlns:a16="http://schemas.microsoft.com/office/drawing/2014/main" id="{61D832B0-9218-5D48-A8EE-C58D8D4251CA}"/>
              </a:ext>
            </a:extLst>
          </p:cNvPr>
          <p:cNvSpPr/>
          <p:nvPr/>
        </p:nvSpPr>
        <p:spPr>
          <a:xfrm>
            <a:off x="4204927" y="3061863"/>
            <a:ext cx="649605" cy="575310"/>
          </a:xfrm>
          <a:custGeom>
            <a:avLst/>
            <a:gdLst/>
            <a:ahLst/>
            <a:cxnLst/>
            <a:rect l="l" t="t" r="r" b="b"/>
            <a:pathLst>
              <a:path w="649604" h="575310">
                <a:moveTo>
                  <a:pt x="589028" y="46903"/>
                </a:moveTo>
                <a:lnTo>
                  <a:pt x="0" y="567944"/>
                </a:lnTo>
                <a:lnTo>
                  <a:pt x="6350" y="575056"/>
                </a:lnTo>
                <a:lnTo>
                  <a:pt x="595353" y="54038"/>
                </a:lnTo>
                <a:lnTo>
                  <a:pt x="589028" y="46903"/>
                </a:lnTo>
                <a:close/>
              </a:path>
              <a:path w="649604" h="575310">
                <a:moveTo>
                  <a:pt x="633822" y="38481"/>
                </a:moveTo>
                <a:lnTo>
                  <a:pt x="598551" y="38481"/>
                </a:lnTo>
                <a:lnTo>
                  <a:pt x="604901" y="45593"/>
                </a:lnTo>
                <a:lnTo>
                  <a:pt x="595353" y="54038"/>
                </a:lnTo>
                <a:lnTo>
                  <a:pt x="617473" y="78994"/>
                </a:lnTo>
                <a:lnTo>
                  <a:pt x="633822" y="38481"/>
                </a:lnTo>
                <a:close/>
              </a:path>
              <a:path w="649604" h="575310">
                <a:moveTo>
                  <a:pt x="598551" y="38481"/>
                </a:moveTo>
                <a:lnTo>
                  <a:pt x="589028" y="46903"/>
                </a:lnTo>
                <a:lnTo>
                  <a:pt x="595353" y="54038"/>
                </a:lnTo>
                <a:lnTo>
                  <a:pt x="604901" y="45593"/>
                </a:lnTo>
                <a:lnTo>
                  <a:pt x="598551" y="38481"/>
                </a:lnTo>
                <a:close/>
              </a:path>
              <a:path w="649604" h="575310">
                <a:moveTo>
                  <a:pt x="649351" y="0"/>
                </a:moveTo>
                <a:lnTo>
                  <a:pt x="566927" y="21971"/>
                </a:lnTo>
                <a:lnTo>
                  <a:pt x="589028" y="46903"/>
                </a:lnTo>
                <a:lnTo>
                  <a:pt x="598551" y="38481"/>
                </a:lnTo>
                <a:lnTo>
                  <a:pt x="633822" y="38481"/>
                </a:lnTo>
                <a:lnTo>
                  <a:pt x="64935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24" name="object 26">
            <a:extLst>
              <a:ext uri="{FF2B5EF4-FFF2-40B4-BE49-F238E27FC236}">
                <a16:creationId xmlns:a16="http://schemas.microsoft.com/office/drawing/2014/main" id="{773CA068-4103-BD4C-A565-CBAA4132F089}"/>
              </a:ext>
            </a:extLst>
          </p:cNvPr>
          <p:cNvSpPr/>
          <p:nvPr/>
        </p:nvSpPr>
        <p:spPr>
          <a:xfrm>
            <a:off x="4177875" y="3680607"/>
            <a:ext cx="690880" cy="626110"/>
          </a:xfrm>
          <a:custGeom>
            <a:avLst/>
            <a:gdLst/>
            <a:ahLst/>
            <a:cxnLst/>
            <a:rect l="l" t="t" r="r" b="b"/>
            <a:pathLst>
              <a:path w="690879" h="626110">
                <a:moveTo>
                  <a:pt x="630976" y="578269"/>
                </a:moveTo>
                <a:lnTo>
                  <a:pt x="608584" y="602995"/>
                </a:lnTo>
                <a:lnTo>
                  <a:pt x="690626" y="625855"/>
                </a:lnTo>
                <a:lnTo>
                  <a:pt x="675417" y="586739"/>
                </a:lnTo>
                <a:lnTo>
                  <a:pt x="640334" y="586739"/>
                </a:lnTo>
                <a:lnTo>
                  <a:pt x="630976" y="578269"/>
                </a:lnTo>
                <a:close/>
              </a:path>
              <a:path w="690879" h="626110">
                <a:moveTo>
                  <a:pt x="637371" y="571208"/>
                </a:moveTo>
                <a:lnTo>
                  <a:pt x="630976" y="578269"/>
                </a:lnTo>
                <a:lnTo>
                  <a:pt x="640334" y="586739"/>
                </a:lnTo>
                <a:lnTo>
                  <a:pt x="646811" y="579754"/>
                </a:lnTo>
                <a:lnTo>
                  <a:pt x="637371" y="571208"/>
                </a:lnTo>
                <a:close/>
              </a:path>
              <a:path w="690879" h="626110">
                <a:moveTo>
                  <a:pt x="659765" y="546480"/>
                </a:moveTo>
                <a:lnTo>
                  <a:pt x="637371" y="571208"/>
                </a:lnTo>
                <a:lnTo>
                  <a:pt x="646811" y="579754"/>
                </a:lnTo>
                <a:lnTo>
                  <a:pt x="640334" y="586739"/>
                </a:lnTo>
                <a:lnTo>
                  <a:pt x="675417" y="586739"/>
                </a:lnTo>
                <a:lnTo>
                  <a:pt x="659765" y="546480"/>
                </a:lnTo>
                <a:close/>
              </a:path>
              <a:path w="690879" h="626110">
                <a:moveTo>
                  <a:pt x="6477" y="0"/>
                </a:moveTo>
                <a:lnTo>
                  <a:pt x="0" y="7112"/>
                </a:lnTo>
                <a:lnTo>
                  <a:pt x="630976" y="578269"/>
                </a:lnTo>
                <a:lnTo>
                  <a:pt x="637371" y="571208"/>
                </a:lnTo>
                <a:lnTo>
                  <a:pt x="647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25" name="object 27">
            <a:extLst>
              <a:ext uri="{FF2B5EF4-FFF2-40B4-BE49-F238E27FC236}">
                <a16:creationId xmlns:a16="http://schemas.microsoft.com/office/drawing/2014/main" id="{67E08969-0CB8-DE48-9D27-32150D22CD2B}"/>
              </a:ext>
            </a:extLst>
          </p:cNvPr>
          <p:cNvSpPr txBox="1"/>
          <p:nvPr/>
        </p:nvSpPr>
        <p:spPr>
          <a:xfrm>
            <a:off x="4775665" y="2060848"/>
            <a:ext cx="6292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75" dirty="0">
                <a:latin typeface="Noto Sans CJK JP Regular"/>
                <a:cs typeface="Noto Sans CJK JP Regular"/>
              </a:rPr>
              <a:t>Web</a:t>
            </a:r>
            <a:r>
              <a:rPr sz="1200" spc="5" dirty="0">
                <a:latin typeface="Noto Sans CJK JP Regular"/>
                <a:cs typeface="Noto Sans CJK JP Regular"/>
              </a:rPr>
              <a:t> </a:t>
            </a:r>
            <a:r>
              <a:rPr sz="1200" spc="-25" dirty="0">
                <a:latin typeface="Noto Sans CJK JP Regular"/>
                <a:cs typeface="Noto Sans CJK JP Regular"/>
              </a:rPr>
              <a:t>서버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26" name="object 28">
            <a:extLst>
              <a:ext uri="{FF2B5EF4-FFF2-40B4-BE49-F238E27FC236}">
                <a16:creationId xmlns:a16="http://schemas.microsoft.com/office/drawing/2014/main" id="{CDCF80B2-9841-EC42-AF3E-0A5FEFD45D30}"/>
              </a:ext>
            </a:extLst>
          </p:cNvPr>
          <p:cNvSpPr txBox="1"/>
          <p:nvPr/>
        </p:nvSpPr>
        <p:spPr>
          <a:xfrm>
            <a:off x="6681299" y="2060848"/>
            <a:ext cx="49593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5" dirty="0">
                <a:latin typeface="Noto Sans CJK JP Regular"/>
                <a:cs typeface="Noto Sans CJK JP Regular"/>
              </a:rPr>
              <a:t>Tomcat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27" name="object 29">
            <a:extLst>
              <a:ext uri="{FF2B5EF4-FFF2-40B4-BE49-F238E27FC236}">
                <a16:creationId xmlns:a16="http://schemas.microsoft.com/office/drawing/2014/main" id="{49C4CAFA-BF92-9647-BD0D-8F1C69CBF20C}"/>
              </a:ext>
            </a:extLst>
          </p:cNvPr>
          <p:cNvSpPr/>
          <p:nvPr/>
        </p:nvSpPr>
        <p:spPr>
          <a:xfrm>
            <a:off x="2047577" y="4789063"/>
            <a:ext cx="551180" cy="76200"/>
          </a:xfrm>
          <a:custGeom>
            <a:avLst/>
            <a:gdLst/>
            <a:ahLst/>
            <a:cxnLst/>
            <a:rect l="l" t="t" r="r" b="b"/>
            <a:pathLst>
              <a:path w="551180" h="76200">
                <a:moveTo>
                  <a:pt x="474599" y="0"/>
                </a:moveTo>
                <a:lnTo>
                  <a:pt x="474599" y="76200"/>
                </a:lnTo>
                <a:lnTo>
                  <a:pt x="525399" y="50800"/>
                </a:lnTo>
                <a:lnTo>
                  <a:pt x="487299" y="50800"/>
                </a:lnTo>
                <a:lnTo>
                  <a:pt x="487299" y="25400"/>
                </a:lnTo>
                <a:lnTo>
                  <a:pt x="525399" y="25400"/>
                </a:lnTo>
                <a:lnTo>
                  <a:pt x="474599" y="0"/>
                </a:lnTo>
                <a:close/>
              </a:path>
              <a:path w="551180" h="76200">
                <a:moveTo>
                  <a:pt x="474599" y="25400"/>
                </a:moveTo>
                <a:lnTo>
                  <a:pt x="0" y="25400"/>
                </a:lnTo>
                <a:lnTo>
                  <a:pt x="0" y="50800"/>
                </a:lnTo>
                <a:lnTo>
                  <a:pt x="474599" y="50800"/>
                </a:lnTo>
                <a:lnTo>
                  <a:pt x="474599" y="25400"/>
                </a:lnTo>
                <a:close/>
              </a:path>
              <a:path w="551180" h="76200">
                <a:moveTo>
                  <a:pt x="525399" y="25400"/>
                </a:moveTo>
                <a:lnTo>
                  <a:pt x="487299" y="25400"/>
                </a:lnTo>
                <a:lnTo>
                  <a:pt x="487299" y="50800"/>
                </a:lnTo>
                <a:lnTo>
                  <a:pt x="525399" y="50800"/>
                </a:lnTo>
                <a:lnTo>
                  <a:pt x="550799" y="38100"/>
                </a:lnTo>
                <a:lnTo>
                  <a:pt x="525399" y="25400"/>
                </a:lnTo>
                <a:close/>
              </a:path>
            </a:pathLst>
          </a:custGeom>
          <a:solidFill>
            <a:srgbClr val="A50021"/>
          </a:solidFill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28" name="object 30">
            <a:extLst>
              <a:ext uri="{FF2B5EF4-FFF2-40B4-BE49-F238E27FC236}">
                <a16:creationId xmlns:a16="http://schemas.microsoft.com/office/drawing/2014/main" id="{6DF45EC7-7250-854C-9103-A0193428AA5B}"/>
              </a:ext>
            </a:extLst>
          </p:cNvPr>
          <p:cNvSpPr txBox="1"/>
          <p:nvPr/>
        </p:nvSpPr>
        <p:spPr>
          <a:xfrm>
            <a:off x="1923702" y="4623963"/>
            <a:ext cx="2339975" cy="406400"/>
          </a:xfrm>
          <a:prstGeom prst="rect">
            <a:avLst/>
          </a:prstGeom>
          <a:ln w="9525">
            <a:solidFill>
              <a:srgbClr val="B1B1B1"/>
            </a:solidFill>
          </a:ln>
        </p:spPr>
        <p:txBody>
          <a:bodyPr vert="horz" wrap="square" lIns="0" tIns="105410" rIns="0" bIns="0" rtlCol="0">
            <a:spAutoFit/>
          </a:bodyPr>
          <a:lstStyle/>
          <a:p>
            <a:pPr marL="799465">
              <a:lnSpc>
                <a:spcPct val="100000"/>
              </a:lnSpc>
              <a:spcBef>
                <a:spcPts val="830"/>
              </a:spcBef>
            </a:pPr>
            <a:r>
              <a:rPr sz="1000" spc="-25" dirty="0">
                <a:latin typeface="Noto Sans CJK JP Regular"/>
                <a:cs typeface="Noto Sans CJK JP Regular"/>
              </a:rPr>
              <a:t>부하분산</a:t>
            </a:r>
            <a:r>
              <a:rPr sz="1000" spc="50" dirty="0">
                <a:latin typeface="Noto Sans CJK JP Regular"/>
                <a:cs typeface="Noto Sans CJK JP Regular"/>
              </a:rPr>
              <a:t> </a:t>
            </a:r>
            <a:r>
              <a:rPr sz="1000" spc="-25" dirty="0">
                <a:latin typeface="Noto Sans CJK JP Regular"/>
                <a:cs typeface="Noto Sans CJK JP Regular"/>
              </a:rPr>
              <a:t>흐름도</a:t>
            </a:r>
            <a:endParaRPr sz="1000">
              <a:latin typeface="Noto Sans CJK JP Regular"/>
              <a:cs typeface="Noto Sans CJK JP Regular"/>
            </a:endParaRPr>
          </a:p>
        </p:txBody>
      </p:sp>
      <p:sp>
        <p:nvSpPr>
          <p:cNvPr id="29" name="object 31">
            <a:extLst>
              <a:ext uri="{FF2B5EF4-FFF2-40B4-BE49-F238E27FC236}">
                <a16:creationId xmlns:a16="http://schemas.microsoft.com/office/drawing/2014/main" id="{6CB0ABAE-2CA2-8A40-995E-730F202E4F2B}"/>
              </a:ext>
            </a:extLst>
          </p:cNvPr>
          <p:cNvSpPr/>
          <p:nvPr/>
        </p:nvSpPr>
        <p:spPr>
          <a:xfrm>
            <a:off x="4268173" y="3353963"/>
            <a:ext cx="367030" cy="314960"/>
          </a:xfrm>
          <a:custGeom>
            <a:avLst/>
            <a:gdLst/>
            <a:ahLst/>
            <a:cxnLst/>
            <a:rect l="l" t="t" r="r" b="b"/>
            <a:pathLst>
              <a:path w="367029" h="314960">
                <a:moveTo>
                  <a:pt x="300664" y="39632"/>
                </a:moveTo>
                <a:lnTo>
                  <a:pt x="0" y="295148"/>
                </a:lnTo>
                <a:lnTo>
                  <a:pt x="16383" y="314451"/>
                </a:lnTo>
                <a:lnTo>
                  <a:pt x="317136" y="58983"/>
                </a:lnTo>
                <a:lnTo>
                  <a:pt x="300664" y="39632"/>
                </a:lnTo>
                <a:close/>
              </a:path>
              <a:path w="367029" h="314960">
                <a:moveTo>
                  <a:pt x="353658" y="31369"/>
                </a:moveTo>
                <a:lnTo>
                  <a:pt x="310388" y="31369"/>
                </a:lnTo>
                <a:lnTo>
                  <a:pt x="326771" y="50800"/>
                </a:lnTo>
                <a:lnTo>
                  <a:pt x="317136" y="58983"/>
                </a:lnTo>
                <a:lnTo>
                  <a:pt x="333629" y="78359"/>
                </a:lnTo>
                <a:lnTo>
                  <a:pt x="353658" y="31369"/>
                </a:lnTo>
                <a:close/>
              </a:path>
              <a:path w="367029" h="314960">
                <a:moveTo>
                  <a:pt x="310388" y="31369"/>
                </a:moveTo>
                <a:lnTo>
                  <a:pt x="300664" y="39632"/>
                </a:lnTo>
                <a:lnTo>
                  <a:pt x="317136" y="58983"/>
                </a:lnTo>
                <a:lnTo>
                  <a:pt x="326771" y="50800"/>
                </a:lnTo>
                <a:lnTo>
                  <a:pt x="310388" y="31369"/>
                </a:lnTo>
                <a:close/>
              </a:path>
              <a:path w="367029" h="314960">
                <a:moveTo>
                  <a:pt x="367030" y="0"/>
                </a:moveTo>
                <a:lnTo>
                  <a:pt x="284225" y="20320"/>
                </a:lnTo>
                <a:lnTo>
                  <a:pt x="300664" y="39632"/>
                </a:lnTo>
                <a:lnTo>
                  <a:pt x="310388" y="31369"/>
                </a:lnTo>
                <a:lnTo>
                  <a:pt x="353658" y="31369"/>
                </a:lnTo>
                <a:lnTo>
                  <a:pt x="367030" y="0"/>
                </a:lnTo>
                <a:close/>
              </a:path>
            </a:pathLst>
          </a:custGeom>
          <a:solidFill>
            <a:srgbClr val="A50021"/>
          </a:solidFill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30" name="object 32">
            <a:extLst>
              <a:ext uri="{FF2B5EF4-FFF2-40B4-BE49-F238E27FC236}">
                <a16:creationId xmlns:a16="http://schemas.microsoft.com/office/drawing/2014/main" id="{EA4A29D6-1E02-4C49-A673-61E5B9B8E3EC}"/>
              </a:ext>
            </a:extLst>
          </p:cNvPr>
          <p:cNvSpPr/>
          <p:nvPr/>
        </p:nvSpPr>
        <p:spPr>
          <a:xfrm>
            <a:off x="4255218" y="3649238"/>
            <a:ext cx="339090" cy="301625"/>
          </a:xfrm>
          <a:custGeom>
            <a:avLst/>
            <a:gdLst/>
            <a:ahLst/>
            <a:cxnLst/>
            <a:rect l="l" t="t" r="r" b="b"/>
            <a:pathLst>
              <a:path w="339089" h="301625">
                <a:moveTo>
                  <a:pt x="273132" y="260648"/>
                </a:moveTo>
                <a:lnTo>
                  <a:pt x="256286" y="279654"/>
                </a:lnTo>
                <a:lnTo>
                  <a:pt x="338709" y="301625"/>
                </a:lnTo>
                <a:lnTo>
                  <a:pt x="325589" y="269113"/>
                </a:lnTo>
                <a:lnTo>
                  <a:pt x="282701" y="269113"/>
                </a:lnTo>
                <a:lnTo>
                  <a:pt x="273132" y="260648"/>
                </a:lnTo>
                <a:close/>
              </a:path>
              <a:path w="339089" h="301625">
                <a:moveTo>
                  <a:pt x="289967" y="241656"/>
                </a:moveTo>
                <a:lnTo>
                  <a:pt x="273132" y="260648"/>
                </a:lnTo>
                <a:lnTo>
                  <a:pt x="282701" y="269113"/>
                </a:lnTo>
                <a:lnTo>
                  <a:pt x="299465" y="250062"/>
                </a:lnTo>
                <a:lnTo>
                  <a:pt x="289967" y="241656"/>
                </a:lnTo>
                <a:close/>
              </a:path>
              <a:path w="339089" h="301625">
                <a:moveTo>
                  <a:pt x="306831" y="222631"/>
                </a:moveTo>
                <a:lnTo>
                  <a:pt x="289967" y="241656"/>
                </a:lnTo>
                <a:lnTo>
                  <a:pt x="299465" y="250062"/>
                </a:lnTo>
                <a:lnTo>
                  <a:pt x="282701" y="269113"/>
                </a:lnTo>
                <a:lnTo>
                  <a:pt x="325589" y="269113"/>
                </a:lnTo>
                <a:lnTo>
                  <a:pt x="306831" y="222631"/>
                </a:lnTo>
                <a:close/>
              </a:path>
              <a:path w="339089" h="301625">
                <a:moveTo>
                  <a:pt x="16890" y="0"/>
                </a:moveTo>
                <a:lnTo>
                  <a:pt x="0" y="19050"/>
                </a:lnTo>
                <a:lnTo>
                  <a:pt x="273132" y="260648"/>
                </a:lnTo>
                <a:lnTo>
                  <a:pt x="289967" y="241656"/>
                </a:lnTo>
                <a:lnTo>
                  <a:pt x="16890" y="0"/>
                </a:lnTo>
                <a:close/>
              </a:path>
            </a:pathLst>
          </a:custGeom>
          <a:solidFill>
            <a:srgbClr val="A50021"/>
          </a:solidFill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31" name="object 33">
            <a:extLst>
              <a:ext uri="{FF2B5EF4-FFF2-40B4-BE49-F238E27FC236}">
                <a16:creationId xmlns:a16="http://schemas.microsoft.com/office/drawing/2014/main" id="{71929742-CA82-BF46-84B8-F562D6954F8C}"/>
              </a:ext>
            </a:extLst>
          </p:cNvPr>
          <p:cNvSpPr/>
          <p:nvPr/>
        </p:nvSpPr>
        <p:spPr>
          <a:xfrm>
            <a:off x="5514678" y="3036463"/>
            <a:ext cx="371475" cy="76200"/>
          </a:xfrm>
          <a:custGeom>
            <a:avLst/>
            <a:gdLst/>
            <a:ahLst/>
            <a:cxnLst/>
            <a:rect l="l" t="t" r="r" b="b"/>
            <a:pathLst>
              <a:path w="371475" h="76200">
                <a:moveTo>
                  <a:pt x="295275" y="0"/>
                </a:moveTo>
                <a:lnTo>
                  <a:pt x="295275" y="76200"/>
                </a:lnTo>
                <a:lnTo>
                  <a:pt x="346075" y="50800"/>
                </a:lnTo>
                <a:lnTo>
                  <a:pt x="307975" y="50800"/>
                </a:lnTo>
                <a:lnTo>
                  <a:pt x="307975" y="25400"/>
                </a:lnTo>
                <a:lnTo>
                  <a:pt x="346075" y="25400"/>
                </a:lnTo>
                <a:lnTo>
                  <a:pt x="295275" y="0"/>
                </a:lnTo>
                <a:close/>
              </a:path>
              <a:path w="371475" h="76200">
                <a:moveTo>
                  <a:pt x="295275" y="25400"/>
                </a:moveTo>
                <a:lnTo>
                  <a:pt x="0" y="25400"/>
                </a:lnTo>
                <a:lnTo>
                  <a:pt x="0" y="50800"/>
                </a:lnTo>
                <a:lnTo>
                  <a:pt x="295275" y="50800"/>
                </a:lnTo>
                <a:lnTo>
                  <a:pt x="295275" y="25400"/>
                </a:lnTo>
                <a:close/>
              </a:path>
              <a:path w="371475" h="76200">
                <a:moveTo>
                  <a:pt x="346075" y="25400"/>
                </a:moveTo>
                <a:lnTo>
                  <a:pt x="307975" y="25400"/>
                </a:lnTo>
                <a:lnTo>
                  <a:pt x="307975" y="50800"/>
                </a:lnTo>
                <a:lnTo>
                  <a:pt x="346075" y="50800"/>
                </a:lnTo>
                <a:lnTo>
                  <a:pt x="371475" y="38100"/>
                </a:lnTo>
                <a:lnTo>
                  <a:pt x="346075" y="25400"/>
                </a:lnTo>
                <a:close/>
              </a:path>
            </a:pathLst>
          </a:custGeom>
          <a:solidFill>
            <a:srgbClr val="A50021"/>
          </a:solidFill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32" name="object 34">
            <a:extLst>
              <a:ext uri="{FF2B5EF4-FFF2-40B4-BE49-F238E27FC236}">
                <a16:creationId xmlns:a16="http://schemas.microsoft.com/office/drawing/2014/main" id="{CB8FD750-4047-7E48-AC31-4FB87E5F0678}"/>
              </a:ext>
            </a:extLst>
          </p:cNvPr>
          <p:cNvSpPr/>
          <p:nvPr/>
        </p:nvSpPr>
        <p:spPr>
          <a:xfrm>
            <a:off x="5493468" y="3065038"/>
            <a:ext cx="339090" cy="301625"/>
          </a:xfrm>
          <a:custGeom>
            <a:avLst/>
            <a:gdLst/>
            <a:ahLst/>
            <a:cxnLst/>
            <a:rect l="l" t="t" r="r" b="b"/>
            <a:pathLst>
              <a:path w="339089" h="301625">
                <a:moveTo>
                  <a:pt x="273132" y="260648"/>
                </a:moveTo>
                <a:lnTo>
                  <a:pt x="256286" y="279653"/>
                </a:lnTo>
                <a:lnTo>
                  <a:pt x="338709" y="301625"/>
                </a:lnTo>
                <a:lnTo>
                  <a:pt x="325589" y="269113"/>
                </a:lnTo>
                <a:lnTo>
                  <a:pt x="282701" y="269113"/>
                </a:lnTo>
                <a:lnTo>
                  <a:pt x="273132" y="260648"/>
                </a:lnTo>
                <a:close/>
              </a:path>
              <a:path w="339089" h="301625">
                <a:moveTo>
                  <a:pt x="289967" y="241656"/>
                </a:moveTo>
                <a:lnTo>
                  <a:pt x="273132" y="260648"/>
                </a:lnTo>
                <a:lnTo>
                  <a:pt x="282701" y="269113"/>
                </a:lnTo>
                <a:lnTo>
                  <a:pt x="299465" y="250062"/>
                </a:lnTo>
                <a:lnTo>
                  <a:pt x="289967" y="241656"/>
                </a:lnTo>
                <a:close/>
              </a:path>
              <a:path w="339089" h="301625">
                <a:moveTo>
                  <a:pt x="306831" y="222631"/>
                </a:moveTo>
                <a:lnTo>
                  <a:pt x="289967" y="241656"/>
                </a:lnTo>
                <a:lnTo>
                  <a:pt x="299465" y="250062"/>
                </a:lnTo>
                <a:lnTo>
                  <a:pt x="282701" y="269113"/>
                </a:lnTo>
                <a:lnTo>
                  <a:pt x="325589" y="269113"/>
                </a:lnTo>
                <a:lnTo>
                  <a:pt x="306831" y="222631"/>
                </a:lnTo>
                <a:close/>
              </a:path>
              <a:path w="339089" h="301625">
                <a:moveTo>
                  <a:pt x="16890" y="0"/>
                </a:moveTo>
                <a:lnTo>
                  <a:pt x="0" y="19050"/>
                </a:lnTo>
                <a:lnTo>
                  <a:pt x="273132" y="260648"/>
                </a:lnTo>
                <a:lnTo>
                  <a:pt x="289967" y="241656"/>
                </a:lnTo>
                <a:lnTo>
                  <a:pt x="16890" y="0"/>
                </a:lnTo>
                <a:close/>
              </a:path>
            </a:pathLst>
          </a:custGeom>
          <a:solidFill>
            <a:srgbClr val="A50021"/>
          </a:solidFill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33" name="object 35">
            <a:extLst>
              <a:ext uri="{FF2B5EF4-FFF2-40B4-BE49-F238E27FC236}">
                <a16:creationId xmlns:a16="http://schemas.microsoft.com/office/drawing/2014/main" id="{244AECD4-9A50-3345-812D-FFE2309742A1}"/>
              </a:ext>
            </a:extLst>
          </p:cNvPr>
          <p:cNvSpPr/>
          <p:nvPr/>
        </p:nvSpPr>
        <p:spPr>
          <a:xfrm>
            <a:off x="5492834" y="4014363"/>
            <a:ext cx="283845" cy="288290"/>
          </a:xfrm>
          <a:custGeom>
            <a:avLst/>
            <a:gdLst/>
            <a:ahLst/>
            <a:cxnLst/>
            <a:rect l="l" t="t" r="r" b="b"/>
            <a:pathLst>
              <a:path w="283845" h="288289">
                <a:moveTo>
                  <a:pt x="221206" y="45397"/>
                </a:moveTo>
                <a:lnTo>
                  <a:pt x="0" y="270510"/>
                </a:lnTo>
                <a:lnTo>
                  <a:pt x="18161" y="288290"/>
                </a:lnTo>
                <a:lnTo>
                  <a:pt x="239386" y="63279"/>
                </a:lnTo>
                <a:lnTo>
                  <a:pt x="221206" y="45397"/>
                </a:lnTo>
                <a:close/>
              </a:path>
              <a:path w="283845" h="288289">
                <a:moveTo>
                  <a:pt x="271933" y="36322"/>
                </a:moveTo>
                <a:lnTo>
                  <a:pt x="230124" y="36322"/>
                </a:lnTo>
                <a:lnTo>
                  <a:pt x="248285" y="54229"/>
                </a:lnTo>
                <a:lnTo>
                  <a:pt x="239386" y="63279"/>
                </a:lnTo>
                <a:lnTo>
                  <a:pt x="257428" y="81025"/>
                </a:lnTo>
                <a:lnTo>
                  <a:pt x="271933" y="36322"/>
                </a:lnTo>
                <a:close/>
              </a:path>
              <a:path w="283845" h="288289">
                <a:moveTo>
                  <a:pt x="230124" y="36322"/>
                </a:moveTo>
                <a:lnTo>
                  <a:pt x="221206" y="45397"/>
                </a:lnTo>
                <a:lnTo>
                  <a:pt x="239386" y="63279"/>
                </a:lnTo>
                <a:lnTo>
                  <a:pt x="248285" y="54229"/>
                </a:lnTo>
                <a:lnTo>
                  <a:pt x="230124" y="36322"/>
                </a:lnTo>
                <a:close/>
              </a:path>
              <a:path w="283845" h="288289">
                <a:moveTo>
                  <a:pt x="283718" y="0"/>
                </a:moveTo>
                <a:lnTo>
                  <a:pt x="203200" y="27686"/>
                </a:lnTo>
                <a:lnTo>
                  <a:pt x="221206" y="45397"/>
                </a:lnTo>
                <a:lnTo>
                  <a:pt x="230124" y="36322"/>
                </a:lnTo>
                <a:lnTo>
                  <a:pt x="271933" y="36322"/>
                </a:lnTo>
                <a:lnTo>
                  <a:pt x="283718" y="0"/>
                </a:lnTo>
                <a:close/>
              </a:path>
            </a:pathLst>
          </a:custGeom>
          <a:solidFill>
            <a:srgbClr val="A50021"/>
          </a:solidFill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34" name="object 36">
            <a:extLst>
              <a:ext uri="{FF2B5EF4-FFF2-40B4-BE49-F238E27FC236}">
                <a16:creationId xmlns:a16="http://schemas.microsoft.com/office/drawing/2014/main" id="{CA78F811-8E82-034E-82F1-58D6FF3CF019}"/>
              </a:ext>
            </a:extLst>
          </p:cNvPr>
          <p:cNvSpPr/>
          <p:nvPr/>
        </p:nvSpPr>
        <p:spPr>
          <a:xfrm>
            <a:off x="5390853" y="2972963"/>
            <a:ext cx="854075" cy="76200"/>
          </a:xfrm>
          <a:custGeom>
            <a:avLst/>
            <a:gdLst/>
            <a:ahLst/>
            <a:cxnLst/>
            <a:rect l="l" t="t" r="r" b="b"/>
            <a:pathLst>
              <a:path w="854075" h="76200">
                <a:moveTo>
                  <a:pt x="777875" y="0"/>
                </a:moveTo>
                <a:lnTo>
                  <a:pt x="777875" y="76200"/>
                </a:lnTo>
                <a:lnTo>
                  <a:pt x="844676" y="42799"/>
                </a:lnTo>
                <a:lnTo>
                  <a:pt x="790575" y="42799"/>
                </a:lnTo>
                <a:lnTo>
                  <a:pt x="790575" y="33274"/>
                </a:lnTo>
                <a:lnTo>
                  <a:pt x="844423" y="33274"/>
                </a:lnTo>
                <a:lnTo>
                  <a:pt x="777875" y="0"/>
                </a:lnTo>
                <a:close/>
              </a:path>
              <a:path w="854075" h="76200">
                <a:moveTo>
                  <a:pt x="777875" y="33274"/>
                </a:moveTo>
                <a:lnTo>
                  <a:pt x="0" y="33274"/>
                </a:lnTo>
                <a:lnTo>
                  <a:pt x="0" y="42799"/>
                </a:lnTo>
                <a:lnTo>
                  <a:pt x="777875" y="42799"/>
                </a:lnTo>
                <a:lnTo>
                  <a:pt x="777875" y="33274"/>
                </a:lnTo>
                <a:close/>
              </a:path>
              <a:path w="854075" h="76200">
                <a:moveTo>
                  <a:pt x="844423" y="33274"/>
                </a:moveTo>
                <a:lnTo>
                  <a:pt x="790575" y="33274"/>
                </a:lnTo>
                <a:lnTo>
                  <a:pt x="790575" y="42799"/>
                </a:lnTo>
                <a:lnTo>
                  <a:pt x="844676" y="42799"/>
                </a:lnTo>
                <a:lnTo>
                  <a:pt x="854075" y="38100"/>
                </a:lnTo>
                <a:lnTo>
                  <a:pt x="844423" y="332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35" name="object 37">
            <a:extLst>
              <a:ext uri="{FF2B5EF4-FFF2-40B4-BE49-F238E27FC236}">
                <a16:creationId xmlns:a16="http://schemas.microsoft.com/office/drawing/2014/main" id="{5A90C028-3EC7-4E4D-8747-0AB05B653757}"/>
              </a:ext>
            </a:extLst>
          </p:cNvPr>
          <p:cNvSpPr/>
          <p:nvPr/>
        </p:nvSpPr>
        <p:spPr>
          <a:xfrm>
            <a:off x="5386916" y="3021095"/>
            <a:ext cx="871219" cy="1260475"/>
          </a:xfrm>
          <a:custGeom>
            <a:avLst/>
            <a:gdLst/>
            <a:ahLst/>
            <a:cxnLst/>
            <a:rect l="l" t="t" r="r" b="b"/>
            <a:pathLst>
              <a:path w="871220" h="1260475">
                <a:moveTo>
                  <a:pt x="823469" y="1199937"/>
                </a:moveTo>
                <a:lnTo>
                  <a:pt x="796036" y="1218818"/>
                </a:lnTo>
                <a:lnTo>
                  <a:pt x="870712" y="1259966"/>
                </a:lnTo>
                <a:lnTo>
                  <a:pt x="863700" y="1210436"/>
                </a:lnTo>
                <a:lnTo>
                  <a:pt x="830706" y="1210436"/>
                </a:lnTo>
                <a:lnTo>
                  <a:pt x="823469" y="1199937"/>
                </a:lnTo>
                <a:close/>
              </a:path>
              <a:path w="871220" h="1260475">
                <a:moveTo>
                  <a:pt x="831361" y="1194505"/>
                </a:moveTo>
                <a:lnTo>
                  <a:pt x="823469" y="1199937"/>
                </a:lnTo>
                <a:lnTo>
                  <a:pt x="830706" y="1210436"/>
                </a:lnTo>
                <a:lnTo>
                  <a:pt x="838580" y="1204976"/>
                </a:lnTo>
                <a:lnTo>
                  <a:pt x="831361" y="1194505"/>
                </a:lnTo>
                <a:close/>
              </a:path>
              <a:path w="871220" h="1260475">
                <a:moveTo>
                  <a:pt x="858774" y="1175639"/>
                </a:moveTo>
                <a:lnTo>
                  <a:pt x="831361" y="1194505"/>
                </a:lnTo>
                <a:lnTo>
                  <a:pt x="838580" y="1204976"/>
                </a:lnTo>
                <a:lnTo>
                  <a:pt x="830706" y="1210436"/>
                </a:lnTo>
                <a:lnTo>
                  <a:pt x="863700" y="1210436"/>
                </a:lnTo>
                <a:lnTo>
                  <a:pt x="858774" y="1175639"/>
                </a:lnTo>
                <a:close/>
              </a:path>
              <a:path w="871220" h="1260475">
                <a:moveTo>
                  <a:pt x="7746" y="0"/>
                </a:moveTo>
                <a:lnTo>
                  <a:pt x="0" y="5333"/>
                </a:lnTo>
                <a:lnTo>
                  <a:pt x="823469" y="1199937"/>
                </a:lnTo>
                <a:lnTo>
                  <a:pt x="831361" y="1194505"/>
                </a:lnTo>
                <a:lnTo>
                  <a:pt x="774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36" name="object 38">
            <a:extLst>
              <a:ext uri="{FF2B5EF4-FFF2-40B4-BE49-F238E27FC236}">
                <a16:creationId xmlns:a16="http://schemas.microsoft.com/office/drawing/2014/main" id="{8442E5B1-D6F2-AB42-8AAF-70A84051D72B}"/>
              </a:ext>
            </a:extLst>
          </p:cNvPr>
          <p:cNvSpPr/>
          <p:nvPr/>
        </p:nvSpPr>
        <p:spPr>
          <a:xfrm>
            <a:off x="5374216" y="3112663"/>
            <a:ext cx="897890" cy="1222375"/>
          </a:xfrm>
          <a:custGeom>
            <a:avLst/>
            <a:gdLst/>
            <a:ahLst/>
            <a:cxnLst/>
            <a:rect l="l" t="t" r="r" b="b"/>
            <a:pathLst>
              <a:path w="897889" h="1222375">
                <a:moveTo>
                  <a:pt x="848740" y="58609"/>
                </a:moveTo>
                <a:lnTo>
                  <a:pt x="0" y="1216406"/>
                </a:lnTo>
                <a:lnTo>
                  <a:pt x="7746" y="1221994"/>
                </a:lnTo>
                <a:lnTo>
                  <a:pt x="856442" y="64258"/>
                </a:lnTo>
                <a:lnTo>
                  <a:pt x="848740" y="58609"/>
                </a:lnTo>
                <a:close/>
              </a:path>
              <a:path w="897889" h="1222375">
                <a:moveTo>
                  <a:pt x="889364" y="48387"/>
                </a:moveTo>
                <a:lnTo>
                  <a:pt x="856233" y="48387"/>
                </a:lnTo>
                <a:lnTo>
                  <a:pt x="863980" y="53975"/>
                </a:lnTo>
                <a:lnTo>
                  <a:pt x="856442" y="64258"/>
                </a:lnTo>
                <a:lnTo>
                  <a:pt x="883284" y="83947"/>
                </a:lnTo>
                <a:lnTo>
                  <a:pt x="889364" y="48387"/>
                </a:lnTo>
                <a:close/>
              </a:path>
              <a:path w="897889" h="1222375">
                <a:moveTo>
                  <a:pt x="856233" y="48387"/>
                </a:moveTo>
                <a:lnTo>
                  <a:pt x="848740" y="58609"/>
                </a:lnTo>
                <a:lnTo>
                  <a:pt x="856442" y="64258"/>
                </a:lnTo>
                <a:lnTo>
                  <a:pt x="863980" y="53975"/>
                </a:lnTo>
                <a:lnTo>
                  <a:pt x="856233" y="48387"/>
                </a:lnTo>
                <a:close/>
              </a:path>
              <a:path w="897889" h="1222375">
                <a:moveTo>
                  <a:pt x="897636" y="0"/>
                </a:moveTo>
                <a:lnTo>
                  <a:pt x="821816" y="38862"/>
                </a:lnTo>
                <a:lnTo>
                  <a:pt x="848740" y="58609"/>
                </a:lnTo>
                <a:lnTo>
                  <a:pt x="856233" y="48387"/>
                </a:lnTo>
                <a:lnTo>
                  <a:pt x="889364" y="48387"/>
                </a:lnTo>
                <a:lnTo>
                  <a:pt x="89763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37" name="object 39">
            <a:extLst>
              <a:ext uri="{FF2B5EF4-FFF2-40B4-BE49-F238E27FC236}">
                <a16:creationId xmlns:a16="http://schemas.microsoft.com/office/drawing/2014/main" id="{6F66B56F-FB0A-4B4D-9338-C9C7918C0459}"/>
              </a:ext>
            </a:extLst>
          </p:cNvPr>
          <p:cNvSpPr/>
          <p:nvPr/>
        </p:nvSpPr>
        <p:spPr>
          <a:xfrm>
            <a:off x="5378153" y="4306463"/>
            <a:ext cx="852805" cy="76200"/>
          </a:xfrm>
          <a:custGeom>
            <a:avLst/>
            <a:gdLst/>
            <a:ahLst/>
            <a:cxnLst/>
            <a:rect l="l" t="t" r="r" b="b"/>
            <a:pathLst>
              <a:path w="852804" h="76200">
                <a:moveTo>
                  <a:pt x="776224" y="0"/>
                </a:moveTo>
                <a:lnTo>
                  <a:pt x="776224" y="76200"/>
                </a:lnTo>
                <a:lnTo>
                  <a:pt x="843026" y="42799"/>
                </a:lnTo>
                <a:lnTo>
                  <a:pt x="788924" y="42799"/>
                </a:lnTo>
                <a:lnTo>
                  <a:pt x="788924" y="33274"/>
                </a:lnTo>
                <a:lnTo>
                  <a:pt x="842772" y="33274"/>
                </a:lnTo>
                <a:lnTo>
                  <a:pt x="776224" y="0"/>
                </a:lnTo>
                <a:close/>
              </a:path>
              <a:path w="852804" h="76200">
                <a:moveTo>
                  <a:pt x="776224" y="33274"/>
                </a:moveTo>
                <a:lnTo>
                  <a:pt x="0" y="33274"/>
                </a:lnTo>
                <a:lnTo>
                  <a:pt x="0" y="42799"/>
                </a:lnTo>
                <a:lnTo>
                  <a:pt x="776224" y="42799"/>
                </a:lnTo>
                <a:lnTo>
                  <a:pt x="776224" y="33274"/>
                </a:lnTo>
                <a:close/>
              </a:path>
              <a:path w="852804" h="76200">
                <a:moveTo>
                  <a:pt x="842772" y="33274"/>
                </a:moveTo>
                <a:lnTo>
                  <a:pt x="788924" y="33274"/>
                </a:lnTo>
                <a:lnTo>
                  <a:pt x="788924" y="42799"/>
                </a:lnTo>
                <a:lnTo>
                  <a:pt x="843026" y="42799"/>
                </a:lnTo>
                <a:lnTo>
                  <a:pt x="852424" y="38100"/>
                </a:lnTo>
                <a:lnTo>
                  <a:pt x="842772" y="332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38" name="object 40">
            <a:extLst>
              <a:ext uri="{FF2B5EF4-FFF2-40B4-BE49-F238E27FC236}">
                <a16:creationId xmlns:a16="http://schemas.microsoft.com/office/drawing/2014/main" id="{D21876D7-0248-D04D-9E49-89251A64180E}"/>
              </a:ext>
            </a:extLst>
          </p:cNvPr>
          <p:cNvSpPr/>
          <p:nvPr/>
        </p:nvSpPr>
        <p:spPr>
          <a:xfrm>
            <a:off x="5487627" y="4255663"/>
            <a:ext cx="468630" cy="76200"/>
          </a:xfrm>
          <a:custGeom>
            <a:avLst/>
            <a:gdLst/>
            <a:ahLst/>
            <a:cxnLst/>
            <a:rect l="l" t="t" r="r" b="b"/>
            <a:pathLst>
              <a:path w="468629" h="76200">
                <a:moveTo>
                  <a:pt x="392175" y="0"/>
                </a:moveTo>
                <a:lnTo>
                  <a:pt x="392175" y="76200"/>
                </a:lnTo>
                <a:lnTo>
                  <a:pt x="442975" y="50800"/>
                </a:lnTo>
                <a:lnTo>
                  <a:pt x="404875" y="50800"/>
                </a:lnTo>
                <a:lnTo>
                  <a:pt x="404875" y="25400"/>
                </a:lnTo>
                <a:lnTo>
                  <a:pt x="442975" y="25400"/>
                </a:lnTo>
                <a:lnTo>
                  <a:pt x="392175" y="0"/>
                </a:lnTo>
                <a:close/>
              </a:path>
              <a:path w="468629" h="76200">
                <a:moveTo>
                  <a:pt x="392175" y="25400"/>
                </a:moveTo>
                <a:lnTo>
                  <a:pt x="0" y="25400"/>
                </a:lnTo>
                <a:lnTo>
                  <a:pt x="0" y="50800"/>
                </a:lnTo>
                <a:lnTo>
                  <a:pt x="392175" y="50800"/>
                </a:lnTo>
                <a:lnTo>
                  <a:pt x="392175" y="25400"/>
                </a:lnTo>
                <a:close/>
              </a:path>
              <a:path w="468629" h="76200">
                <a:moveTo>
                  <a:pt x="442975" y="25400"/>
                </a:moveTo>
                <a:lnTo>
                  <a:pt x="404875" y="25400"/>
                </a:lnTo>
                <a:lnTo>
                  <a:pt x="404875" y="50800"/>
                </a:lnTo>
                <a:lnTo>
                  <a:pt x="442975" y="50800"/>
                </a:lnTo>
                <a:lnTo>
                  <a:pt x="468375" y="38100"/>
                </a:lnTo>
                <a:lnTo>
                  <a:pt x="442975" y="25400"/>
                </a:lnTo>
                <a:close/>
              </a:path>
            </a:pathLst>
          </a:custGeom>
          <a:solidFill>
            <a:srgbClr val="A50021"/>
          </a:solidFill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39" name="object 41">
            <a:extLst>
              <a:ext uri="{FF2B5EF4-FFF2-40B4-BE49-F238E27FC236}">
                <a16:creationId xmlns:a16="http://schemas.microsoft.com/office/drawing/2014/main" id="{D4634803-6B23-6842-B2A8-BC3509A34273}"/>
              </a:ext>
            </a:extLst>
          </p:cNvPr>
          <p:cNvSpPr/>
          <p:nvPr/>
        </p:nvSpPr>
        <p:spPr>
          <a:xfrm>
            <a:off x="1258539" y="2655399"/>
            <a:ext cx="825500" cy="5826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40" name="object 42">
            <a:extLst>
              <a:ext uri="{FF2B5EF4-FFF2-40B4-BE49-F238E27FC236}">
                <a16:creationId xmlns:a16="http://schemas.microsoft.com/office/drawing/2014/main" id="{0BBCCD25-0B6B-0949-B3F5-C7E149F2EA91}"/>
              </a:ext>
            </a:extLst>
          </p:cNvPr>
          <p:cNvSpPr/>
          <p:nvPr/>
        </p:nvSpPr>
        <p:spPr>
          <a:xfrm>
            <a:off x="2331677" y="3265063"/>
            <a:ext cx="1154430" cy="72110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41" name="object 43">
            <a:extLst>
              <a:ext uri="{FF2B5EF4-FFF2-40B4-BE49-F238E27FC236}">
                <a16:creationId xmlns:a16="http://schemas.microsoft.com/office/drawing/2014/main" id="{9CAF0090-D667-9C44-B72B-BAFD507694DD}"/>
              </a:ext>
            </a:extLst>
          </p:cNvPr>
          <p:cNvSpPr txBox="1"/>
          <p:nvPr/>
        </p:nvSpPr>
        <p:spPr>
          <a:xfrm>
            <a:off x="2506428" y="3455616"/>
            <a:ext cx="1824989" cy="654685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90"/>
              </a:spcBef>
            </a:pPr>
            <a:r>
              <a:rPr sz="1000" spc="-25" dirty="0">
                <a:latin typeface="Noto Sans CJK JP Regular"/>
                <a:cs typeface="Noto Sans CJK JP Regular"/>
              </a:rPr>
              <a:t>내부 </a:t>
            </a:r>
            <a:r>
              <a:rPr sz="1000" spc="-40" dirty="0">
                <a:latin typeface="Noto Sans CJK JP Regular"/>
                <a:cs typeface="Noto Sans CJK JP Regular"/>
              </a:rPr>
              <a:t>망/외부</a:t>
            </a:r>
            <a:r>
              <a:rPr sz="1000" spc="55" dirty="0">
                <a:latin typeface="Noto Sans CJK JP Regular"/>
                <a:cs typeface="Noto Sans CJK JP Regular"/>
              </a:rPr>
              <a:t> </a:t>
            </a:r>
            <a:r>
              <a:rPr sz="1000" spc="-25" dirty="0">
                <a:latin typeface="Noto Sans CJK JP Regular"/>
                <a:cs typeface="Noto Sans CJK JP Regular"/>
              </a:rPr>
              <a:t>망</a:t>
            </a:r>
            <a:endParaRPr sz="1000">
              <a:latin typeface="Noto Sans CJK JP Regular"/>
              <a:cs typeface="Noto Sans CJK JP Regular"/>
            </a:endParaRPr>
          </a:p>
          <a:p>
            <a:pPr marR="123189" algn="r">
              <a:lnSpc>
                <a:spcPct val="100000"/>
              </a:lnSpc>
              <a:spcBef>
                <a:spcPts val="480"/>
              </a:spcBef>
            </a:pPr>
            <a:r>
              <a:rPr sz="1200" spc="-55" dirty="0">
                <a:latin typeface="Noto Sans CJK JP Regular"/>
                <a:cs typeface="Noto Sans CJK JP Regular"/>
              </a:rPr>
              <a:t>L</a:t>
            </a:r>
            <a:r>
              <a:rPr sz="1200" spc="-95" dirty="0">
                <a:latin typeface="Noto Sans CJK JP Regular"/>
                <a:cs typeface="Noto Sans CJK JP Regular"/>
              </a:rPr>
              <a:t>oad</a:t>
            </a:r>
            <a:endParaRPr sz="1200">
              <a:latin typeface="Noto Sans CJK JP Regular"/>
              <a:cs typeface="Noto Sans CJK JP Regular"/>
            </a:endParaRPr>
          </a:p>
          <a:p>
            <a:pPr marR="5080" algn="r">
              <a:lnSpc>
                <a:spcPct val="100000"/>
              </a:lnSpc>
            </a:pPr>
            <a:r>
              <a:rPr sz="1200" spc="-45" dirty="0">
                <a:latin typeface="Noto Sans CJK JP Regular"/>
                <a:cs typeface="Noto Sans CJK JP Regular"/>
              </a:rPr>
              <a:t>B</a:t>
            </a:r>
            <a:r>
              <a:rPr sz="1200" spc="-90" dirty="0">
                <a:latin typeface="Noto Sans CJK JP Regular"/>
                <a:cs typeface="Noto Sans CJK JP Regular"/>
              </a:rPr>
              <a:t>ala</a:t>
            </a:r>
            <a:r>
              <a:rPr sz="1200" spc="-125" dirty="0">
                <a:latin typeface="Noto Sans CJK JP Regular"/>
                <a:cs typeface="Noto Sans CJK JP Regular"/>
              </a:rPr>
              <a:t>n</a:t>
            </a:r>
            <a:r>
              <a:rPr sz="1200" spc="-70" dirty="0">
                <a:latin typeface="Noto Sans CJK JP Regular"/>
                <a:cs typeface="Noto Sans CJK JP Regular"/>
              </a:rPr>
              <a:t>cer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42" name="object 44">
            <a:extLst>
              <a:ext uri="{FF2B5EF4-FFF2-40B4-BE49-F238E27FC236}">
                <a16:creationId xmlns:a16="http://schemas.microsoft.com/office/drawing/2014/main" id="{6D2D21D8-9CCF-C148-B17B-E20A29FCE81D}"/>
              </a:ext>
            </a:extLst>
          </p:cNvPr>
          <p:cNvSpPr/>
          <p:nvPr/>
        </p:nvSpPr>
        <p:spPr>
          <a:xfrm>
            <a:off x="1258539" y="3341199"/>
            <a:ext cx="825500" cy="5826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43" name="object 45">
            <a:extLst>
              <a:ext uri="{FF2B5EF4-FFF2-40B4-BE49-F238E27FC236}">
                <a16:creationId xmlns:a16="http://schemas.microsoft.com/office/drawing/2014/main" id="{5D0700B5-23CB-D74F-8BCF-82FF75D501AD}"/>
              </a:ext>
            </a:extLst>
          </p:cNvPr>
          <p:cNvSpPr/>
          <p:nvPr/>
        </p:nvSpPr>
        <p:spPr>
          <a:xfrm>
            <a:off x="1258539" y="3950799"/>
            <a:ext cx="825500" cy="5826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44" name="object 46">
            <a:extLst>
              <a:ext uri="{FF2B5EF4-FFF2-40B4-BE49-F238E27FC236}">
                <a16:creationId xmlns:a16="http://schemas.microsoft.com/office/drawing/2014/main" id="{1536AC84-FFE5-1D40-AC11-9DC0EA20EF7B}"/>
              </a:ext>
            </a:extLst>
          </p:cNvPr>
          <p:cNvSpPr/>
          <p:nvPr/>
        </p:nvSpPr>
        <p:spPr>
          <a:xfrm>
            <a:off x="6240102" y="4057162"/>
            <a:ext cx="1152525" cy="14859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45" name="object 47">
            <a:extLst>
              <a:ext uri="{FF2B5EF4-FFF2-40B4-BE49-F238E27FC236}">
                <a16:creationId xmlns:a16="http://schemas.microsoft.com/office/drawing/2014/main" id="{75664E6D-7B08-FC4E-804F-09E2424F073E}"/>
              </a:ext>
            </a:extLst>
          </p:cNvPr>
          <p:cNvSpPr/>
          <p:nvPr/>
        </p:nvSpPr>
        <p:spPr>
          <a:xfrm>
            <a:off x="4871677" y="3985788"/>
            <a:ext cx="552450" cy="7112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46" name="object 48">
            <a:extLst>
              <a:ext uri="{FF2B5EF4-FFF2-40B4-BE49-F238E27FC236}">
                <a16:creationId xmlns:a16="http://schemas.microsoft.com/office/drawing/2014/main" id="{70A75334-BB76-F54B-B86E-447317DFEF4B}"/>
              </a:ext>
            </a:extLst>
          </p:cNvPr>
          <p:cNvSpPr/>
          <p:nvPr/>
        </p:nvSpPr>
        <p:spPr>
          <a:xfrm>
            <a:off x="4871677" y="2761762"/>
            <a:ext cx="552450" cy="7112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47" name="object 49">
            <a:extLst>
              <a:ext uri="{FF2B5EF4-FFF2-40B4-BE49-F238E27FC236}">
                <a16:creationId xmlns:a16="http://schemas.microsoft.com/office/drawing/2014/main" id="{BE38A9E2-3C74-D640-B2FF-21C94A61A6B4}"/>
              </a:ext>
            </a:extLst>
          </p:cNvPr>
          <p:cNvSpPr/>
          <p:nvPr/>
        </p:nvSpPr>
        <p:spPr>
          <a:xfrm>
            <a:off x="6240102" y="2401463"/>
            <a:ext cx="1152525" cy="14859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48" name="object 50">
            <a:extLst>
              <a:ext uri="{FF2B5EF4-FFF2-40B4-BE49-F238E27FC236}">
                <a16:creationId xmlns:a16="http://schemas.microsoft.com/office/drawing/2014/main" id="{B68C6176-EFA8-D14E-AE7E-632E1775DF40}"/>
              </a:ext>
            </a:extLst>
          </p:cNvPr>
          <p:cNvSpPr/>
          <p:nvPr/>
        </p:nvSpPr>
        <p:spPr>
          <a:xfrm>
            <a:off x="7527627" y="3045988"/>
            <a:ext cx="371475" cy="76200"/>
          </a:xfrm>
          <a:custGeom>
            <a:avLst/>
            <a:gdLst/>
            <a:ahLst/>
            <a:cxnLst/>
            <a:rect l="l" t="t" r="r" b="b"/>
            <a:pathLst>
              <a:path w="371475" h="76200">
                <a:moveTo>
                  <a:pt x="295275" y="0"/>
                </a:moveTo>
                <a:lnTo>
                  <a:pt x="295275" y="76200"/>
                </a:lnTo>
                <a:lnTo>
                  <a:pt x="346075" y="50800"/>
                </a:lnTo>
                <a:lnTo>
                  <a:pt x="307975" y="50800"/>
                </a:lnTo>
                <a:lnTo>
                  <a:pt x="307975" y="25400"/>
                </a:lnTo>
                <a:lnTo>
                  <a:pt x="346075" y="25400"/>
                </a:lnTo>
                <a:lnTo>
                  <a:pt x="295275" y="0"/>
                </a:lnTo>
                <a:close/>
              </a:path>
              <a:path w="371475" h="76200">
                <a:moveTo>
                  <a:pt x="295275" y="25400"/>
                </a:moveTo>
                <a:lnTo>
                  <a:pt x="0" y="25400"/>
                </a:lnTo>
                <a:lnTo>
                  <a:pt x="0" y="50800"/>
                </a:lnTo>
                <a:lnTo>
                  <a:pt x="295275" y="50800"/>
                </a:lnTo>
                <a:lnTo>
                  <a:pt x="295275" y="25400"/>
                </a:lnTo>
                <a:close/>
              </a:path>
              <a:path w="371475" h="76200">
                <a:moveTo>
                  <a:pt x="346075" y="25400"/>
                </a:moveTo>
                <a:lnTo>
                  <a:pt x="307975" y="25400"/>
                </a:lnTo>
                <a:lnTo>
                  <a:pt x="307975" y="50800"/>
                </a:lnTo>
                <a:lnTo>
                  <a:pt x="346075" y="50800"/>
                </a:lnTo>
                <a:lnTo>
                  <a:pt x="371475" y="38100"/>
                </a:lnTo>
                <a:lnTo>
                  <a:pt x="346075" y="25400"/>
                </a:lnTo>
                <a:close/>
              </a:path>
            </a:pathLst>
          </a:custGeom>
          <a:solidFill>
            <a:srgbClr val="A50021"/>
          </a:solidFill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49" name="object 51">
            <a:extLst>
              <a:ext uri="{FF2B5EF4-FFF2-40B4-BE49-F238E27FC236}">
                <a16:creationId xmlns:a16="http://schemas.microsoft.com/office/drawing/2014/main" id="{D878B939-F2FE-534B-ADC6-F798100DEB7E}"/>
              </a:ext>
            </a:extLst>
          </p:cNvPr>
          <p:cNvSpPr/>
          <p:nvPr/>
        </p:nvSpPr>
        <p:spPr>
          <a:xfrm>
            <a:off x="7506418" y="3074563"/>
            <a:ext cx="339090" cy="301625"/>
          </a:xfrm>
          <a:custGeom>
            <a:avLst/>
            <a:gdLst/>
            <a:ahLst/>
            <a:cxnLst/>
            <a:rect l="l" t="t" r="r" b="b"/>
            <a:pathLst>
              <a:path w="339090" h="301625">
                <a:moveTo>
                  <a:pt x="273132" y="260648"/>
                </a:moveTo>
                <a:lnTo>
                  <a:pt x="256286" y="279653"/>
                </a:lnTo>
                <a:lnTo>
                  <a:pt x="338709" y="301625"/>
                </a:lnTo>
                <a:lnTo>
                  <a:pt x="325589" y="269113"/>
                </a:lnTo>
                <a:lnTo>
                  <a:pt x="282702" y="269113"/>
                </a:lnTo>
                <a:lnTo>
                  <a:pt x="273132" y="260648"/>
                </a:lnTo>
                <a:close/>
              </a:path>
              <a:path w="339090" h="301625">
                <a:moveTo>
                  <a:pt x="289967" y="241656"/>
                </a:moveTo>
                <a:lnTo>
                  <a:pt x="273132" y="260648"/>
                </a:lnTo>
                <a:lnTo>
                  <a:pt x="282702" y="269113"/>
                </a:lnTo>
                <a:lnTo>
                  <a:pt x="299466" y="250062"/>
                </a:lnTo>
                <a:lnTo>
                  <a:pt x="289967" y="241656"/>
                </a:lnTo>
                <a:close/>
              </a:path>
              <a:path w="339090" h="301625">
                <a:moveTo>
                  <a:pt x="306832" y="222631"/>
                </a:moveTo>
                <a:lnTo>
                  <a:pt x="289967" y="241656"/>
                </a:lnTo>
                <a:lnTo>
                  <a:pt x="299466" y="250062"/>
                </a:lnTo>
                <a:lnTo>
                  <a:pt x="282702" y="269113"/>
                </a:lnTo>
                <a:lnTo>
                  <a:pt x="325589" y="269113"/>
                </a:lnTo>
                <a:lnTo>
                  <a:pt x="306832" y="222631"/>
                </a:lnTo>
                <a:close/>
              </a:path>
              <a:path w="339090" h="301625">
                <a:moveTo>
                  <a:pt x="16891" y="0"/>
                </a:moveTo>
                <a:lnTo>
                  <a:pt x="0" y="19050"/>
                </a:lnTo>
                <a:lnTo>
                  <a:pt x="273132" y="260648"/>
                </a:lnTo>
                <a:lnTo>
                  <a:pt x="289967" y="241656"/>
                </a:lnTo>
                <a:lnTo>
                  <a:pt x="16891" y="0"/>
                </a:lnTo>
                <a:close/>
              </a:path>
            </a:pathLst>
          </a:custGeom>
          <a:solidFill>
            <a:srgbClr val="A50021"/>
          </a:solidFill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50" name="object 52">
            <a:extLst>
              <a:ext uri="{FF2B5EF4-FFF2-40B4-BE49-F238E27FC236}">
                <a16:creationId xmlns:a16="http://schemas.microsoft.com/office/drawing/2014/main" id="{4BB5A34C-8523-7944-BC3E-04E9032B3518}"/>
              </a:ext>
            </a:extLst>
          </p:cNvPr>
          <p:cNvSpPr/>
          <p:nvPr/>
        </p:nvSpPr>
        <p:spPr>
          <a:xfrm>
            <a:off x="7505784" y="4023888"/>
            <a:ext cx="283845" cy="288290"/>
          </a:xfrm>
          <a:custGeom>
            <a:avLst/>
            <a:gdLst/>
            <a:ahLst/>
            <a:cxnLst/>
            <a:rect l="l" t="t" r="r" b="b"/>
            <a:pathLst>
              <a:path w="283845" h="288289">
                <a:moveTo>
                  <a:pt x="221206" y="45397"/>
                </a:moveTo>
                <a:lnTo>
                  <a:pt x="0" y="270510"/>
                </a:lnTo>
                <a:lnTo>
                  <a:pt x="18160" y="288290"/>
                </a:lnTo>
                <a:lnTo>
                  <a:pt x="239386" y="63279"/>
                </a:lnTo>
                <a:lnTo>
                  <a:pt x="221206" y="45397"/>
                </a:lnTo>
                <a:close/>
              </a:path>
              <a:path w="283845" h="288289">
                <a:moveTo>
                  <a:pt x="271933" y="36322"/>
                </a:moveTo>
                <a:lnTo>
                  <a:pt x="230124" y="36322"/>
                </a:lnTo>
                <a:lnTo>
                  <a:pt x="248284" y="54229"/>
                </a:lnTo>
                <a:lnTo>
                  <a:pt x="239386" y="63279"/>
                </a:lnTo>
                <a:lnTo>
                  <a:pt x="257428" y="81025"/>
                </a:lnTo>
                <a:lnTo>
                  <a:pt x="271933" y="36322"/>
                </a:lnTo>
                <a:close/>
              </a:path>
              <a:path w="283845" h="288289">
                <a:moveTo>
                  <a:pt x="230124" y="36322"/>
                </a:moveTo>
                <a:lnTo>
                  <a:pt x="221206" y="45397"/>
                </a:lnTo>
                <a:lnTo>
                  <a:pt x="239386" y="63279"/>
                </a:lnTo>
                <a:lnTo>
                  <a:pt x="248284" y="54229"/>
                </a:lnTo>
                <a:lnTo>
                  <a:pt x="230124" y="36322"/>
                </a:lnTo>
                <a:close/>
              </a:path>
              <a:path w="283845" h="288289">
                <a:moveTo>
                  <a:pt x="283718" y="0"/>
                </a:moveTo>
                <a:lnTo>
                  <a:pt x="203200" y="27686"/>
                </a:lnTo>
                <a:lnTo>
                  <a:pt x="221206" y="45397"/>
                </a:lnTo>
                <a:lnTo>
                  <a:pt x="230124" y="36322"/>
                </a:lnTo>
                <a:lnTo>
                  <a:pt x="271933" y="36322"/>
                </a:lnTo>
                <a:lnTo>
                  <a:pt x="283718" y="0"/>
                </a:lnTo>
                <a:close/>
              </a:path>
            </a:pathLst>
          </a:custGeom>
          <a:solidFill>
            <a:srgbClr val="A50021"/>
          </a:solidFill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51" name="object 53">
            <a:extLst>
              <a:ext uri="{FF2B5EF4-FFF2-40B4-BE49-F238E27FC236}">
                <a16:creationId xmlns:a16="http://schemas.microsoft.com/office/drawing/2014/main" id="{6419490A-66E7-3748-B386-96094E638803}"/>
              </a:ext>
            </a:extLst>
          </p:cNvPr>
          <p:cNvSpPr/>
          <p:nvPr/>
        </p:nvSpPr>
        <p:spPr>
          <a:xfrm>
            <a:off x="7403802" y="2982488"/>
            <a:ext cx="854075" cy="76200"/>
          </a:xfrm>
          <a:custGeom>
            <a:avLst/>
            <a:gdLst/>
            <a:ahLst/>
            <a:cxnLst/>
            <a:rect l="l" t="t" r="r" b="b"/>
            <a:pathLst>
              <a:path w="854075" h="76200">
                <a:moveTo>
                  <a:pt x="777875" y="0"/>
                </a:moveTo>
                <a:lnTo>
                  <a:pt x="777875" y="76200"/>
                </a:lnTo>
                <a:lnTo>
                  <a:pt x="844676" y="42799"/>
                </a:lnTo>
                <a:lnTo>
                  <a:pt x="790575" y="42799"/>
                </a:lnTo>
                <a:lnTo>
                  <a:pt x="790575" y="33274"/>
                </a:lnTo>
                <a:lnTo>
                  <a:pt x="844423" y="33274"/>
                </a:lnTo>
                <a:lnTo>
                  <a:pt x="777875" y="0"/>
                </a:lnTo>
                <a:close/>
              </a:path>
              <a:path w="854075" h="76200">
                <a:moveTo>
                  <a:pt x="777875" y="33274"/>
                </a:moveTo>
                <a:lnTo>
                  <a:pt x="0" y="33274"/>
                </a:lnTo>
                <a:lnTo>
                  <a:pt x="0" y="42799"/>
                </a:lnTo>
                <a:lnTo>
                  <a:pt x="777875" y="42799"/>
                </a:lnTo>
                <a:lnTo>
                  <a:pt x="777875" y="33274"/>
                </a:lnTo>
                <a:close/>
              </a:path>
              <a:path w="854075" h="76200">
                <a:moveTo>
                  <a:pt x="844423" y="33274"/>
                </a:moveTo>
                <a:lnTo>
                  <a:pt x="790575" y="33274"/>
                </a:lnTo>
                <a:lnTo>
                  <a:pt x="790575" y="42799"/>
                </a:lnTo>
                <a:lnTo>
                  <a:pt x="844676" y="42799"/>
                </a:lnTo>
                <a:lnTo>
                  <a:pt x="854075" y="38100"/>
                </a:lnTo>
                <a:lnTo>
                  <a:pt x="844423" y="332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52" name="object 54">
            <a:extLst>
              <a:ext uri="{FF2B5EF4-FFF2-40B4-BE49-F238E27FC236}">
                <a16:creationId xmlns:a16="http://schemas.microsoft.com/office/drawing/2014/main" id="{166C08AB-A847-044D-9C7E-B3D1185730D4}"/>
              </a:ext>
            </a:extLst>
          </p:cNvPr>
          <p:cNvSpPr/>
          <p:nvPr/>
        </p:nvSpPr>
        <p:spPr>
          <a:xfrm>
            <a:off x="7399865" y="3030620"/>
            <a:ext cx="871219" cy="1260475"/>
          </a:xfrm>
          <a:custGeom>
            <a:avLst/>
            <a:gdLst/>
            <a:ahLst/>
            <a:cxnLst/>
            <a:rect l="l" t="t" r="r" b="b"/>
            <a:pathLst>
              <a:path w="871220" h="1260475">
                <a:moveTo>
                  <a:pt x="823469" y="1199937"/>
                </a:moveTo>
                <a:lnTo>
                  <a:pt x="796036" y="1218818"/>
                </a:lnTo>
                <a:lnTo>
                  <a:pt x="870712" y="1259966"/>
                </a:lnTo>
                <a:lnTo>
                  <a:pt x="863700" y="1210436"/>
                </a:lnTo>
                <a:lnTo>
                  <a:pt x="830707" y="1210436"/>
                </a:lnTo>
                <a:lnTo>
                  <a:pt x="823469" y="1199937"/>
                </a:lnTo>
                <a:close/>
              </a:path>
              <a:path w="871220" h="1260475">
                <a:moveTo>
                  <a:pt x="831361" y="1194505"/>
                </a:moveTo>
                <a:lnTo>
                  <a:pt x="823469" y="1199937"/>
                </a:lnTo>
                <a:lnTo>
                  <a:pt x="830707" y="1210436"/>
                </a:lnTo>
                <a:lnTo>
                  <a:pt x="838581" y="1204976"/>
                </a:lnTo>
                <a:lnTo>
                  <a:pt x="831361" y="1194505"/>
                </a:lnTo>
                <a:close/>
              </a:path>
              <a:path w="871220" h="1260475">
                <a:moveTo>
                  <a:pt x="858774" y="1175639"/>
                </a:moveTo>
                <a:lnTo>
                  <a:pt x="831361" y="1194505"/>
                </a:lnTo>
                <a:lnTo>
                  <a:pt x="838581" y="1204976"/>
                </a:lnTo>
                <a:lnTo>
                  <a:pt x="830707" y="1210436"/>
                </a:lnTo>
                <a:lnTo>
                  <a:pt x="863700" y="1210436"/>
                </a:lnTo>
                <a:lnTo>
                  <a:pt x="858774" y="1175639"/>
                </a:lnTo>
                <a:close/>
              </a:path>
              <a:path w="871220" h="1260475">
                <a:moveTo>
                  <a:pt x="7747" y="0"/>
                </a:moveTo>
                <a:lnTo>
                  <a:pt x="0" y="5333"/>
                </a:lnTo>
                <a:lnTo>
                  <a:pt x="823469" y="1199937"/>
                </a:lnTo>
                <a:lnTo>
                  <a:pt x="831361" y="1194505"/>
                </a:lnTo>
                <a:lnTo>
                  <a:pt x="774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53" name="object 55">
            <a:extLst>
              <a:ext uri="{FF2B5EF4-FFF2-40B4-BE49-F238E27FC236}">
                <a16:creationId xmlns:a16="http://schemas.microsoft.com/office/drawing/2014/main" id="{4698D079-5A41-6748-B4B4-CFC460EE36E4}"/>
              </a:ext>
            </a:extLst>
          </p:cNvPr>
          <p:cNvSpPr/>
          <p:nvPr/>
        </p:nvSpPr>
        <p:spPr>
          <a:xfrm>
            <a:off x="7387165" y="3122188"/>
            <a:ext cx="897890" cy="1222375"/>
          </a:xfrm>
          <a:custGeom>
            <a:avLst/>
            <a:gdLst/>
            <a:ahLst/>
            <a:cxnLst/>
            <a:rect l="l" t="t" r="r" b="b"/>
            <a:pathLst>
              <a:path w="897890" h="1222375">
                <a:moveTo>
                  <a:pt x="848740" y="58609"/>
                </a:moveTo>
                <a:lnTo>
                  <a:pt x="0" y="1216406"/>
                </a:lnTo>
                <a:lnTo>
                  <a:pt x="7747" y="1221994"/>
                </a:lnTo>
                <a:lnTo>
                  <a:pt x="856442" y="64258"/>
                </a:lnTo>
                <a:lnTo>
                  <a:pt x="848740" y="58609"/>
                </a:lnTo>
                <a:close/>
              </a:path>
              <a:path w="897890" h="1222375">
                <a:moveTo>
                  <a:pt x="889364" y="48387"/>
                </a:moveTo>
                <a:lnTo>
                  <a:pt x="856234" y="48387"/>
                </a:lnTo>
                <a:lnTo>
                  <a:pt x="863981" y="53975"/>
                </a:lnTo>
                <a:lnTo>
                  <a:pt x="856442" y="64258"/>
                </a:lnTo>
                <a:lnTo>
                  <a:pt x="883285" y="83947"/>
                </a:lnTo>
                <a:lnTo>
                  <a:pt x="889364" y="48387"/>
                </a:lnTo>
                <a:close/>
              </a:path>
              <a:path w="897890" h="1222375">
                <a:moveTo>
                  <a:pt x="856234" y="48387"/>
                </a:moveTo>
                <a:lnTo>
                  <a:pt x="848740" y="58609"/>
                </a:lnTo>
                <a:lnTo>
                  <a:pt x="856442" y="64258"/>
                </a:lnTo>
                <a:lnTo>
                  <a:pt x="863981" y="53975"/>
                </a:lnTo>
                <a:lnTo>
                  <a:pt x="856234" y="48387"/>
                </a:lnTo>
                <a:close/>
              </a:path>
              <a:path w="897890" h="1222375">
                <a:moveTo>
                  <a:pt x="897636" y="0"/>
                </a:moveTo>
                <a:lnTo>
                  <a:pt x="821817" y="38862"/>
                </a:lnTo>
                <a:lnTo>
                  <a:pt x="848740" y="58609"/>
                </a:lnTo>
                <a:lnTo>
                  <a:pt x="856234" y="48387"/>
                </a:lnTo>
                <a:lnTo>
                  <a:pt x="889364" y="48387"/>
                </a:lnTo>
                <a:lnTo>
                  <a:pt x="89763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54" name="object 56">
            <a:extLst>
              <a:ext uri="{FF2B5EF4-FFF2-40B4-BE49-F238E27FC236}">
                <a16:creationId xmlns:a16="http://schemas.microsoft.com/office/drawing/2014/main" id="{F696A04D-A0C3-F14F-84D6-72198200328A}"/>
              </a:ext>
            </a:extLst>
          </p:cNvPr>
          <p:cNvSpPr/>
          <p:nvPr/>
        </p:nvSpPr>
        <p:spPr>
          <a:xfrm>
            <a:off x="7391102" y="4315988"/>
            <a:ext cx="852805" cy="76200"/>
          </a:xfrm>
          <a:custGeom>
            <a:avLst/>
            <a:gdLst/>
            <a:ahLst/>
            <a:cxnLst/>
            <a:rect l="l" t="t" r="r" b="b"/>
            <a:pathLst>
              <a:path w="852804" h="76200">
                <a:moveTo>
                  <a:pt x="776224" y="0"/>
                </a:moveTo>
                <a:lnTo>
                  <a:pt x="776224" y="76200"/>
                </a:lnTo>
                <a:lnTo>
                  <a:pt x="843026" y="42799"/>
                </a:lnTo>
                <a:lnTo>
                  <a:pt x="788924" y="42799"/>
                </a:lnTo>
                <a:lnTo>
                  <a:pt x="788924" y="33274"/>
                </a:lnTo>
                <a:lnTo>
                  <a:pt x="842772" y="33274"/>
                </a:lnTo>
                <a:lnTo>
                  <a:pt x="776224" y="0"/>
                </a:lnTo>
                <a:close/>
              </a:path>
              <a:path w="852804" h="76200">
                <a:moveTo>
                  <a:pt x="776224" y="33274"/>
                </a:moveTo>
                <a:lnTo>
                  <a:pt x="0" y="33274"/>
                </a:lnTo>
                <a:lnTo>
                  <a:pt x="0" y="42799"/>
                </a:lnTo>
                <a:lnTo>
                  <a:pt x="776224" y="42799"/>
                </a:lnTo>
                <a:lnTo>
                  <a:pt x="776224" y="33274"/>
                </a:lnTo>
                <a:close/>
              </a:path>
              <a:path w="852804" h="76200">
                <a:moveTo>
                  <a:pt x="842772" y="33274"/>
                </a:moveTo>
                <a:lnTo>
                  <a:pt x="788924" y="33274"/>
                </a:lnTo>
                <a:lnTo>
                  <a:pt x="788924" y="42799"/>
                </a:lnTo>
                <a:lnTo>
                  <a:pt x="843026" y="42799"/>
                </a:lnTo>
                <a:lnTo>
                  <a:pt x="852424" y="38100"/>
                </a:lnTo>
                <a:lnTo>
                  <a:pt x="842772" y="332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55" name="object 57">
            <a:extLst>
              <a:ext uri="{FF2B5EF4-FFF2-40B4-BE49-F238E27FC236}">
                <a16:creationId xmlns:a16="http://schemas.microsoft.com/office/drawing/2014/main" id="{42E3A553-98AD-494E-A023-74CA54F8A570}"/>
              </a:ext>
            </a:extLst>
          </p:cNvPr>
          <p:cNvSpPr/>
          <p:nvPr/>
        </p:nvSpPr>
        <p:spPr>
          <a:xfrm>
            <a:off x="7500576" y="4265188"/>
            <a:ext cx="468630" cy="76200"/>
          </a:xfrm>
          <a:custGeom>
            <a:avLst/>
            <a:gdLst/>
            <a:ahLst/>
            <a:cxnLst/>
            <a:rect l="l" t="t" r="r" b="b"/>
            <a:pathLst>
              <a:path w="468629" h="76200">
                <a:moveTo>
                  <a:pt x="392175" y="0"/>
                </a:moveTo>
                <a:lnTo>
                  <a:pt x="392175" y="76200"/>
                </a:lnTo>
                <a:lnTo>
                  <a:pt x="442975" y="50800"/>
                </a:lnTo>
                <a:lnTo>
                  <a:pt x="404875" y="50800"/>
                </a:lnTo>
                <a:lnTo>
                  <a:pt x="404875" y="25400"/>
                </a:lnTo>
                <a:lnTo>
                  <a:pt x="442975" y="25400"/>
                </a:lnTo>
                <a:lnTo>
                  <a:pt x="392175" y="0"/>
                </a:lnTo>
                <a:close/>
              </a:path>
              <a:path w="468629" h="76200">
                <a:moveTo>
                  <a:pt x="392175" y="25400"/>
                </a:moveTo>
                <a:lnTo>
                  <a:pt x="0" y="25400"/>
                </a:lnTo>
                <a:lnTo>
                  <a:pt x="0" y="50800"/>
                </a:lnTo>
                <a:lnTo>
                  <a:pt x="392175" y="50800"/>
                </a:lnTo>
                <a:lnTo>
                  <a:pt x="392175" y="25400"/>
                </a:lnTo>
                <a:close/>
              </a:path>
              <a:path w="468629" h="76200">
                <a:moveTo>
                  <a:pt x="442975" y="25400"/>
                </a:moveTo>
                <a:lnTo>
                  <a:pt x="404875" y="25400"/>
                </a:lnTo>
                <a:lnTo>
                  <a:pt x="404875" y="50800"/>
                </a:lnTo>
                <a:lnTo>
                  <a:pt x="442975" y="50800"/>
                </a:lnTo>
                <a:lnTo>
                  <a:pt x="468375" y="38100"/>
                </a:lnTo>
                <a:lnTo>
                  <a:pt x="442975" y="25400"/>
                </a:lnTo>
                <a:close/>
              </a:path>
            </a:pathLst>
          </a:custGeom>
          <a:solidFill>
            <a:srgbClr val="A50021"/>
          </a:solidFill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56" name="object 58">
            <a:extLst>
              <a:ext uri="{FF2B5EF4-FFF2-40B4-BE49-F238E27FC236}">
                <a16:creationId xmlns:a16="http://schemas.microsoft.com/office/drawing/2014/main" id="{F2F7404C-8134-F141-9C90-FCD5DC6A0895}"/>
              </a:ext>
            </a:extLst>
          </p:cNvPr>
          <p:cNvSpPr/>
          <p:nvPr/>
        </p:nvSpPr>
        <p:spPr>
          <a:xfrm>
            <a:off x="8326076" y="2761762"/>
            <a:ext cx="793750" cy="63817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57" name="object 59">
            <a:extLst>
              <a:ext uri="{FF2B5EF4-FFF2-40B4-BE49-F238E27FC236}">
                <a16:creationId xmlns:a16="http://schemas.microsoft.com/office/drawing/2014/main" id="{26C84499-0D50-204D-A9FD-85959402D1E0}"/>
              </a:ext>
            </a:extLst>
          </p:cNvPr>
          <p:cNvSpPr txBox="1"/>
          <p:nvPr/>
        </p:nvSpPr>
        <p:spPr>
          <a:xfrm>
            <a:off x="8540452" y="3021985"/>
            <a:ext cx="34734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000" spc="-45" dirty="0">
                <a:latin typeface="Noto Sans CJK JP Regular"/>
                <a:cs typeface="Noto Sans CJK JP Regular"/>
              </a:rPr>
              <a:t>DB</a:t>
            </a:r>
            <a:r>
              <a:rPr sz="1000" spc="-30" dirty="0">
                <a:latin typeface="Noto Sans CJK JP Regular"/>
                <a:cs typeface="Noto Sans CJK JP Regular"/>
              </a:rPr>
              <a:t>M</a:t>
            </a:r>
            <a:r>
              <a:rPr sz="1000" spc="-15" dirty="0">
                <a:latin typeface="Noto Sans CJK JP Regular"/>
                <a:cs typeface="Noto Sans CJK JP Regular"/>
              </a:rPr>
              <a:t>S</a:t>
            </a:r>
            <a:endParaRPr sz="1000">
              <a:latin typeface="Noto Sans CJK JP Regular"/>
              <a:cs typeface="Noto Sans CJK JP Regular"/>
            </a:endParaRPr>
          </a:p>
        </p:txBody>
      </p:sp>
      <p:sp>
        <p:nvSpPr>
          <p:cNvPr id="58" name="object 60">
            <a:extLst>
              <a:ext uri="{FF2B5EF4-FFF2-40B4-BE49-F238E27FC236}">
                <a16:creationId xmlns:a16="http://schemas.microsoft.com/office/drawing/2014/main" id="{E04BAB28-1A72-F540-ADDA-2935E006462C}"/>
              </a:ext>
            </a:extLst>
          </p:cNvPr>
          <p:cNvSpPr/>
          <p:nvPr/>
        </p:nvSpPr>
        <p:spPr>
          <a:xfrm>
            <a:off x="8324552" y="4057162"/>
            <a:ext cx="793750" cy="63817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59" name="object 61">
            <a:extLst>
              <a:ext uri="{FF2B5EF4-FFF2-40B4-BE49-F238E27FC236}">
                <a16:creationId xmlns:a16="http://schemas.microsoft.com/office/drawing/2014/main" id="{0B2CD487-66F5-524E-B51A-2348A8174A57}"/>
              </a:ext>
            </a:extLst>
          </p:cNvPr>
          <p:cNvSpPr txBox="1"/>
          <p:nvPr/>
        </p:nvSpPr>
        <p:spPr>
          <a:xfrm>
            <a:off x="8538928" y="4317639"/>
            <a:ext cx="34734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000" spc="-45" dirty="0">
                <a:latin typeface="Noto Sans CJK JP Regular"/>
                <a:cs typeface="Noto Sans CJK JP Regular"/>
              </a:rPr>
              <a:t>DB</a:t>
            </a:r>
            <a:r>
              <a:rPr sz="1000" spc="-30" dirty="0">
                <a:latin typeface="Noto Sans CJK JP Regular"/>
                <a:cs typeface="Noto Sans CJK JP Regular"/>
              </a:rPr>
              <a:t>M</a:t>
            </a:r>
            <a:r>
              <a:rPr sz="1000" spc="-15" dirty="0">
                <a:latin typeface="Noto Sans CJK JP Regular"/>
                <a:cs typeface="Noto Sans CJK JP Regular"/>
              </a:rPr>
              <a:t>S</a:t>
            </a:r>
            <a:endParaRPr sz="1000">
              <a:latin typeface="Noto Sans CJK JP Regular"/>
              <a:cs typeface="Noto Sans CJK JP Regular"/>
            </a:endParaRPr>
          </a:p>
        </p:txBody>
      </p:sp>
      <p:sp>
        <p:nvSpPr>
          <p:cNvPr id="60" name="object 62">
            <a:extLst>
              <a:ext uri="{FF2B5EF4-FFF2-40B4-BE49-F238E27FC236}">
                <a16:creationId xmlns:a16="http://schemas.microsoft.com/office/drawing/2014/main" id="{6DF49057-7D82-F048-B4F2-B468C4BBA1DF}"/>
              </a:ext>
            </a:extLst>
          </p:cNvPr>
          <p:cNvSpPr txBox="1"/>
          <p:nvPr/>
        </p:nvSpPr>
        <p:spPr>
          <a:xfrm>
            <a:off x="8299788" y="2060848"/>
            <a:ext cx="5346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latin typeface="Noto Sans CJK JP Regular"/>
                <a:cs typeface="Noto Sans CJK JP Regular"/>
              </a:rPr>
              <a:t>DB</a:t>
            </a:r>
            <a:r>
              <a:rPr sz="1200" spc="-10" dirty="0">
                <a:latin typeface="Noto Sans CJK JP Regular"/>
                <a:cs typeface="Noto Sans CJK JP Regular"/>
              </a:rPr>
              <a:t> </a:t>
            </a:r>
            <a:r>
              <a:rPr sz="1200" spc="-25" dirty="0">
                <a:latin typeface="Noto Sans CJK JP Regular"/>
                <a:cs typeface="Noto Sans CJK JP Regular"/>
              </a:rPr>
              <a:t>서버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61" name="object 63">
            <a:extLst>
              <a:ext uri="{FF2B5EF4-FFF2-40B4-BE49-F238E27FC236}">
                <a16:creationId xmlns:a16="http://schemas.microsoft.com/office/drawing/2014/main" id="{09C19E2A-9466-644E-B6B8-E6789CDF20E4}"/>
              </a:ext>
            </a:extLst>
          </p:cNvPr>
          <p:cNvSpPr txBox="1"/>
          <p:nvPr/>
        </p:nvSpPr>
        <p:spPr>
          <a:xfrm>
            <a:off x="5055192" y="5731301"/>
            <a:ext cx="4124960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spc="-165" dirty="0">
                <a:latin typeface="Noto Sans CJK JP Regular"/>
                <a:cs typeface="Noto Sans CJK JP Regular"/>
              </a:rPr>
              <a:t>* </a:t>
            </a:r>
            <a:r>
              <a:rPr sz="1100" spc="-45" dirty="0">
                <a:latin typeface="Noto Sans CJK JP Regular"/>
                <a:cs typeface="Noto Sans CJK JP Regular"/>
              </a:rPr>
              <a:t>DB </a:t>
            </a:r>
            <a:r>
              <a:rPr sz="1100" spc="-20" dirty="0">
                <a:latin typeface="Noto Sans CJK JP Regular"/>
                <a:cs typeface="Noto Sans CJK JP Regular"/>
              </a:rPr>
              <a:t>서버의 구성에 </a:t>
            </a:r>
            <a:r>
              <a:rPr sz="1100" spc="-25" dirty="0">
                <a:latin typeface="Noto Sans CJK JP Regular"/>
                <a:cs typeface="Noto Sans CJK JP Regular"/>
              </a:rPr>
              <a:t>따라, </a:t>
            </a:r>
            <a:r>
              <a:rPr sz="1100" spc="-50" dirty="0">
                <a:latin typeface="Noto Sans CJK JP Regular"/>
                <a:cs typeface="Noto Sans CJK JP Regular"/>
              </a:rPr>
              <a:t>JBoss </a:t>
            </a:r>
            <a:r>
              <a:rPr sz="1100" spc="-65" dirty="0">
                <a:latin typeface="Noto Sans CJK JP Regular"/>
                <a:cs typeface="Noto Sans CJK JP Regular"/>
              </a:rPr>
              <a:t>Server가 </a:t>
            </a:r>
            <a:r>
              <a:rPr sz="1100" spc="-20" dirty="0">
                <a:latin typeface="Noto Sans CJK JP Regular"/>
                <a:cs typeface="Noto Sans CJK JP Regular"/>
              </a:rPr>
              <a:t>하나의 업무 </a:t>
            </a:r>
            <a:r>
              <a:rPr sz="1100" spc="-40" dirty="0">
                <a:latin typeface="Noto Sans CJK JP Regular"/>
                <a:cs typeface="Noto Sans CJK JP Regular"/>
              </a:rPr>
              <a:t>DB를 </a:t>
            </a:r>
            <a:r>
              <a:rPr sz="1100" spc="-20" dirty="0">
                <a:latin typeface="Noto Sans CJK JP Regular"/>
                <a:cs typeface="Noto Sans CJK JP Regular"/>
              </a:rPr>
              <a:t>접속하거나,  이중화된 </a:t>
            </a:r>
            <a:r>
              <a:rPr sz="1100" spc="-40" dirty="0">
                <a:latin typeface="Noto Sans CJK JP Regular"/>
                <a:cs typeface="Noto Sans CJK JP Regular"/>
              </a:rPr>
              <a:t>DB를 </a:t>
            </a:r>
            <a:r>
              <a:rPr sz="1100" spc="-20" dirty="0">
                <a:latin typeface="Noto Sans CJK JP Regular"/>
                <a:cs typeface="Noto Sans CJK JP Regular"/>
              </a:rPr>
              <a:t>접속할 수 있도록 구성할 수</a:t>
            </a:r>
            <a:r>
              <a:rPr sz="1100" spc="20" dirty="0">
                <a:latin typeface="Noto Sans CJK JP Regular"/>
                <a:cs typeface="Noto Sans CJK JP Regular"/>
              </a:rPr>
              <a:t> </a:t>
            </a:r>
            <a:r>
              <a:rPr sz="1100" spc="-20" dirty="0">
                <a:latin typeface="Noto Sans CJK JP Regular"/>
                <a:cs typeface="Noto Sans CJK JP Regular"/>
              </a:rPr>
              <a:t>있습니다.</a:t>
            </a:r>
            <a:endParaRPr sz="1100">
              <a:latin typeface="Noto Sans CJK JP Regular"/>
              <a:cs typeface="Noto Sans CJK JP Regular"/>
            </a:endParaRPr>
          </a:p>
        </p:txBody>
      </p:sp>
      <p:sp>
        <p:nvSpPr>
          <p:cNvPr id="63" name="직사각형 62">
            <a:extLst>
              <a:ext uri="{FF2B5EF4-FFF2-40B4-BE49-F238E27FC236}">
                <a16:creationId xmlns:a16="http://schemas.microsoft.com/office/drawing/2014/main" id="{04CBD8C7-9616-934C-AA95-65AA1B73CC59}"/>
              </a:ext>
            </a:extLst>
          </p:cNvPr>
          <p:cNvSpPr/>
          <p:nvPr/>
        </p:nvSpPr>
        <p:spPr>
          <a:xfrm>
            <a:off x="144102" y="812872"/>
            <a:ext cx="11136474" cy="1541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indent="-268288" latinLnBrk="0">
              <a:lnSpc>
                <a:spcPct val="110000"/>
              </a:lnSpc>
              <a:spcBef>
                <a:spcPts val="1200"/>
              </a:spcBef>
              <a:buSzPct val="100000"/>
              <a:buBlip>
                <a:blip r:embed="rId11"/>
              </a:buBlip>
            </a:pPr>
            <a:r>
              <a:rPr lang="ko-KR" altLang="en-US" sz="1600" spc="-40" dirty="0">
                <a:cs typeface="Noto Sans CJK JP Regular"/>
              </a:rPr>
              <a:t>일반적으로</a:t>
            </a:r>
            <a:r>
              <a:rPr lang="ko-KR" altLang="en-US" sz="1600" spc="80" dirty="0">
                <a:cs typeface="Noto Sans CJK JP Regular"/>
              </a:rPr>
              <a:t> </a:t>
            </a:r>
            <a:r>
              <a:rPr lang="ko-KR" altLang="en-US" sz="1600" spc="-40" dirty="0">
                <a:cs typeface="Noto Sans CJK JP Regular"/>
              </a:rPr>
              <a:t>안정성</a:t>
            </a:r>
            <a:r>
              <a:rPr lang="ko-KR" altLang="en-US" sz="1600" spc="100" dirty="0">
                <a:cs typeface="Noto Sans CJK JP Regular"/>
              </a:rPr>
              <a:t> </a:t>
            </a:r>
            <a:r>
              <a:rPr lang="ko-KR" altLang="en-US" sz="1600" spc="-40" dirty="0">
                <a:cs typeface="Noto Sans CJK JP Regular"/>
              </a:rPr>
              <a:t>및</a:t>
            </a:r>
            <a:r>
              <a:rPr lang="ko-KR" altLang="en-US" sz="1600" spc="110" dirty="0">
                <a:cs typeface="Noto Sans CJK JP Regular"/>
              </a:rPr>
              <a:t> </a:t>
            </a:r>
            <a:r>
              <a:rPr lang="ko-KR" altLang="en-US" sz="1600" spc="-40" dirty="0">
                <a:cs typeface="Noto Sans CJK JP Regular"/>
              </a:rPr>
              <a:t>성능</a:t>
            </a:r>
            <a:r>
              <a:rPr lang="ko-KR" altLang="en-US" sz="1600" spc="95" dirty="0">
                <a:cs typeface="Noto Sans CJK JP Regular"/>
              </a:rPr>
              <a:t> </a:t>
            </a:r>
            <a:r>
              <a:rPr lang="ko-KR" altLang="en-US" sz="1600" spc="-40" dirty="0">
                <a:cs typeface="Noto Sans CJK JP Regular"/>
              </a:rPr>
              <a:t>지향적인</a:t>
            </a:r>
            <a:r>
              <a:rPr lang="ko-KR" altLang="en-US" sz="1600" spc="80" dirty="0">
                <a:cs typeface="Noto Sans CJK JP Regular"/>
              </a:rPr>
              <a:t> </a:t>
            </a:r>
            <a:r>
              <a:rPr lang="ko-KR" altLang="en-US" sz="1600" spc="-40" dirty="0">
                <a:cs typeface="Noto Sans CJK JP Regular"/>
              </a:rPr>
              <a:t>업무</a:t>
            </a:r>
            <a:r>
              <a:rPr lang="ko-KR" altLang="en-US" sz="1600" spc="95" dirty="0">
                <a:cs typeface="Noto Sans CJK JP Regular"/>
              </a:rPr>
              <a:t> </a:t>
            </a:r>
            <a:r>
              <a:rPr lang="ko-KR" altLang="en-US" sz="1600" spc="-40" dirty="0">
                <a:cs typeface="Noto Sans CJK JP Regular"/>
              </a:rPr>
              <a:t>시스템을</a:t>
            </a:r>
            <a:r>
              <a:rPr lang="ko-KR" altLang="en-US" sz="1600" spc="100" dirty="0">
                <a:cs typeface="Noto Sans CJK JP Regular"/>
              </a:rPr>
              <a:t> </a:t>
            </a:r>
            <a:r>
              <a:rPr lang="ko-KR" altLang="en-US" sz="1600" spc="-40" dirty="0">
                <a:cs typeface="Noto Sans CJK JP Regular"/>
              </a:rPr>
              <a:t>위한</a:t>
            </a:r>
            <a:r>
              <a:rPr lang="ko-KR" altLang="en-US" sz="1600" spc="95" dirty="0">
                <a:cs typeface="Noto Sans CJK JP Regular"/>
              </a:rPr>
              <a:t> </a:t>
            </a:r>
            <a:r>
              <a:rPr lang="ko-KR" altLang="en-US" sz="1600" spc="-40" dirty="0">
                <a:cs typeface="Noto Sans CJK JP Regular"/>
              </a:rPr>
              <a:t>하드웨어</a:t>
            </a:r>
            <a:r>
              <a:rPr lang="ko-KR" altLang="en-US" sz="1600" spc="90" dirty="0">
                <a:cs typeface="Noto Sans CJK JP Regular"/>
              </a:rPr>
              <a:t> </a:t>
            </a:r>
            <a:r>
              <a:rPr lang="ko-KR" altLang="en-US" sz="1600" spc="-40" dirty="0">
                <a:cs typeface="Noto Sans CJK JP Regular"/>
              </a:rPr>
              <a:t>구성을</a:t>
            </a:r>
            <a:r>
              <a:rPr lang="ko-KR" altLang="en-US" sz="1600" spc="100" dirty="0">
                <a:cs typeface="Noto Sans CJK JP Regular"/>
              </a:rPr>
              <a:t> </a:t>
            </a:r>
            <a:r>
              <a:rPr lang="ko-KR" altLang="en-US" sz="1600" spc="-40" dirty="0">
                <a:cs typeface="Noto Sans CJK JP Regular"/>
              </a:rPr>
              <a:t>위하여</a:t>
            </a:r>
            <a:r>
              <a:rPr lang="ko-KR" altLang="en-US" sz="1600" spc="95" dirty="0">
                <a:cs typeface="Noto Sans CJK JP Regular"/>
              </a:rPr>
              <a:t> </a:t>
            </a:r>
            <a:r>
              <a:rPr lang="en-US" altLang="ko-KR" sz="1600" spc="-105" dirty="0">
                <a:cs typeface="Noto Sans CJK JP Regular"/>
              </a:rPr>
              <a:t>Web</a:t>
            </a:r>
            <a:r>
              <a:rPr lang="ko-KR" altLang="en-US" sz="1600" spc="105" dirty="0">
                <a:cs typeface="Noto Sans CJK JP Regular"/>
              </a:rPr>
              <a:t> </a:t>
            </a:r>
            <a:r>
              <a:rPr lang="ko-KR" altLang="en-US" sz="1600" spc="-40" dirty="0">
                <a:cs typeface="Noto Sans CJK JP Regular"/>
              </a:rPr>
              <a:t>서버</a:t>
            </a:r>
            <a:r>
              <a:rPr lang="ko-KR" altLang="en-US" sz="1600" spc="90" dirty="0">
                <a:cs typeface="Noto Sans CJK JP Regular"/>
              </a:rPr>
              <a:t> </a:t>
            </a:r>
            <a:r>
              <a:rPr lang="ko-KR" altLang="en-US" sz="1600" spc="-40" dirty="0">
                <a:cs typeface="Noto Sans CJK JP Regular"/>
              </a:rPr>
              <a:t>및</a:t>
            </a:r>
            <a:r>
              <a:rPr lang="ko-KR" altLang="en-US" sz="1600" spc="100" dirty="0">
                <a:cs typeface="Noto Sans CJK JP Regular"/>
              </a:rPr>
              <a:t> </a:t>
            </a:r>
            <a:r>
              <a:rPr lang="en-US" altLang="ko-KR" sz="1600" spc="-105" dirty="0">
                <a:cs typeface="Noto Sans CJK JP Regular"/>
              </a:rPr>
              <a:t>Web</a:t>
            </a:r>
            <a:r>
              <a:rPr lang="ko-KR" altLang="en-US" sz="1600" spc="110" dirty="0">
                <a:cs typeface="Noto Sans CJK JP Regular"/>
              </a:rPr>
              <a:t> </a:t>
            </a:r>
            <a:r>
              <a:rPr lang="en-US" altLang="ko-KR" sz="1600" spc="-120" dirty="0">
                <a:cs typeface="Noto Sans CJK JP Regular"/>
              </a:rPr>
              <a:t>Application</a:t>
            </a:r>
            <a:r>
              <a:rPr lang="ko-KR" altLang="en-US" sz="1600" spc="-40" dirty="0">
                <a:cs typeface="Noto Sans CJK JP Regular"/>
              </a:rPr>
              <a:t>서버</a:t>
            </a:r>
            <a:r>
              <a:rPr lang="ko-KR" altLang="en-US" sz="1600" spc="80" dirty="0">
                <a:cs typeface="Noto Sans CJK JP Regular"/>
              </a:rPr>
              <a:t> </a:t>
            </a:r>
            <a:r>
              <a:rPr lang="ko-KR" altLang="en-US" sz="1600" spc="-40" dirty="0">
                <a:cs typeface="Noto Sans CJK JP Regular"/>
              </a:rPr>
              <a:t>플랫폼의</a:t>
            </a:r>
            <a:r>
              <a:rPr lang="ko-KR" altLang="en-US" sz="1600" spc="85" dirty="0">
                <a:cs typeface="Noto Sans CJK JP Regular"/>
              </a:rPr>
              <a:t> </a:t>
            </a:r>
            <a:r>
              <a:rPr lang="ko-KR" altLang="en-US" sz="1600" spc="-40" dirty="0">
                <a:cs typeface="Noto Sans CJK JP Regular"/>
              </a:rPr>
              <a:t>하드웨어를</a:t>
            </a:r>
            <a:r>
              <a:rPr lang="ko-KR" altLang="en-US" sz="1600" spc="75" dirty="0">
                <a:cs typeface="Noto Sans CJK JP Regular"/>
              </a:rPr>
              <a:t> </a:t>
            </a:r>
            <a:r>
              <a:rPr lang="ko-KR" altLang="en-US" sz="1600" spc="-40" dirty="0" err="1">
                <a:cs typeface="Noto Sans CJK JP Regular"/>
              </a:rPr>
              <a:t>이중화하는</a:t>
            </a:r>
            <a:r>
              <a:rPr lang="ko-KR" altLang="en-US" sz="1600" spc="85" dirty="0">
                <a:cs typeface="Noto Sans CJK JP Regular"/>
              </a:rPr>
              <a:t> </a:t>
            </a:r>
            <a:r>
              <a:rPr lang="ko-KR" altLang="en-US" sz="1600" spc="-40" dirty="0">
                <a:cs typeface="Noto Sans CJK JP Regular"/>
              </a:rPr>
              <a:t>구성을</a:t>
            </a:r>
            <a:r>
              <a:rPr lang="ko-KR" altLang="en-US" sz="1600" spc="90" dirty="0">
                <a:cs typeface="Noto Sans CJK JP Regular"/>
              </a:rPr>
              <a:t> </a:t>
            </a:r>
            <a:r>
              <a:rPr lang="ko-KR" altLang="en-US" sz="1600" spc="-40" dirty="0">
                <a:cs typeface="Noto Sans CJK JP Regular"/>
              </a:rPr>
              <a:t>사용</a:t>
            </a:r>
            <a:endParaRPr lang="ko-KR" altLang="en-US" sz="1600" dirty="0">
              <a:cs typeface="Noto Sans CJK JP Regular"/>
            </a:endParaRPr>
          </a:p>
          <a:p>
            <a:pPr latinLnBrk="0">
              <a:lnSpc>
                <a:spcPct val="110000"/>
              </a:lnSpc>
              <a:spcBef>
                <a:spcPts val="1200"/>
              </a:spcBef>
              <a:buSzPct val="100000"/>
            </a:pPr>
            <a:r>
              <a:rPr kumimoji="1" lang="en-US" altLang="ko-KR" b="1" kern="0" dirty="0">
                <a:latin typeface="18 Regular"/>
              </a:rPr>
              <a:t> </a:t>
            </a:r>
          </a:p>
          <a:p>
            <a:pPr latinLnBrk="0">
              <a:lnSpc>
                <a:spcPct val="110000"/>
              </a:lnSpc>
              <a:spcBef>
                <a:spcPts val="1200"/>
              </a:spcBef>
              <a:buSzPct val="100000"/>
            </a:pPr>
            <a:r>
              <a:rPr kumimoji="1" lang="en-US" altLang="ko-KR" b="1" kern="0" dirty="0">
                <a:latin typeface="18 Regular"/>
              </a:rPr>
              <a:t> </a:t>
            </a:r>
            <a:endParaRPr lang="ko-KR" altLang="en-US" b="1" dirty="0">
              <a:latin typeface="18 Regular"/>
            </a:endParaRPr>
          </a:p>
        </p:txBody>
      </p:sp>
      <p:sp>
        <p:nvSpPr>
          <p:cNvPr id="66" name="제목 3">
            <a:extLst>
              <a:ext uri="{FF2B5EF4-FFF2-40B4-BE49-F238E27FC236}">
                <a16:creationId xmlns:a16="http://schemas.microsoft.com/office/drawing/2014/main" id="{1AA5DB14-AFB8-D144-80FD-F77FDE64C586}"/>
              </a:ext>
            </a:extLst>
          </p:cNvPr>
          <p:cNvSpPr txBox="1">
            <a:spLocks/>
          </p:cNvSpPr>
          <p:nvPr/>
        </p:nvSpPr>
        <p:spPr>
          <a:xfrm>
            <a:off x="26233" y="184502"/>
            <a:ext cx="5214155" cy="430374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400" b="1" dirty="0">
                <a:solidFill>
                  <a:prstClr val="white"/>
                </a:solidFill>
                <a:latin typeface="18 Regular"/>
                <a:ea typeface="+mn-ea"/>
                <a:cs typeface="Calibri" pitchFamily="34" charset="0"/>
              </a:rPr>
              <a:t>About Nginx </a:t>
            </a:r>
            <a:endParaRPr lang="ko-KR" altLang="en-US" sz="2400" b="1" dirty="0">
              <a:solidFill>
                <a:schemeClr val="bg1"/>
              </a:solidFill>
              <a:latin typeface="18 Regular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117057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제목 3">
            <a:extLst>
              <a:ext uri="{FF2B5EF4-FFF2-40B4-BE49-F238E27FC236}">
                <a16:creationId xmlns:a16="http://schemas.microsoft.com/office/drawing/2014/main" id="{1AA5DB14-AFB8-D144-80FD-F77FDE64C586}"/>
              </a:ext>
            </a:extLst>
          </p:cNvPr>
          <p:cNvSpPr txBox="1">
            <a:spLocks/>
          </p:cNvSpPr>
          <p:nvPr/>
        </p:nvSpPr>
        <p:spPr>
          <a:xfrm>
            <a:off x="26233" y="184502"/>
            <a:ext cx="5214155" cy="430374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400" b="1" dirty="0">
                <a:solidFill>
                  <a:prstClr val="white"/>
                </a:solidFill>
                <a:latin typeface="18 Regular"/>
                <a:ea typeface="+mn-ea"/>
                <a:cs typeface="Calibri" pitchFamily="34" charset="0"/>
              </a:rPr>
              <a:t>About Nginx </a:t>
            </a:r>
            <a:endParaRPr lang="ko-KR" altLang="en-US" sz="2400" b="1" dirty="0">
              <a:solidFill>
                <a:schemeClr val="bg1"/>
              </a:solidFill>
              <a:latin typeface="18 Regular"/>
              <a:ea typeface="+mn-ea"/>
            </a:endParaRPr>
          </a:p>
        </p:txBody>
      </p:sp>
      <p:sp>
        <p:nvSpPr>
          <p:cNvPr id="96" name="직사각형 95">
            <a:extLst>
              <a:ext uri="{FF2B5EF4-FFF2-40B4-BE49-F238E27FC236}">
                <a16:creationId xmlns:a16="http://schemas.microsoft.com/office/drawing/2014/main" id="{28DD1E24-8D41-1241-AF8D-ED649559733C}"/>
              </a:ext>
            </a:extLst>
          </p:cNvPr>
          <p:cNvSpPr/>
          <p:nvPr/>
        </p:nvSpPr>
        <p:spPr>
          <a:xfrm>
            <a:off x="119063" y="1052736"/>
            <a:ext cx="1255691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dirty="0"/>
              <a:t>├── </a:t>
            </a:r>
            <a:r>
              <a:rPr lang="en-US" altLang="ko-KR" dirty="0" err="1"/>
              <a:t>conf.d</a:t>
            </a:r>
            <a:r>
              <a:rPr lang="en-US" altLang="ko-KR" dirty="0"/>
              <a:t> # (</a:t>
            </a:r>
            <a:r>
              <a:rPr lang="ko-KR" altLang="en-US" dirty="0"/>
              <a:t>디렉토리</a:t>
            </a:r>
            <a:r>
              <a:rPr lang="en-US" altLang="ko-KR" dirty="0"/>
              <a:t>) </a:t>
            </a:r>
            <a:r>
              <a:rPr lang="en-US" altLang="ko-KR" dirty="0" err="1"/>
              <a:t>nginx.conf</a:t>
            </a:r>
            <a:r>
              <a:rPr lang="ko-KR" altLang="en-US" dirty="0"/>
              <a:t>에서 불러들일 수 있는 파일을 저장</a:t>
            </a:r>
          </a:p>
          <a:p>
            <a:r>
              <a:rPr lang="ko-KR" altLang="en-US" dirty="0"/>
              <a:t>├── </a:t>
            </a:r>
            <a:r>
              <a:rPr lang="en-US" altLang="ko-KR" dirty="0" err="1"/>
              <a:t>fastcgi.conf</a:t>
            </a:r>
            <a:r>
              <a:rPr lang="en-US" altLang="ko-KR" dirty="0"/>
              <a:t> # (</a:t>
            </a:r>
            <a:r>
              <a:rPr lang="ko-KR" altLang="en-US" dirty="0"/>
              <a:t>파일</a:t>
            </a:r>
            <a:r>
              <a:rPr lang="en-US" altLang="ko-KR" dirty="0"/>
              <a:t>) </a:t>
            </a:r>
            <a:r>
              <a:rPr lang="en-US" altLang="ko-KR" dirty="0" err="1"/>
              <a:t>FastCGI</a:t>
            </a:r>
            <a:r>
              <a:rPr lang="en-US" altLang="ko-KR" dirty="0"/>
              <a:t> </a:t>
            </a:r>
            <a:r>
              <a:rPr lang="ko-KR" altLang="en-US" dirty="0"/>
              <a:t>환경설정 파일</a:t>
            </a:r>
          </a:p>
          <a:p>
            <a:r>
              <a:rPr lang="ko-KR" altLang="en-US" dirty="0"/>
              <a:t>├── </a:t>
            </a:r>
            <a:r>
              <a:rPr lang="en-US" altLang="ko-KR" dirty="0" err="1"/>
              <a:t>fastcgi_params</a:t>
            </a:r>
            <a:endParaRPr lang="en-US" altLang="ko-KR" dirty="0"/>
          </a:p>
          <a:p>
            <a:r>
              <a:rPr lang="en-US" altLang="ko-KR" dirty="0"/>
              <a:t>├── koi-</a:t>
            </a:r>
            <a:r>
              <a:rPr lang="en-US" altLang="ko-KR" dirty="0" err="1"/>
              <a:t>utf</a:t>
            </a:r>
            <a:endParaRPr lang="en-US" altLang="ko-KR" dirty="0"/>
          </a:p>
          <a:p>
            <a:r>
              <a:rPr lang="en-US" altLang="ko-KR" dirty="0"/>
              <a:t>├── koi-win</a:t>
            </a:r>
          </a:p>
          <a:p>
            <a:r>
              <a:rPr lang="en-US" altLang="ko-KR" dirty="0"/>
              <a:t>├── </a:t>
            </a:r>
            <a:r>
              <a:rPr lang="en-US" altLang="ko-KR" dirty="0" err="1"/>
              <a:t>mime.types</a:t>
            </a:r>
            <a:endParaRPr lang="en-US" altLang="ko-KR" dirty="0"/>
          </a:p>
          <a:p>
            <a:r>
              <a:rPr lang="en-US" altLang="ko-KR" dirty="0"/>
              <a:t>├── </a:t>
            </a:r>
            <a:r>
              <a:rPr lang="en-US" altLang="ko-KR" dirty="0" err="1"/>
              <a:t>nginx.conf</a:t>
            </a:r>
            <a:r>
              <a:rPr lang="en-US" altLang="ko-KR" dirty="0"/>
              <a:t> # </a:t>
            </a:r>
            <a:r>
              <a:rPr lang="ko-KR" altLang="en-US" dirty="0" err="1"/>
              <a:t>접속자</a:t>
            </a:r>
            <a:r>
              <a:rPr lang="ko-KR" altLang="en-US" dirty="0"/>
              <a:t> 수</a:t>
            </a:r>
            <a:r>
              <a:rPr lang="en-US" altLang="ko-KR" dirty="0"/>
              <a:t>, </a:t>
            </a:r>
            <a:r>
              <a:rPr lang="ko-KR" altLang="en-US" dirty="0"/>
              <a:t>동작 프로세스 수</a:t>
            </a:r>
            <a:r>
              <a:rPr lang="en-US" altLang="ko-KR" dirty="0"/>
              <a:t>, </a:t>
            </a:r>
            <a:r>
              <a:rPr lang="ko-KR" altLang="en-US" dirty="0" err="1"/>
              <a:t>가상호스등</a:t>
            </a:r>
            <a:r>
              <a:rPr lang="ko-KR" altLang="en-US" dirty="0"/>
              <a:t> 등 퍼포먼스 및 기본에 관한 설정들</a:t>
            </a:r>
          </a:p>
          <a:p>
            <a:r>
              <a:rPr lang="ko-KR" altLang="en-US" dirty="0"/>
              <a:t>├── </a:t>
            </a:r>
            <a:r>
              <a:rPr lang="en-US" altLang="ko-KR" dirty="0" err="1"/>
              <a:t>proxy_params</a:t>
            </a:r>
            <a:endParaRPr lang="en-US" altLang="ko-KR" dirty="0"/>
          </a:p>
          <a:p>
            <a:r>
              <a:rPr lang="en-US" altLang="ko-KR" dirty="0"/>
              <a:t>├── </a:t>
            </a:r>
            <a:r>
              <a:rPr lang="en-US" altLang="ko-KR" dirty="0" err="1"/>
              <a:t>scgi_params</a:t>
            </a:r>
            <a:endParaRPr lang="en-US" altLang="ko-KR" dirty="0"/>
          </a:p>
          <a:p>
            <a:r>
              <a:rPr lang="en-US" altLang="ko-KR" dirty="0"/>
              <a:t>├── sites-available # </a:t>
            </a:r>
            <a:r>
              <a:rPr lang="ko-KR" altLang="en-US" dirty="0"/>
              <a:t>비활성화된 사이트들의 설정 파일들이 위치한다</a:t>
            </a:r>
            <a:r>
              <a:rPr lang="en-US" altLang="ko-KR" dirty="0"/>
              <a:t>.</a:t>
            </a:r>
          </a:p>
          <a:p>
            <a:r>
              <a:rPr lang="en-US" altLang="ko-KR" dirty="0"/>
              <a:t>│   └── default</a:t>
            </a:r>
          </a:p>
          <a:p>
            <a:r>
              <a:rPr lang="en-US" altLang="ko-KR" dirty="0"/>
              <a:t>├── sites-enabled # </a:t>
            </a:r>
            <a:r>
              <a:rPr lang="ko-KR" altLang="en-US" dirty="0"/>
              <a:t>활성화된 사이트들의 설정 파일들이 위치한다</a:t>
            </a:r>
            <a:r>
              <a:rPr lang="en-US" altLang="ko-KR" dirty="0"/>
              <a:t>. </a:t>
            </a:r>
            <a:r>
              <a:rPr lang="ko-KR" altLang="en-US" dirty="0"/>
              <a:t>존재하지 않은 경우에는 디렉토리를 직접 </a:t>
            </a:r>
            <a:endParaRPr lang="en-US" altLang="ko-KR" dirty="0"/>
          </a:p>
          <a:p>
            <a:r>
              <a:rPr lang="en-US" altLang="ko-KR" dirty="0"/>
              <a:t>                              </a:t>
            </a:r>
            <a:r>
              <a:rPr lang="ko-KR" altLang="en-US" dirty="0"/>
              <a:t>만들 수도 있다</a:t>
            </a:r>
            <a:r>
              <a:rPr lang="en-US" altLang="ko-KR" dirty="0"/>
              <a:t>.</a:t>
            </a:r>
          </a:p>
          <a:p>
            <a:r>
              <a:rPr lang="en-US" altLang="ko-KR" dirty="0"/>
              <a:t>│   └── default -&gt; /</a:t>
            </a:r>
            <a:r>
              <a:rPr lang="en-US" altLang="ko-KR" dirty="0" err="1"/>
              <a:t>etc</a:t>
            </a:r>
            <a:r>
              <a:rPr lang="en-US" altLang="ko-KR" dirty="0"/>
              <a:t>/</a:t>
            </a:r>
            <a:r>
              <a:rPr lang="en-US" altLang="ko-KR" dirty="0" err="1"/>
              <a:t>nginx</a:t>
            </a:r>
            <a:r>
              <a:rPr lang="en-US" altLang="ko-KR" dirty="0"/>
              <a:t>/sites-available/default</a:t>
            </a:r>
          </a:p>
          <a:p>
            <a:r>
              <a:rPr lang="en-US" altLang="ko-KR" dirty="0"/>
              <a:t>├── snippets</a:t>
            </a:r>
          </a:p>
          <a:p>
            <a:r>
              <a:rPr lang="en-US" altLang="ko-KR" dirty="0"/>
              <a:t>│   ├── </a:t>
            </a:r>
            <a:r>
              <a:rPr lang="en-US" altLang="ko-KR" dirty="0" err="1"/>
              <a:t>fastcgi-php.conf</a:t>
            </a:r>
            <a:endParaRPr lang="en-US" altLang="ko-KR" dirty="0"/>
          </a:p>
          <a:p>
            <a:r>
              <a:rPr lang="en-US" altLang="ko-KR" dirty="0"/>
              <a:t>│   └── </a:t>
            </a:r>
            <a:r>
              <a:rPr lang="en-US" altLang="ko-KR" dirty="0" err="1"/>
              <a:t>snakeoil.conf</a:t>
            </a:r>
            <a:endParaRPr lang="en-US" altLang="ko-KR" dirty="0"/>
          </a:p>
          <a:p>
            <a:r>
              <a:rPr lang="en-US" altLang="ko-KR" dirty="0"/>
              <a:t>├── </a:t>
            </a:r>
            <a:r>
              <a:rPr lang="en-US" altLang="ko-KR" dirty="0" err="1"/>
              <a:t>uwsgi_params</a:t>
            </a:r>
            <a:endParaRPr lang="en-US" altLang="ko-KR" dirty="0"/>
          </a:p>
          <a:p>
            <a:r>
              <a:rPr lang="en-US" altLang="ko-KR" dirty="0"/>
              <a:t>└── win-</a:t>
            </a:r>
            <a:r>
              <a:rPr lang="en-US" altLang="ko-KR" dirty="0" err="1"/>
              <a:t>utf</a:t>
            </a:r>
            <a:endParaRPr lang="en-US" altLang="ko-KR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488059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제목 3">
            <a:extLst>
              <a:ext uri="{FF2B5EF4-FFF2-40B4-BE49-F238E27FC236}">
                <a16:creationId xmlns:a16="http://schemas.microsoft.com/office/drawing/2014/main" id="{F4CB51D7-F5B0-470B-883F-B835617556C1}"/>
              </a:ext>
            </a:extLst>
          </p:cNvPr>
          <p:cNvSpPr txBox="1">
            <a:spLocks/>
          </p:cNvSpPr>
          <p:nvPr/>
        </p:nvSpPr>
        <p:spPr>
          <a:xfrm>
            <a:off x="26233" y="184502"/>
            <a:ext cx="5214155" cy="430374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400" b="1" dirty="0">
                <a:solidFill>
                  <a:prstClr val="white"/>
                </a:solidFill>
                <a:latin typeface="18 Regular"/>
                <a:ea typeface="+mn-ea"/>
                <a:cs typeface="Calibri" pitchFamily="34" charset="0"/>
              </a:rPr>
              <a:t>Nginx Install</a:t>
            </a:r>
            <a:endParaRPr lang="ko-KR" altLang="en-US" sz="2400" b="1" dirty="0">
              <a:solidFill>
                <a:schemeClr val="bg1"/>
              </a:solidFill>
              <a:latin typeface="18 Regular"/>
              <a:ea typeface="+mn-e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B2BB00-9F18-4645-B7BC-660001805F5D}"/>
              </a:ext>
            </a:extLst>
          </p:cNvPr>
          <p:cNvSpPr txBox="1"/>
          <p:nvPr/>
        </p:nvSpPr>
        <p:spPr>
          <a:xfrm>
            <a:off x="479425" y="980728"/>
            <a:ext cx="1468992" cy="402161"/>
          </a:xfrm>
          <a:prstGeom prst="rect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 wrap="none" rtlCol="0">
            <a:spAutoFit/>
          </a:bodyPr>
          <a:lstStyle/>
          <a:p>
            <a:pPr marL="268288" indent="-268288" algn="l" latinLnBrk="0">
              <a:lnSpc>
                <a:spcPct val="110000"/>
              </a:lnSpc>
              <a:spcBef>
                <a:spcPts val="1200"/>
              </a:spcBef>
              <a:buSzPct val="100000"/>
              <a:buFontTx/>
              <a:buBlip>
                <a:blip r:embed="rId2"/>
              </a:buBlip>
            </a:pPr>
            <a:r>
              <a:rPr kumimoji="1" lang="ko-KR" altLang="en-US" b="1" kern="0" dirty="0"/>
              <a:t>다운로드</a:t>
            </a:r>
            <a:r>
              <a:rPr kumimoji="1" lang="ko-KR" altLang="en-US" sz="2000" kern="0" dirty="0">
                <a:ea typeface="나눔바른고딕" panose="020B0603020101020101" pitchFamily="50" charset="-127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D53325-1AA1-6549-A8B3-1487B7CBAACB}"/>
              </a:ext>
            </a:extLst>
          </p:cNvPr>
          <p:cNvSpPr txBox="1"/>
          <p:nvPr/>
        </p:nvSpPr>
        <p:spPr>
          <a:xfrm>
            <a:off x="767408" y="1401356"/>
            <a:ext cx="10628668" cy="779381"/>
          </a:xfrm>
          <a:prstGeom prst="rect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 wrap="square" rtlCol="0">
            <a:spAutoFit/>
          </a:bodyPr>
          <a:lstStyle/>
          <a:p>
            <a:pPr algn="l" latinLnBrk="0">
              <a:lnSpc>
                <a:spcPct val="110000"/>
              </a:lnSpc>
              <a:spcBef>
                <a:spcPts val="1200"/>
              </a:spcBef>
              <a:buSzPct val="100000"/>
            </a:pPr>
            <a:r>
              <a:rPr lang="en-US" altLang="ko-KR" sz="1600" dirty="0">
                <a:cs typeface="Arial" panose="020B0604020202020204" pitchFamily="34" charset="0"/>
              </a:rPr>
              <a:t>Nginx </a:t>
            </a:r>
            <a:r>
              <a:rPr lang="ko-KR" altLang="en-US" sz="1600" dirty="0">
                <a:cs typeface="Arial" panose="020B0604020202020204" pitchFamily="34" charset="0"/>
              </a:rPr>
              <a:t>설치를 위해서는 기본적으로 </a:t>
            </a:r>
            <a:r>
              <a:rPr lang="en-US" altLang="ko-KR" sz="1600" dirty="0">
                <a:cs typeface="Arial" panose="020B0604020202020204" pitchFamily="34" charset="0"/>
              </a:rPr>
              <a:t>3</a:t>
            </a:r>
            <a:r>
              <a:rPr lang="ko-KR" altLang="en-US" sz="1600" dirty="0">
                <a:cs typeface="Arial" panose="020B0604020202020204" pitchFamily="34" charset="0"/>
              </a:rPr>
              <a:t>개의 소스파일이 필요 합니다</a:t>
            </a:r>
            <a:r>
              <a:rPr lang="en-US" altLang="ko-KR" sz="1600" dirty="0">
                <a:cs typeface="Arial" panose="020B0604020202020204" pitchFamily="34" charset="0"/>
              </a:rPr>
              <a:t>. </a:t>
            </a:r>
            <a:r>
              <a:rPr lang="ko-KR" altLang="en-US" sz="1600" dirty="0">
                <a:cs typeface="Arial" panose="020B0604020202020204" pitchFamily="34" charset="0"/>
              </a:rPr>
              <a:t>각 사이트 접속하여 다운로드 진행 합니다</a:t>
            </a:r>
            <a:r>
              <a:rPr lang="en-US" altLang="ko-KR" sz="1600" dirty="0">
                <a:cs typeface="Arial" panose="020B0604020202020204" pitchFamily="34" charset="0"/>
              </a:rPr>
              <a:t>.</a:t>
            </a:r>
          </a:p>
          <a:p>
            <a:pPr algn="l" latinLnBrk="0">
              <a:lnSpc>
                <a:spcPct val="110000"/>
              </a:lnSpc>
              <a:spcBef>
                <a:spcPts val="1200"/>
              </a:spcBef>
              <a:buSzPct val="100000"/>
            </a:pPr>
            <a:endParaRPr kumimoji="1" lang="ko-KR" altLang="en-US" sz="1600" kern="0" dirty="0">
              <a:ea typeface="나눔바른고딕" panose="020B0603020101020101" pitchFamily="50" charset="-127"/>
            </a:endParaRPr>
          </a:p>
        </p:txBody>
      </p:sp>
      <p:graphicFrame>
        <p:nvGraphicFramePr>
          <p:cNvPr id="10" name="표 9">
            <a:extLst>
              <a:ext uri="{FF2B5EF4-FFF2-40B4-BE49-F238E27FC236}">
                <a16:creationId xmlns:a16="http://schemas.microsoft.com/office/drawing/2014/main" id="{46640C7B-66A7-9342-A864-B1E70D6726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4681731"/>
              </p:ext>
            </p:extLst>
          </p:nvPr>
        </p:nvGraphicFramePr>
        <p:xfrm>
          <a:off x="795924" y="2789142"/>
          <a:ext cx="10195926" cy="1280668"/>
        </p:xfrm>
        <a:graphic>
          <a:graphicData uri="http://schemas.openxmlformats.org/drawingml/2006/table">
            <a:tbl>
              <a:tblPr firstRow="1" firstCol="1" bandRow="1"/>
              <a:tblGrid>
                <a:gridCol w="10195926">
                  <a:extLst>
                    <a:ext uri="{9D8B030D-6E8A-4147-A177-3AD203B41FA5}">
                      <a16:colId xmlns:a16="http://schemas.microsoft.com/office/drawing/2014/main" val="2842405525"/>
                    </a:ext>
                  </a:extLst>
                </a:gridCol>
              </a:tblGrid>
              <a:tr h="10801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i="0" kern="100" dirty="0">
                          <a:solidFill>
                            <a:srgbClr val="FFFFFF"/>
                          </a:solidFill>
                          <a:effectLst/>
                          <a:latin typeface="18 Regular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 </a:t>
                      </a:r>
                      <a:endParaRPr lang="ko-KR" sz="1600" kern="100" dirty="0">
                        <a:effectLst/>
                        <a:latin typeface="굴림" panose="020B0600000101010101" pitchFamily="34" charset="-127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18 Regular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$ </a:t>
                      </a:r>
                      <a:r>
                        <a:rPr lang="en-US" sz="1600" b="0" i="0" kern="100" dirty="0" err="1">
                          <a:solidFill>
                            <a:srgbClr val="FFFF00"/>
                          </a:solidFill>
                          <a:effectLst/>
                          <a:latin typeface="18 Regular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wget</a:t>
                      </a: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18 Regular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   </a:t>
                      </a:r>
                      <a:r>
                        <a:rPr lang="en-US" sz="1600" b="0" i="0" u="sng" kern="100" dirty="0">
                          <a:solidFill>
                            <a:srgbClr val="FFFFFF"/>
                          </a:solidFill>
                          <a:effectLst/>
                          <a:latin typeface="18 Regular"/>
                          <a:ea typeface="굴림" panose="020B0600000101010101" pitchFamily="34" charset="-127"/>
                          <a:cs typeface="굴림" panose="020B0600000101010101" pitchFamily="34" charset="-127"/>
                          <a:hlinkClick r:id="rId3"/>
                        </a:rPr>
                        <a:t>https://nginx.org/download/nginx-1.12.1.tar.gz</a:t>
                      </a:r>
                      <a:endParaRPr lang="ko-KR" sz="1600" kern="100" dirty="0">
                        <a:effectLst/>
                        <a:latin typeface="굴림" panose="020B0600000101010101" pitchFamily="34" charset="-127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18 Regular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$ </a:t>
                      </a:r>
                      <a:r>
                        <a:rPr lang="en-US" sz="1600" b="0" i="0" kern="100" dirty="0" err="1">
                          <a:solidFill>
                            <a:srgbClr val="FFFF00"/>
                          </a:solidFill>
                          <a:effectLst/>
                          <a:latin typeface="18 Regular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wget</a:t>
                      </a: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18 Regular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 ftp://</a:t>
                      </a:r>
                      <a:r>
                        <a:rPr lang="en-US" sz="1600" b="0" i="0" kern="100" dirty="0" err="1">
                          <a:solidFill>
                            <a:srgbClr val="FFFF00"/>
                          </a:solidFill>
                          <a:effectLst/>
                          <a:latin typeface="18 Regular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ftp.csx.cam.ac.uk</a:t>
                      </a: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18 Regular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/pub/software/programming/</a:t>
                      </a:r>
                      <a:r>
                        <a:rPr lang="en-US" sz="1600" b="0" i="0" kern="100" dirty="0" err="1">
                          <a:solidFill>
                            <a:srgbClr val="FFFF00"/>
                          </a:solidFill>
                          <a:effectLst/>
                          <a:latin typeface="18 Regular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pcre</a:t>
                      </a: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18 Regular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/pcre-8.38.tar.gz</a:t>
                      </a:r>
                      <a:endParaRPr lang="ko-KR" sz="1600" kern="100" dirty="0">
                        <a:effectLst/>
                        <a:latin typeface="굴림" panose="020B0600000101010101" pitchFamily="34" charset="-127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18 Regular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$ </a:t>
                      </a:r>
                      <a:r>
                        <a:rPr lang="en-US" sz="1600" b="0" i="0" kern="100" dirty="0" err="1">
                          <a:solidFill>
                            <a:srgbClr val="FFFF00"/>
                          </a:solidFill>
                          <a:effectLst/>
                          <a:latin typeface="18 Regular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wget</a:t>
                      </a: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18 Regular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 </a:t>
                      </a:r>
                      <a:r>
                        <a:rPr lang="en-US" sz="1600" kern="100" dirty="0">
                          <a:effectLst/>
                          <a:latin typeface="굴림" panose="020B0600000101010101" pitchFamily="34" charset="-127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 </a:t>
                      </a: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18 Regular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https://</a:t>
                      </a:r>
                      <a:r>
                        <a:rPr lang="en-US" sz="1600" b="0" i="0" kern="100" dirty="0" err="1">
                          <a:solidFill>
                            <a:srgbClr val="FFFF00"/>
                          </a:solidFill>
                          <a:effectLst/>
                          <a:latin typeface="18 Regular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zlib.net</a:t>
                      </a: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18 Regular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/zlib-1.2.11.tar.gz</a:t>
                      </a:r>
                      <a:endParaRPr lang="ko-KR" sz="1600" kern="100" dirty="0">
                        <a:effectLst/>
                        <a:latin typeface="굴림" panose="020B0600000101010101" pitchFamily="34" charset="-127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i="0" kern="100" dirty="0">
                          <a:solidFill>
                            <a:srgbClr val="FFFFFF"/>
                          </a:solidFill>
                          <a:effectLst/>
                          <a:latin typeface="18 Regular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 </a:t>
                      </a:r>
                      <a:endParaRPr lang="ko-KR" sz="1200" kern="100" dirty="0">
                        <a:effectLst/>
                        <a:latin typeface="굴림" panose="020B0600000101010101" pitchFamily="34" charset="-127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0426601"/>
                  </a:ext>
                </a:extLst>
              </a:tr>
            </a:tbl>
          </a:graphicData>
        </a:graphic>
      </p:graphicFrame>
      <p:sp>
        <p:nvSpPr>
          <p:cNvPr id="11" name="직사각형 10">
            <a:extLst>
              <a:ext uri="{FF2B5EF4-FFF2-40B4-BE49-F238E27FC236}">
                <a16:creationId xmlns:a16="http://schemas.microsoft.com/office/drawing/2014/main" id="{A71A97EF-163F-6B47-A4AD-21DC773DD2FF}"/>
              </a:ext>
            </a:extLst>
          </p:cNvPr>
          <p:cNvSpPr/>
          <p:nvPr/>
        </p:nvSpPr>
        <p:spPr>
          <a:xfrm>
            <a:off x="795924" y="1792232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>
              <a:spcAft>
                <a:spcPts val="0"/>
              </a:spcAft>
              <a:buFont typeface="Wingdings" pitchFamily="2" charset="2"/>
              <a:buChar char="l"/>
            </a:pPr>
            <a:r>
              <a:rPr lang="en-US" altLang="ko-KR" sz="1600" dirty="0">
                <a:ea typeface="굴림" panose="020B0600000101010101" pitchFamily="34" charset="-127"/>
                <a:cs typeface="Arial" panose="020B0604020202020204" pitchFamily="34" charset="0"/>
              </a:rPr>
              <a:t> </a:t>
            </a:r>
            <a:r>
              <a:rPr lang="en-US" altLang="ko-KR" sz="1600" dirty="0" err="1">
                <a:ea typeface="굴림" panose="020B0600000101010101" pitchFamily="34" charset="-127"/>
                <a:cs typeface="Arial" panose="020B0604020202020204" pitchFamily="34" charset="0"/>
              </a:rPr>
              <a:t>nginx</a:t>
            </a:r>
            <a:r>
              <a:rPr lang="en-US" altLang="ko-KR" sz="1600" dirty="0">
                <a:ea typeface="굴림" panose="020B0600000101010101" pitchFamily="34" charset="-127"/>
                <a:cs typeface="Arial" panose="020B0604020202020204" pitchFamily="34" charset="0"/>
              </a:rPr>
              <a:t> </a:t>
            </a:r>
            <a:r>
              <a:rPr lang="ko-KR" altLang="ko-KR" sz="1600" dirty="0">
                <a:cs typeface="Arial" panose="020B0604020202020204" pitchFamily="34" charset="0"/>
              </a:rPr>
              <a:t>소스 </a:t>
            </a:r>
            <a:r>
              <a:rPr lang="en-US" altLang="ko-KR" sz="1600" dirty="0">
                <a:cs typeface="Arial" panose="020B0604020202020204" pitchFamily="34" charset="0"/>
              </a:rPr>
              <a:t>: https://</a:t>
            </a:r>
            <a:r>
              <a:rPr lang="en-US" altLang="ko-KR" sz="1600" dirty="0" err="1">
                <a:cs typeface="Arial" panose="020B0604020202020204" pitchFamily="34" charset="0"/>
              </a:rPr>
              <a:t>nginx.org</a:t>
            </a:r>
            <a:r>
              <a:rPr lang="en-US" altLang="ko-KR" sz="1600" dirty="0">
                <a:cs typeface="Arial" panose="020B0604020202020204" pitchFamily="34" charset="0"/>
              </a:rPr>
              <a:t>/download/</a:t>
            </a:r>
            <a:endParaRPr lang="ko-KR" altLang="ko-KR" sz="1600" dirty="0">
              <a:ea typeface="굴림" panose="020B0600000101010101" pitchFamily="34" charset="-127"/>
              <a:cs typeface="굴림" panose="020B0600000101010101" pitchFamily="34" charset="-127"/>
            </a:endParaRPr>
          </a:p>
          <a:p>
            <a:pPr marL="342900" lvl="0" indent="-342900">
              <a:spcAft>
                <a:spcPts val="0"/>
              </a:spcAft>
              <a:buFont typeface="Wingdings" pitchFamily="2" charset="2"/>
              <a:buChar char=""/>
            </a:pPr>
            <a:r>
              <a:rPr lang="en-US" altLang="ko-KR" sz="1600" dirty="0" err="1">
                <a:ea typeface="굴림" panose="020B0600000101010101" pitchFamily="34" charset="-127"/>
                <a:cs typeface="Arial" panose="020B0604020202020204" pitchFamily="34" charset="0"/>
              </a:rPr>
              <a:t>pcre</a:t>
            </a:r>
            <a:r>
              <a:rPr lang="en-US" altLang="ko-KR" sz="1600" dirty="0">
                <a:ea typeface="굴림" panose="020B0600000101010101" pitchFamily="34" charset="-127"/>
                <a:cs typeface="Arial" panose="020B0604020202020204" pitchFamily="34" charset="0"/>
              </a:rPr>
              <a:t> </a:t>
            </a:r>
            <a:r>
              <a:rPr lang="ko-KR" altLang="ko-KR" sz="1600" dirty="0">
                <a:cs typeface="Arial" panose="020B0604020202020204" pitchFamily="34" charset="0"/>
              </a:rPr>
              <a:t>소스</a:t>
            </a:r>
            <a:r>
              <a:rPr lang="en-US" altLang="ko-KR" sz="1600" dirty="0">
                <a:cs typeface="Arial" panose="020B0604020202020204" pitchFamily="34" charset="0"/>
              </a:rPr>
              <a:t>: ftp://</a:t>
            </a:r>
            <a:r>
              <a:rPr lang="en-US" altLang="ko-KR" sz="1600" dirty="0" err="1">
                <a:cs typeface="Arial" panose="020B0604020202020204" pitchFamily="34" charset="0"/>
              </a:rPr>
              <a:t>ftp.csx.cam.ac.uk</a:t>
            </a:r>
            <a:endParaRPr lang="ko-KR" altLang="ko-KR" sz="1600" dirty="0">
              <a:ea typeface="굴림" panose="020B0600000101010101" pitchFamily="34" charset="-127"/>
              <a:cs typeface="굴림" panose="020B0600000101010101" pitchFamily="34" charset="-127"/>
            </a:endParaRPr>
          </a:p>
          <a:p>
            <a:pPr marL="342900" lvl="0" indent="-342900">
              <a:spcAft>
                <a:spcPts val="0"/>
              </a:spcAft>
              <a:buFont typeface="Wingdings" pitchFamily="2" charset="2"/>
              <a:buChar char=""/>
            </a:pPr>
            <a:r>
              <a:rPr lang="en-US" altLang="ko-KR" sz="1600" dirty="0" err="1">
                <a:solidFill>
                  <a:srgbClr val="000000"/>
                </a:solidFill>
                <a:ea typeface="굴림" panose="020B0600000101010101" pitchFamily="34" charset="-127"/>
                <a:cs typeface="굴림" panose="020B0600000101010101" pitchFamily="34" charset="-127"/>
              </a:rPr>
              <a:t>zlib</a:t>
            </a:r>
            <a:r>
              <a:rPr lang="en-US" altLang="ko-KR" sz="1600" dirty="0">
                <a:solidFill>
                  <a:srgbClr val="000000"/>
                </a:solidFill>
                <a:ea typeface="굴림" panose="020B0600000101010101" pitchFamily="34" charset="-127"/>
                <a:cs typeface="굴림" panose="020B0600000101010101" pitchFamily="34" charset="-127"/>
              </a:rPr>
              <a:t> </a:t>
            </a:r>
            <a:r>
              <a:rPr lang="ko-KR" altLang="ko-KR" sz="1600" dirty="0">
                <a:solidFill>
                  <a:srgbClr val="000000"/>
                </a:solidFill>
                <a:cs typeface="굴림" panose="020B0600000101010101" pitchFamily="34" charset="-127"/>
              </a:rPr>
              <a:t>소스</a:t>
            </a:r>
            <a:r>
              <a:rPr lang="en-US" altLang="ko-KR" sz="1600" dirty="0">
                <a:solidFill>
                  <a:srgbClr val="000000"/>
                </a:solidFill>
                <a:cs typeface="굴림" panose="020B0600000101010101" pitchFamily="34" charset="-127"/>
              </a:rPr>
              <a:t>: https://</a:t>
            </a:r>
            <a:r>
              <a:rPr lang="en-US" altLang="ko-KR" sz="1600" dirty="0" err="1">
                <a:solidFill>
                  <a:srgbClr val="000000"/>
                </a:solidFill>
                <a:cs typeface="굴림" panose="020B0600000101010101" pitchFamily="34" charset="-127"/>
              </a:rPr>
              <a:t>zlib.net</a:t>
            </a:r>
            <a:endParaRPr lang="ko-KR" altLang="ko-KR" sz="1600" dirty="0">
              <a:effectLst/>
              <a:ea typeface="굴림" panose="020B0600000101010101" pitchFamily="34" charset="-127"/>
              <a:cs typeface="굴림" panose="020B0600000101010101" pitchFamily="34" charset="-127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D1219D5-4CD9-C742-BDB3-4AC7F400A1E4}"/>
              </a:ext>
            </a:extLst>
          </p:cNvPr>
          <p:cNvSpPr txBox="1"/>
          <p:nvPr/>
        </p:nvSpPr>
        <p:spPr>
          <a:xfrm>
            <a:off x="498153" y="4289530"/>
            <a:ext cx="10370468" cy="951030"/>
          </a:xfrm>
          <a:prstGeom prst="rect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 wrap="none" rtlCol="0">
            <a:spAutoFit/>
          </a:bodyPr>
          <a:lstStyle/>
          <a:p>
            <a:pPr marL="268288" indent="-268288" algn="l" latinLnBrk="0">
              <a:lnSpc>
                <a:spcPct val="110000"/>
              </a:lnSpc>
              <a:spcBef>
                <a:spcPts val="1200"/>
              </a:spcBef>
              <a:buSzPct val="100000"/>
              <a:buFontTx/>
              <a:buBlip>
                <a:blip r:embed="rId2"/>
              </a:buBlip>
            </a:pPr>
            <a:r>
              <a:rPr kumimoji="1" lang="ko-KR" altLang="en-US" b="1" kern="0" dirty="0"/>
              <a:t>설치</a:t>
            </a:r>
            <a:endParaRPr kumimoji="1" lang="en-US" altLang="ko-KR" b="1" kern="0" dirty="0"/>
          </a:p>
          <a:p>
            <a:r>
              <a:rPr lang="ko-KR" altLang="en-US" b="1" dirty="0"/>
              <a:t>   </a:t>
            </a:r>
            <a:r>
              <a:rPr kumimoji="1" lang="ko-KR" altLang="en-US" sz="2000" kern="0" dirty="0">
                <a:ea typeface="나눔바른고딕" panose="020B0603020101020101" pitchFamily="50" charset="-127"/>
              </a:rPr>
              <a:t> </a:t>
            </a:r>
            <a:r>
              <a:rPr lang="ko-KR" altLang="en-US" sz="1600" dirty="0" err="1">
                <a:cs typeface="Arial" panose="020B0604020202020204" pitchFamily="34" charset="0"/>
              </a:rPr>
              <a:t>설치경로</a:t>
            </a:r>
            <a:r>
              <a:rPr lang="ko-KR" altLang="en-US" sz="1600" dirty="0">
                <a:cs typeface="Arial" panose="020B0604020202020204" pitchFamily="34" charset="0"/>
              </a:rPr>
              <a:t> 및 </a:t>
            </a:r>
            <a:r>
              <a:rPr lang="ko-KR" altLang="en-US" sz="1600" dirty="0" err="1">
                <a:cs typeface="Arial" panose="020B0604020202020204" pitchFamily="34" charset="0"/>
              </a:rPr>
              <a:t>설치시</a:t>
            </a:r>
            <a:r>
              <a:rPr lang="ko-KR" altLang="en-US" sz="1600" dirty="0">
                <a:cs typeface="Arial" panose="020B0604020202020204" pitchFamily="34" charset="0"/>
              </a:rPr>
              <a:t> 필요한 모듈은 위에 내용을 참조하여 옵션에 추가 합니다</a:t>
            </a:r>
            <a:r>
              <a:rPr lang="en-US" altLang="ko-KR" sz="1600" dirty="0">
                <a:cs typeface="Arial" panose="020B0604020202020204" pitchFamily="34" charset="0"/>
              </a:rPr>
              <a:t>. </a:t>
            </a:r>
            <a:r>
              <a:rPr lang="ko-KR" altLang="en-US" sz="1600" dirty="0">
                <a:cs typeface="Arial" panose="020B0604020202020204" pitchFamily="34" charset="0"/>
              </a:rPr>
              <a:t>추가적으로 </a:t>
            </a:r>
            <a:r>
              <a:rPr lang="en-US" altLang="ko-KR" sz="1600" dirty="0" err="1">
                <a:cs typeface="Arial" panose="020B0604020202020204" pitchFamily="34" charset="0"/>
              </a:rPr>
              <a:t>pcre</a:t>
            </a:r>
            <a:r>
              <a:rPr lang="en-US" altLang="ko-KR" sz="1600" dirty="0">
                <a:cs typeface="Arial" panose="020B0604020202020204" pitchFamily="34" charset="0"/>
              </a:rPr>
              <a:t> </a:t>
            </a:r>
            <a:r>
              <a:rPr lang="ko-KR" altLang="en-US" sz="1600" dirty="0">
                <a:cs typeface="Arial" panose="020B0604020202020204" pitchFamily="34" charset="0"/>
              </a:rPr>
              <a:t>모듈과 </a:t>
            </a:r>
            <a:r>
              <a:rPr lang="en-US" altLang="ko-KR" sz="1600" dirty="0" err="1">
                <a:cs typeface="Arial" panose="020B0604020202020204" pitchFamily="34" charset="0"/>
              </a:rPr>
              <a:t>zlib</a:t>
            </a:r>
            <a:r>
              <a:rPr lang="en-US" altLang="ko-KR" sz="1600" dirty="0">
                <a:cs typeface="Arial" panose="020B0604020202020204" pitchFamily="34" charset="0"/>
              </a:rPr>
              <a:t> </a:t>
            </a:r>
          </a:p>
          <a:p>
            <a:r>
              <a:rPr lang="en-US" altLang="ko-KR" sz="1600" dirty="0">
                <a:cs typeface="Arial" panose="020B0604020202020204" pitchFamily="34" charset="0"/>
              </a:rPr>
              <a:t>     </a:t>
            </a:r>
            <a:r>
              <a:rPr lang="ko-KR" altLang="en-US" sz="1600" dirty="0">
                <a:cs typeface="Arial" panose="020B0604020202020204" pitchFamily="34" charset="0"/>
              </a:rPr>
              <a:t>모듈을 다운로드 합니다</a:t>
            </a:r>
            <a:r>
              <a:rPr lang="en-US" altLang="ko-KR" sz="1600" dirty="0">
                <a:cs typeface="Arial" panose="020B0604020202020204" pitchFamily="34" charset="0"/>
              </a:rPr>
              <a:t>. </a:t>
            </a:r>
            <a:endParaRPr lang="ko-KR" altLang="en-US" sz="16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9178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표 6">
            <a:extLst>
              <a:ext uri="{FF2B5EF4-FFF2-40B4-BE49-F238E27FC236}">
                <a16:creationId xmlns:a16="http://schemas.microsoft.com/office/drawing/2014/main" id="{F0025D83-03AF-DC46-92FF-78D218C2A8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8830598"/>
              </p:ext>
            </p:extLst>
          </p:nvPr>
        </p:nvGraphicFramePr>
        <p:xfrm>
          <a:off x="551384" y="908720"/>
          <a:ext cx="10440466" cy="5582539"/>
        </p:xfrm>
        <a:graphic>
          <a:graphicData uri="http://schemas.openxmlformats.org/drawingml/2006/table">
            <a:tbl>
              <a:tblPr firstRow="1" firstCol="1" bandRow="1"/>
              <a:tblGrid>
                <a:gridCol w="10440466">
                  <a:extLst>
                    <a:ext uri="{9D8B030D-6E8A-4147-A177-3AD203B41FA5}">
                      <a16:colId xmlns:a16="http://schemas.microsoft.com/office/drawing/2014/main" val="868427935"/>
                    </a:ext>
                  </a:extLst>
                </a:gridCol>
              </a:tblGrid>
              <a:tr h="15091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18 Regular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 </a:t>
                      </a:r>
                      <a:endParaRPr lang="ko-KR" altLang="en-US" sz="1600" b="0" i="0" kern="100" dirty="0">
                        <a:solidFill>
                          <a:srgbClr val="FFFF00"/>
                        </a:solidFill>
                        <a:effectLst/>
                        <a:latin typeface="18 Regular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$ </a:t>
                      </a:r>
                      <a:r>
                        <a:rPr lang="en-US" sz="1600" b="0" i="0" kern="1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mkdir</a:t>
                      </a: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 ./temp</a:t>
                      </a:r>
                      <a:endParaRPr lang="ko-KR" altLang="en-US" sz="1600" b="0" i="0" kern="100" dirty="0">
                        <a:solidFill>
                          <a:srgbClr val="FFFF00"/>
                        </a:solidFill>
                        <a:effectLst/>
                        <a:latin typeface="+mn-lt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$ cd temp</a:t>
                      </a:r>
                      <a:endParaRPr lang="ko-KR" altLang="en-US" sz="1600" b="0" i="0" kern="100" dirty="0">
                        <a:solidFill>
                          <a:srgbClr val="FFFF00"/>
                        </a:solidFill>
                        <a:effectLst/>
                        <a:latin typeface="+mn-lt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$ </a:t>
                      </a:r>
                      <a:r>
                        <a:rPr lang="en-US" sz="1600" b="0" i="0" kern="1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wget</a:t>
                      </a: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   </a:t>
                      </a: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https://nginx.org/download/nginx-1.12.1.tar.gz</a:t>
                      </a:r>
                      <a:endParaRPr lang="ko-KR" altLang="en-US" sz="1600" b="0" i="0" kern="100" dirty="0">
                        <a:solidFill>
                          <a:srgbClr val="FFFF00"/>
                        </a:solidFill>
                        <a:effectLst/>
                        <a:latin typeface="+mn-lt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$ tar </a:t>
                      </a:r>
                      <a:r>
                        <a:rPr lang="en-US" sz="1600" b="0" i="0" kern="1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xvfz</a:t>
                      </a: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  nginx-1.12.1.tar.gz</a:t>
                      </a:r>
                      <a:endParaRPr lang="ko-KR" altLang="en-US" sz="1600" b="0" i="0" kern="100" dirty="0">
                        <a:solidFill>
                          <a:srgbClr val="FFFF00"/>
                        </a:solidFill>
                        <a:effectLst/>
                        <a:latin typeface="+mn-lt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$ </a:t>
                      </a:r>
                      <a:r>
                        <a:rPr lang="en-US" sz="1600" b="0" i="0" kern="1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wget</a:t>
                      </a: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 ftp://</a:t>
                      </a:r>
                      <a:r>
                        <a:rPr lang="en-US" sz="1600" b="0" i="0" kern="1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ftp.csx.cam.ac.uk</a:t>
                      </a: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/pub/software/programming/</a:t>
                      </a:r>
                      <a:r>
                        <a:rPr lang="en-US" sz="1600" b="0" i="0" kern="1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pcre</a:t>
                      </a: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/pcre-8.38.tar.gz</a:t>
                      </a:r>
                      <a:endParaRPr lang="ko-KR" altLang="en-US" sz="1600" b="0" i="0" kern="100" dirty="0">
                        <a:solidFill>
                          <a:srgbClr val="FFFF00"/>
                        </a:solidFill>
                        <a:effectLst/>
                        <a:latin typeface="+mn-lt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$ tar </a:t>
                      </a:r>
                      <a:r>
                        <a:rPr lang="en-US" sz="1600" b="0" i="0" kern="1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xvfz</a:t>
                      </a: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  pcre-8.38.tar.gz</a:t>
                      </a:r>
                      <a:endParaRPr lang="ko-KR" altLang="en-US" sz="1600" b="0" i="0" kern="100" dirty="0">
                        <a:solidFill>
                          <a:srgbClr val="FFFF00"/>
                        </a:solidFill>
                        <a:effectLst/>
                        <a:latin typeface="+mn-lt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$ </a:t>
                      </a:r>
                      <a:r>
                        <a:rPr lang="en-US" sz="1600" b="0" i="0" kern="1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wget</a:t>
                      </a: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  https://</a:t>
                      </a:r>
                      <a:r>
                        <a:rPr lang="en-US" sz="1600" b="0" i="0" kern="1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zlib.net</a:t>
                      </a: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/zlib-1.2.11.tar.gz</a:t>
                      </a:r>
                      <a:endParaRPr lang="ko-KR" altLang="en-US" sz="1600" b="0" i="0" kern="100" dirty="0">
                        <a:solidFill>
                          <a:srgbClr val="FFFF00"/>
                        </a:solidFill>
                        <a:effectLst/>
                        <a:latin typeface="+mn-lt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$ tar </a:t>
                      </a:r>
                      <a:r>
                        <a:rPr lang="en-US" sz="1600" b="0" i="0" kern="1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xvfz</a:t>
                      </a: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 zlib-1.2.11.tar.gz</a:t>
                      </a:r>
                      <a:endParaRPr lang="ko-KR" altLang="en-US" sz="1600" b="0" i="0" kern="100" dirty="0">
                        <a:solidFill>
                          <a:srgbClr val="FFFF00"/>
                        </a:solidFill>
                        <a:effectLst/>
                        <a:latin typeface="+mn-lt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 </a:t>
                      </a:r>
                      <a:endParaRPr lang="ko-KR" altLang="en-US" sz="1600" b="0" i="0" kern="100" dirty="0">
                        <a:solidFill>
                          <a:srgbClr val="FFFF00"/>
                        </a:solidFill>
                        <a:effectLst/>
                        <a:latin typeface="+mn-lt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$./configure \</a:t>
                      </a:r>
                      <a:endParaRPr lang="ko-KR" altLang="en-US" sz="1600" b="0" i="0" kern="100" dirty="0">
                        <a:solidFill>
                          <a:srgbClr val="FFFF00"/>
                        </a:solidFill>
                        <a:effectLst/>
                        <a:latin typeface="+mn-lt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--</a:t>
                      </a:r>
                      <a:r>
                        <a:rPr lang="en-US" sz="1600" b="0" i="0" kern="1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sbin</a:t>
                      </a: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-path=/</a:t>
                      </a:r>
                      <a:r>
                        <a:rPr lang="en-US" sz="1600" b="0" i="0" kern="1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usr</a:t>
                      </a: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/local/</a:t>
                      </a:r>
                      <a:r>
                        <a:rPr lang="en-US" sz="1600" b="0" i="0" kern="1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nginx</a:t>
                      </a: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/</a:t>
                      </a:r>
                      <a:r>
                        <a:rPr lang="en-US" sz="1600" b="0" i="0" kern="1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nginx</a:t>
                      </a: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 \</a:t>
                      </a:r>
                      <a:endParaRPr lang="ko-KR" altLang="en-US" sz="1600" b="0" i="0" kern="100" dirty="0">
                        <a:solidFill>
                          <a:srgbClr val="FFFF00"/>
                        </a:solidFill>
                        <a:effectLst/>
                        <a:latin typeface="+mn-lt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--</a:t>
                      </a:r>
                      <a:r>
                        <a:rPr lang="en-US" sz="1600" b="0" i="0" kern="1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conf</a:t>
                      </a: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-path=/</a:t>
                      </a:r>
                      <a:r>
                        <a:rPr lang="en-US" sz="1600" b="0" i="0" kern="1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usr</a:t>
                      </a: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/local/</a:t>
                      </a:r>
                      <a:r>
                        <a:rPr lang="en-US" sz="1600" b="0" i="0" kern="1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nginx</a:t>
                      </a: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/</a:t>
                      </a:r>
                      <a:r>
                        <a:rPr lang="en-US" sz="1600" b="0" i="0" kern="1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nginx.conf</a:t>
                      </a: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  \</a:t>
                      </a:r>
                      <a:endParaRPr lang="ko-KR" altLang="en-US" sz="1600" b="0" i="0" kern="100" dirty="0">
                        <a:solidFill>
                          <a:srgbClr val="FFFF00"/>
                        </a:solidFill>
                        <a:effectLst/>
                        <a:latin typeface="+mn-lt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--</a:t>
                      </a:r>
                      <a:r>
                        <a:rPr lang="en-US" sz="1600" b="0" i="0" kern="1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pid</a:t>
                      </a: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-path=/</a:t>
                      </a:r>
                      <a:r>
                        <a:rPr lang="en-US" sz="1600" b="0" i="0" kern="1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usr</a:t>
                      </a: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/local/</a:t>
                      </a:r>
                      <a:r>
                        <a:rPr lang="en-US" sz="1600" b="0" i="0" kern="1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nginx</a:t>
                      </a: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/</a:t>
                      </a:r>
                      <a:r>
                        <a:rPr lang="en-US" sz="1600" b="0" i="0" kern="1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nginx.pid</a:t>
                      </a: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 \</a:t>
                      </a:r>
                      <a:endParaRPr lang="ko-KR" altLang="en-US" sz="1600" b="0" i="0" kern="100" dirty="0">
                        <a:solidFill>
                          <a:srgbClr val="FFFF00"/>
                        </a:solidFill>
                        <a:effectLst/>
                        <a:latin typeface="+mn-lt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--with-</a:t>
                      </a:r>
                      <a:r>
                        <a:rPr lang="en-US" sz="1600" b="0" i="0" kern="1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pcre</a:t>
                      </a: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=../pcre-8.38  \</a:t>
                      </a:r>
                      <a:endParaRPr lang="ko-KR" altLang="en-US" sz="1600" b="0" i="0" kern="100" dirty="0">
                        <a:solidFill>
                          <a:srgbClr val="FFFF00"/>
                        </a:solidFill>
                        <a:effectLst/>
                        <a:latin typeface="+mn-lt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--with-</a:t>
                      </a:r>
                      <a:r>
                        <a:rPr lang="en-US" sz="1600" b="0" i="0" kern="1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zlib</a:t>
                      </a: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=../zlib-1.2.11  \</a:t>
                      </a:r>
                      <a:endParaRPr lang="ko-KR" altLang="en-US" sz="1600" b="0" i="0" kern="100" dirty="0">
                        <a:solidFill>
                          <a:srgbClr val="FFFF00"/>
                        </a:solidFill>
                        <a:effectLst/>
                        <a:latin typeface="+mn-lt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--with-</a:t>
                      </a:r>
                      <a:r>
                        <a:rPr lang="en-US" sz="1600" b="0" i="0" kern="1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http_ssl_module</a:t>
                      </a: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 \</a:t>
                      </a:r>
                      <a:endParaRPr lang="ko-KR" altLang="en-US" sz="1600" b="0" i="0" kern="100" dirty="0">
                        <a:solidFill>
                          <a:srgbClr val="FFFF00"/>
                        </a:solidFill>
                        <a:effectLst/>
                        <a:latin typeface="+mn-lt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--with-stream \</a:t>
                      </a:r>
                      <a:endParaRPr lang="ko-KR" altLang="en-US" sz="1600" b="0" i="0" kern="100" dirty="0">
                        <a:solidFill>
                          <a:srgbClr val="FFFF00"/>
                        </a:solidFill>
                        <a:effectLst/>
                        <a:latin typeface="+mn-lt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 </a:t>
                      </a:r>
                      <a:endParaRPr lang="ko-KR" altLang="en-US" sz="1600" b="0" i="0" kern="100" dirty="0">
                        <a:solidFill>
                          <a:srgbClr val="FFFF00"/>
                        </a:solidFill>
                        <a:effectLst/>
                        <a:latin typeface="+mn-lt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$make; make install </a:t>
                      </a:r>
                      <a:endParaRPr lang="ko-KR" altLang="en-US" sz="1600" b="0" i="0" kern="100" dirty="0">
                        <a:solidFill>
                          <a:srgbClr val="FFFF00"/>
                        </a:solidFill>
                        <a:effectLst/>
                        <a:latin typeface="+mn-lt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5139701"/>
                  </a:ext>
                </a:extLst>
              </a:tr>
            </a:tbl>
          </a:graphicData>
        </a:graphic>
      </p:graphicFrame>
      <p:sp>
        <p:nvSpPr>
          <p:cNvPr id="9" name="제목 3">
            <a:extLst>
              <a:ext uri="{FF2B5EF4-FFF2-40B4-BE49-F238E27FC236}">
                <a16:creationId xmlns:a16="http://schemas.microsoft.com/office/drawing/2014/main" id="{61C9AF0F-F6A4-6B47-8E90-20588979945D}"/>
              </a:ext>
            </a:extLst>
          </p:cNvPr>
          <p:cNvSpPr txBox="1">
            <a:spLocks/>
          </p:cNvSpPr>
          <p:nvPr/>
        </p:nvSpPr>
        <p:spPr>
          <a:xfrm>
            <a:off x="26233" y="184502"/>
            <a:ext cx="5214155" cy="430374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400" b="1" dirty="0">
                <a:solidFill>
                  <a:prstClr val="white"/>
                </a:solidFill>
                <a:latin typeface="18 Regular"/>
                <a:ea typeface="+mn-ea"/>
                <a:cs typeface="Calibri" pitchFamily="34" charset="0"/>
              </a:rPr>
              <a:t>Nginx Install</a:t>
            </a:r>
            <a:endParaRPr lang="ko-KR" altLang="en-US" sz="2400" b="1" dirty="0">
              <a:solidFill>
                <a:schemeClr val="bg1"/>
              </a:solidFill>
              <a:latin typeface="18 Regular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417522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제목 3">
            <a:extLst>
              <a:ext uri="{FF2B5EF4-FFF2-40B4-BE49-F238E27FC236}">
                <a16:creationId xmlns:a16="http://schemas.microsoft.com/office/drawing/2014/main" id="{61C9AF0F-F6A4-6B47-8E90-20588979945D}"/>
              </a:ext>
            </a:extLst>
          </p:cNvPr>
          <p:cNvSpPr txBox="1">
            <a:spLocks/>
          </p:cNvSpPr>
          <p:nvPr/>
        </p:nvSpPr>
        <p:spPr>
          <a:xfrm>
            <a:off x="26233" y="184502"/>
            <a:ext cx="5214155" cy="430374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400" b="1" dirty="0">
                <a:solidFill>
                  <a:prstClr val="white"/>
                </a:solidFill>
                <a:latin typeface="18 Regular"/>
                <a:ea typeface="+mn-ea"/>
                <a:cs typeface="Calibri" pitchFamily="34" charset="0"/>
              </a:rPr>
              <a:t>Nginx Install</a:t>
            </a:r>
            <a:endParaRPr lang="ko-KR" altLang="en-US" sz="2400" b="1" dirty="0">
              <a:solidFill>
                <a:schemeClr val="bg1"/>
              </a:solidFill>
              <a:latin typeface="18 Regular"/>
              <a:ea typeface="+mn-ea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ED2F6A-468B-9C45-A8E8-BD2E50ABE866}"/>
              </a:ext>
            </a:extLst>
          </p:cNvPr>
          <p:cNvSpPr txBox="1"/>
          <p:nvPr/>
        </p:nvSpPr>
        <p:spPr>
          <a:xfrm>
            <a:off x="117203" y="980728"/>
            <a:ext cx="2004395" cy="371192"/>
          </a:xfrm>
          <a:prstGeom prst="rect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 wrap="none" rtlCol="0">
            <a:spAutoFit/>
          </a:bodyPr>
          <a:lstStyle/>
          <a:p>
            <a:pPr marL="268288" indent="-268288" algn="l" latinLnBrk="0">
              <a:lnSpc>
                <a:spcPct val="110000"/>
              </a:lnSpc>
              <a:spcBef>
                <a:spcPts val="1200"/>
              </a:spcBef>
              <a:buSzPct val="100000"/>
              <a:buFontTx/>
              <a:buBlip>
                <a:blip r:embed="rId3"/>
              </a:buBlip>
            </a:pPr>
            <a:r>
              <a:rPr kumimoji="1" lang="ko-KR" altLang="en-US" kern="0" dirty="0"/>
              <a:t>프로세스 시작 </a:t>
            </a:r>
            <a:endParaRPr kumimoji="1" lang="en-US" altLang="ko-KR" kern="0" dirty="0"/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8B8D2430-FCAC-1643-8E37-B17A8DACA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861" y="139601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b="1" dirty="0"/>
          </a:p>
        </p:txBody>
      </p:sp>
      <p:graphicFrame>
        <p:nvGraphicFramePr>
          <p:cNvPr id="25" name="표 24">
            <a:extLst>
              <a:ext uri="{FF2B5EF4-FFF2-40B4-BE49-F238E27FC236}">
                <a16:creationId xmlns:a16="http://schemas.microsoft.com/office/drawing/2014/main" id="{3E493D1C-4DD6-C848-A1F2-008A10BEF6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2040874"/>
              </p:ext>
            </p:extLst>
          </p:nvPr>
        </p:nvGraphicFramePr>
        <p:xfrm>
          <a:off x="479424" y="1512787"/>
          <a:ext cx="10512425" cy="1163955"/>
        </p:xfrm>
        <a:graphic>
          <a:graphicData uri="http://schemas.openxmlformats.org/drawingml/2006/table">
            <a:tbl>
              <a:tblPr firstRow="1" firstCol="1" bandRow="1"/>
              <a:tblGrid>
                <a:gridCol w="10512425">
                  <a:extLst>
                    <a:ext uri="{9D8B030D-6E8A-4147-A177-3AD203B41FA5}">
                      <a16:colId xmlns:a16="http://schemas.microsoft.com/office/drawing/2014/main" val="3073425681"/>
                    </a:ext>
                  </a:extLst>
                </a:gridCol>
              </a:tblGrid>
              <a:tr h="116395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i="0" kern="100" dirty="0">
                          <a:solidFill>
                            <a:srgbClr val="FFFF00"/>
                          </a:solidFill>
                          <a:effectLst/>
                          <a:latin typeface="18 Regular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 </a:t>
                      </a:r>
                      <a:endParaRPr lang="ko-KR" sz="1200" kern="100" dirty="0">
                        <a:effectLst/>
                        <a:latin typeface="굴림" panose="020B0600000101010101" pitchFamily="34" charset="-127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$ cd /</a:t>
                      </a:r>
                      <a:r>
                        <a:rPr lang="en-US" sz="1600" b="0" i="0" kern="1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usr</a:t>
                      </a: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/local/</a:t>
                      </a:r>
                      <a:r>
                        <a:rPr lang="en-US" sz="1600" b="0" i="0" kern="1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nginx</a:t>
                      </a:r>
                      <a:endParaRPr lang="ko-KR" sz="1600" kern="100" dirty="0">
                        <a:effectLst/>
                        <a:latin typeface="+mn-lt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$ </a:t>
                      </a:r>
                      <a:r>
                        <a:rPr lang="en-US" sz="1600" b="0" i="0" kern="1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nginx</a:t>
                      </a: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  &lt;= </a:t>
                      </a:r>
                      <a:r>
                        <a:rPr lang="ko-KR" altLang="en-US" sz="1600" b="0" i="0" kern="1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실행 </a:t>
                      </a:r>
                    </a:p>
                  </a:txBody>
                  <a:tcPr marL="19050" marR="19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0165002"/>
                  </a:ext>
                </a:extLst>
              </a:tr>
            </a:tbl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A5454311-2450-A442-8491-1C0475184C71}"/>
              </a:ext>
            </a:extLst>
          </p:cNvPr>
          <p:cNvSpPr txBox="1"/>
          <p:nvPr/>
        </p:nvSpPr>
        <p:spPr>
          <a:xfrm>
            <a:off x="137741" y="2964774"/>
            <a:ext cx="2004395" cy="371192"/>
          </a:xfrm>
          <a:prstGeom prst="rect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 wrap="none" rtlCol="0">
            <a:spAutoFit/>
          </a:bodyPr>
          <a:lstStyle/>
          <a:p>
            <a:pPr marL="268288" indent="-268288" algn="l" latinLnBrk="0">
              <a:lnSpc>
                <a:spcPct val="110000"/>
              </a:lnSpc>
              <a:spcBef>
                <a:spcPts val="1200"/>
              </a:spcBef>
              <a:buSzPct val="100000"/>
              <a:buFontTx/>
              <a:buBlip>
                <a:blip r:embed="rId3"/>
              </a:buBlip>
            </a:pPr>
            <a:r>
              <a:rPr kumimoji="1" lang="ko-KR" altLang="en-US" kern="0" dirty="0"/>
              <a:t>프로세스 중지 </a:t>
            </a:r>
            <a:endParaRPr kumimoji="1" lang="en-US" altLang="ko-KR" kern="0" dirty="0"/>
          </a:p>
        </p:txBody>
      </p:sp>
      <p:sp>
        <p:nvSpPr>
          <p:cNvPr id="27" name="Rectangle 7">
            <a:extLst>
              <a:ext uri="{FF2B5EF4-FFF2-40B4-BE49-F238E27FC236}">
                <a16:creationId xmlns:a16="http://schemas.microsoft.com/office/drawing/2014/main" id="{70D40660-2718-3443-9C09-9C90F2014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399" y="397875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b="1" dirty="0"/>
          </a:p>
        </p:txBody>
      </p:sp>
      <p:graphicFrame>
        <p:nvGraphicFramePr>
          <p:cNvPr id="28" name="표 27">
            <a:extLst>
              <a:ext uri="{FF2B5EF4-FFF2-40B4-BE49-F238E27FC236}">
                <a16:creationId xmlns:a16="http://schemas.microsoft.com/office/drawing/2014/main" id="{ADB48A31-3336-0F42-8C08-D7E5069BCF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380020"/>
              </p:ext>
            </p:extLst>
          </p:nvPr>
        </p:nvGraphicFramePr>
        <p:xfrm>
          <a:off x="499963" y="3496833"/>
          <a:ext cx="10512424" cy="1163955"/>
        </p:xfrm>
        <a:graphic>
          <a:graphicData uri="http://schemas.openxmlformats.org/drawingml/2006/table">
            <a:tbl>
              <a:tblPr firstRow="1" firstCol="1" bandRow="1"/>
              <a:tblGrid>
                <a:gridCol w="10512424">
                  <a:extLst>
                    <a:ext uri="{9D8B030D-6E8A-4147-A177-3AD203B41FA5}">
                      <a16:colId xmlns:a16="http://schemas.microsoft.com/office/drawing/2014/main" val="3073425681"/>
                    </a:ext>
                  </a:extLst>
                </a:gridCol>
              </a:tblGrid>
              <a:tr h="116395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1600" b="0" i="0" dirty="0">
                        <a:solidFill>
                          <a:srgbClr val="FFFF00"/>
                        </a:solidFill>
                        <a:effectLst/>
                        <a:latin typeface="18 Regular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$ cd /</a:t>
                      </a:r>
                      <a:r>
                        <a:rPr lang="en-US" sz="1600" b="0" i="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usr</a:t>
                      </a:r>
                      <a:r>
                        <a:rPr lang="en-US" sz="1600" b="0" i="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/local/</a:t>
                      </a:r>
                      <a:r>
                        <a:rPr lang="en-US" sz="1600" b="0" i="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nginx</a:t>
                      </a:r>
                      <a:endParaRPr lang="ko-KR" sz="1600" dirty="0">
                        <a:effectLst/>
                        <a:latin typeface="+mn-lt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$ </a:t>
                      </a:r>
                      <a:r>
                        <a:rPr lang="en-US" sz="1600" b="0" i="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nginx</a:t>
                      </a:r>
                      <a:r>
                        <a:rPr lang="en-US" sz="1600" b="0" i="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 -s stop</a:t>
                      </a:r>
                      <a:endParaRPr lang="ko-KR" sz="1600" dirty="0">
                        <a:effectLst/>
                        <a:latin typeface="+mn-lt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</a:txBody>
                  <a:tcPr marL="90170" marR="901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0165002"/>
                  </a:ext>
                </a:extLst>
              </a:tr>
            </a:tbl>
          </a:graphicData>
        </a:graphic>
      </p:graphicFrame>
      <p:sp>
        <p:nvSpPr>
          <p:cNvPr id="29" name="직사각형 28">
            <a:extLst>
              <a:ext uri="{FF2B5EF4-FFF2-40B4-BE49-F238E27FC236}">
                <a16:creationId xmlns:a16="http://schemas.microsoft.com/office/drawing/2014/main" id="{3F694C5C-3F8C-4447-94A5-F8BB511F2D82}"/>
              </a:ext>
            </a:extLst>
          </p:cNvPr>
          <p:cNvSpPr/>
          <p:nvPr/>
        </p:nvSpPr>
        <p:spPr>
          <a:xfrm>
            <a:off x="137741" y="5074981"/>
            <a:ext cx="7704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kern="0" dirty="0">
                <a:cs typeface="굴림" panose="020B0600000101010101" pitchFamily="34" charset="-127"/>
              </a:rPr>
              <a:t>* </a:t>
            </a:r>
            <a:r>
              <a:rPr lang="en-US" altLang="ko-KR" kern="0" dirty="0" err="1">
                <a:cs typeface="굴림" panose="020B0600000101010101" pitchFamily="34" charset="-127"/>
              </a:rPr>
              <a:t>nginx</a:t>
            </a:r>
            <a:r>
              <a:rPr lang="en-US" altLang="ko-KR" kern="0" dirty="0">
                <a:cs typeface="굴림" panose="020B0600000101010101" pitchFamily="34" charset="-127"/>
              </a:rPr>
              <a:t> reload</a:t>
            </a:r>
            <a:r>
              <a:rPr lang="ko-KR" altLang="ko-KR" kern="0" dirty="0" err="1">
                <a:cs typeface="굴림" panose="020B0600000101010101" pitchFamily="34" charset="-127"/>
              </a:rPr>
              <a:t>를</a:t>
            </a:r>
            <a:r>
              <a:rPr lang="ko-KR" altLang="ko-KR" kern="0" dirty="0">
                <a:cs typeface="굴림" panose="020B0600000101010101" pitchFamily="34" charset="-127"/>
              </a:rPr>
              <a:t> </a:t>
            </a:r>
            <a:r>
              <a:rPr lang="ko-KR" altLang="en-US" kern="0" dirty="0">
                <a:cs typeface="굴림" panose="020B0600000101010101" pitchFamily="34" charset="-127"/>
              </a:rPr>
              <a:t>사용하면</a:t>
            </a:r>
            <a:r>
              <a:rPr lang="ko-KR" altLang="ko-KR" kern="0" dirty="0">
                <a:cs typeface="굴림" panose="020B0600000101010101" pitchFamily="34" charset="-127"/>
              </a:rPr>
              <a:t> 중지없이 </a:t>
            </a:r>
            <a:r>
              <a:rPr lang="ko-KR" altLang="en-US" kern="0" dirty="0">
                <a:cs typeface="굴림" panose="020B0600000101010101" pitchFamily="34" charset="-127"/>
              </a:rPr>
              <a:t>프로세스</a:t>
            </a:r>
            <a:r>
              <a:rPr lang="ko-KR" altLang="ko-KR" kern="0" dirty="0">
                <a:cs typeface="굴림" panose="020B0600000101010101" pitchFamily="34" charset="-127"/>
              </a:rPr>
              <a:t>를 기동 할 수 있습니다</a:t>
            </a:r>
            <a:r>
              <a:rPr lang="en-US" altLang="ko-KR" kern="0" dirty="0">
                <a:cs typeface="굴림" panose="020B0600000101010101" pitchFamily="34" charset="-127"/>
              </a:rPr>
              <a:t>.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49777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3">
            <a:extLst>
              <a:ext uri="{FF2B5EF4-FFF2-40B4-BE49-F238E27FC236}">
                <a16:creationId xmlns:a16="http://schemas.microsoft.com/office/drawing/2014/main" id="{33DC9753-A6A8-D34F-8886-D54CBA090842}"/>
              </a:ext>
            </a:extLst>
          </p:cNvPr>
          <p:cNvSpPr txBox="1">
            <a:spLocks/>
          </p:cNvSpPr>
          <p:nvPr/>
        </p:nvSpPr>
        <p:spPr>
          <a:xfrm>
            <a:off x="26233" y="184502"/>
            <a:ext cx="5214155" cy="430374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400" b="1" dirty="0">
                <a:solidFill>
                  <a:prstClr val="white"/>
                </a:solidFill>
                <a:latin typeface="18 Regular"/>
                <a:ea typeface="+mn-ea"/>
                <a:cs typeface="Calibri" pitchFamily="34" charset="0"/>
              </a:rPr>
              <a:t>Nginx Config</a:t>
            </a:r>
            <a:endParaRPr lang="ko-KR" altLang="en-US" sz="2400" b="1" dirty="0">
              <a:solidFill>
                <a:schemeClr val="bg1"/>
              </a:solidFill>
              <a:latin typeface="18 Regular"/>
              <a:ea typeface="+mn-e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8F350C-2FF7-344A-ACDA-D4602DF80B4B}"/>
              </a:ext>
            </a:extLst>
          </p:cNvPr>
          <p:cNvSpPr txBox="1"/>
          <p:nvPr/>
        </p:nvSpPr>
        <p:spPr>
          <a:xfrm>
            <a:off x="119063" y="908720"/>
            <a:ext cx="11881593" cy="920252"/>
          </a:xfrm>
          <a:prstGeom prst="rect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 wrap="square" rtlCol="0">
            <a:spAutoFit/>
          </a:bodyPr>
          <a:lstStyle/>
          <a:p>
            <a:pPr marL="268288" indent="-268288" algn="l" latinLnBrk="0">
              <a:lnSpc>
                <a:spcPct val="110000"/>
              </a:lnSpc>
              <a:spcBef>
                <a:spcPts val="1200"/>
              </a:spcBef>
              <a:buSzPct val="100000"/>
              <a:buFontTx/>
              <a:buBlip>
                <a:blip r:embed="rId3"/>
              </a:buBlip>
            </a:pPr>
            <a:r>
              <a:rPr kumimoji="1" lang="ko-KR" altLang="en-US" kern="0" dirty="0" err="1"/>
              <a:t>구성파일</a:t>
            </a:r>
            <a:endParaRPr kumimoji="1" lang="en-US" altLang="ko-KR" kern="0" dirty="0"/>
          </a:p>
          <a:p>
            <a:r>
              <a:rPr kumimoji="1" lang="ko-KR" altLang="en-US" kern="0" dirty="0"/>
              <a:t>    </a:t>
            </a:r>
            <a:r>
              <a:rPr kumimoji="1" lang="en-US" altLang="ko-KR" sz="1600" kern="0" dirty="0"/>
              <a:t>Nginx</a:t>
            </a:r>
            <a:r>
              <a:rPr kumimoji="1" lang="ko-KR" altLang="en-US" sz="1600" kern="0" dirty="0"/>
              <a:t>는 </a:t>
            </a:r>
            <a:r>
              <a:rPr kumimoji="1" lang="ko-KR" altLang="en-US" sz="1600" kern="0" dirty="0" err="1"/>
              <a:t>구성파일에</a:t>
            </a:r>
            <a:r>
              <a:rPr kumimoji="1" lang="ko-KR" altLang="en-US" sz="1600" kern="0" dirty="0"/>
              <a:t> 지정된 </a:t>
            </a:r>
            <a:r>
              <a:rPr kumimoji="1" lang="ko-KR" altLang="en-US" sz="1600" kern="0" dirty="0" err="1"/>
              <a:t>지시문에</a:t>
            </a:r>
            <a:r>
              <a:rPr kumimoji="1" lang="ko-KR" altLang="en-US" sz="1600" kern="0" dirty="0"/>
              <a:t> 의해 제어되는 모듈로 구성됨</a:t>
            </a:r>
            <a:r>
              <a:rPr kumimoji="1" lang="en-US" altLang="ko-KR" sz="1600" kern="0" dirty="0"/>
              <a:t>. </a:t>
            </a:r>
            <a:r>
              <a:rPr kumimoji="1" lang="ko-KR" altLang="en-US" sz="1600" kern="0" dirty="0" err="1"/>
              <a:t>지시문은</a:t>
            </a:r>
            <a:r>
              <a:rPr kumimoji="1" lang="ko-KR" altLang="en-US" sz="1600" kern="0" dirty="0"/>
              <a:t> 간단한 </a:t>
            </a:r>
            <a:r>
              <a:rPr kumimoji="1" lang="ko-KR" altLang="en-US" sz="1600" kern="0" dirty="0" err="1"/>
              <a:t>지시문과</a:t>
            </a:r>
            <a:r>
              <a:rPr kumimoji="1" lang="ko-KR" altLang="en-US" sz="1600" kern="0" dirty="0"/>
              <a:t> </a:t>
            </a:r>
            <a:r>
              <a:rPr kumimoji="1" lang="ko-KR" altLang="en-US" sz="1600" kern="0" dirty="0" err="1"/>
              <a:t>블록지시문</a:t>
            </a:r>
            <a:r>
              <a:rPr kumimoji="1" lang="en-US" altLang="ko-KR" sz="1600" kern="0" dirty="0"/>
              <a:t> {} </a:t>
            </a:r>
            <a:r>
              <a:rPr kumimoji="1" lang="ko-KR" altLang="en-US" sz="1600" kern="0" dirty="0" err="1"/>
              <a:t>으로</a:t>
            </a:r>
            <a:endParaRPr kumimoji="1" lang="en-US" altLang="ko-KR" sz="1600" kern="0" dirty="0"/>
          </a:p>
          <a:p>
            <a:r>
              <a:rPr kumimoji="1" lang="ko-KR" altLang="en-US" sz="1600" kern="0" dirty="0"/>
              <a:t>    구분되며</a:t>
            </a:r>
            <a:r>
              <a:rPr kumimoji="1" lang="en-US" altLang="ko-KR" sz="1600" kern="0" dirty="0"/>
              <a:t> ; </a:t>
            </a:r>
            <a:r>
              <a:rPr kumimoji="1" lang="ko-KR" altLang="en-US" sz="1600" kern="0" dirty="0"/>
              <a:t>세미콜론</a:t>
            </a:r>
            <a:r>
              <a:rPr kumimoji="1" lang="en-US" altLang="ko-KR" sz="1600" kern="0" dirty="0"/>
              <a:t> </a:t>
            </a:r>
            <a:r>
              <a:rPr kumimoji="1" lang="ko-KR" altLang="en-US" sz="1600" kern="0" dirty="0" err="1"/>
              <a:t>으로</a:t>
            </a:r>
            <a:r>
              <a:rPr kumimoji="1" lang="ko-KR" altLang="en-US" sz="1600" kern="0" dirty="0"/>
              <a:t> 끝남 </a:t>
            </a:r>
          </a:p>
        </p:txBody>
      </p:sp>
      <p:graphicFrame>
        <p:nvGraphicFramePr>
          <p:cNvPr id="5" name="표 4">
            <a:extLst>
              <a:ext uri="{FF2B5EF4-FFF2-40B4-BE49-F238E27FC236}">
                <a16:creationId xmlns:a16="http://schemas.microsoft.com/office/drawing/2014/main" id="{77CC28B4-F9CF-1D40-9012-484B4D7383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7437597"/>
              </p:ext>
            </p:extLst>
          </p:nvPr>
        </p:nvGraphicFramePr>
        <p:xfrm>
          <a:off x="479425" y="1988840"/>
          <a:ext cx="10515600" cy="4152471"/>
        </p:xfrm>
        <a:graphic>
          <a:graphicData uri="http://schemas.openxmlformats.org/drawingml/2006/table">
            <a:tbl>
              <a:tblPr firstRow="1" firstCol="1" bandRow="1"/>
              <a:tblGrid>
                <a:gridCol w="10515600">
                  <a:extLst>
                    <a:ext uri="{9D8B030D-6E8A-4147-A177-3AD203B41FA5}">
                      <a16:colId xmlns:a16="http://schemas.microsoft.com/office/drawing/2014/main" val="1873937438"/>
                    </a:ext>
                  </a:extLst>
                </a:gridCol>
              </a:tblGrid>
              <a:tr h="389127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i="0" kern="1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worker_processes</a:t>
                      </a: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 1;</a:t>
                      </a:r>
                      <a:endParaRPr lang="ko-KR" sz="1600" kern="100" dirty="0">
                        <a:effectLst/>
                        <a:latin typeface="+mn-lt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events {</a:t>
                      </a:r>
                      <a:endParaRPr lang="ko-KR" sz="1600" kern="100" dirty="0">
                        <a:effectLst/>
                        <a:latin typeface="+mn-lt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i="0" kern="100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  </a:t>
                      </a:r>
                      <a:r>
                        <a:rPr lang="en-US" sz="1600" b="0" i="0" kern="1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worker_connections</a:t>
                      </a: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 1024;</a:t>
                      </a:r>
                      <a:endParaRPr lang="ko-KR" sz="1600" kern="100" dirty="0">
                        <a:effectLst/>
                        <a:latin typeface="+mn-lt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}</a:t>
                      </a:r>
                      <a:endParaRPr lang="ko-KR" sz="1600" kern="100" dirty="0">
                        <a:effectLst/>
                        <a:latin typeface="+mn-lt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i="0" kern="100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 </a:t>
                      </a: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http { </a:t>
                      </a:r>
                      <a:endParaRPr lang="ko-KR" sz="1600" kern="100" dirty="0">
                        <a:effectLst/>
                        <a:latin typeface="+mn-lt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i="0" kern="100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 </a:t>
                      </a: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include </a:t>
                      </a:r>
                      <a:r>
                        <a:rPr lang="en-US" sz="1600" b="0" i="0" kern="1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mime.types</a:t>
                      </a: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;</a:t>
                      </a:r>
                      <a:endParaRPr lang="ko-KR" sz="1600" kern="100" dirty="0">
                        <a:effectLst/>
                        <a:latin typeface="+mn-lt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i="0" kern="100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   </a:t>
                      </a: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server {</a:t>
                      </a:r>
                      <a:endParaRPr lang="ko-KR" sz="1600" kern="100" dirty="0">
                        <a:effectLst/>
                        <a:latin typeface="+mn-lt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i="0" kern="100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   </a:t>
                      </a: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listen 80;</a:t>
                      </a:r>
                      <a:endParaRPr lang="ko-KR" sz="1600" kern="100" dirty="0">
                        <a:effectLst/>
                        <a:latin typeface="+mn-lt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i="0" kern="100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   </a:t>
                      </a: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location / {</a:t>
                      </a:r>
                      <a:endParaRPr lang="ko-KR" sz="1600" kern="100" dirty="0">
                        <a:effectLst/>
                        <a:latin typeface="+mn-lt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i="0" kern="100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   </a:t>
                      </a: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root html;</a:t>
                      </a:r>
                      <a:endParaRPr lang="ko-KR" sz="1600" kern="100" dirty="0">
                        <a:effectLst/>
                        <a:latin typeface="+mn-lt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i="0" kern="100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   </a:t>
                      </a: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index </a:t>
                      </a:r>
                      <a:r>
                        <a:rPr lang="en-US" sz="1600" b="0" i="0" kern="1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index.html</a:t>
                      </a: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 </a:t>
                      </a:r>
                      <a:r>
                        <a:rPr lang="en-US" sz="1600" b="0" i="0" kern="1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index.htm</a:t>
                      </a: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;</a:t>
                      </a:r>
                      <a:endParaRPr lang="ko-KR" sz="1600" kern="100" dirty="0">
                        <a:effectLst/>
                        <a:latin typeface="+mn-lt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i="0" kern="100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   </a:t>
                      </a: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}   </a:t>
                      </a:r>
                      <a:endParaRPr lang="ko-KR" sz="1600" kern="100" dirty="0">
                        <a:effectLst/>
                        <a:latin typeface="+mn-lt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i="0" kern="100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  </a:t>
                      </a: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}   </a:t>
                      </a:r>
                      <a:endParaRPr lang="ko-KR" sz="1600" kern="100" dirty="0">
                        <a:effectLst/>
                        <a:latin typeface="+mn-lt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i="0" kern="100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 </a:t>
                      </a: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}</a:t>
                      </a:r>
                      <a:endParaRPr lang="ko-KR" sz="1600" kern="100" dirty="0">
                        <a:effectLst/>
                        <a:latin typeface="+mn-lt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</a:txBody>
                  <a:tcPr marL="19020" marR="19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8475416"/>
                  </a:ext>
                </a:extLst>
              </a:tr>
              <a:tr h="2524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i="0" kern="100" dirty="0">
                          <a:solidFill>
                            <a:srgbClr val="FFFF00"/>
                          </a:solidFill>
                          <a:effectLst/>
                          <a:latin typeface="18 Regular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 </a:t>
                      </a:r>
                      <a:endParaRPr lang="ko-KR" sz="1200" kern="100" dirty="0">
                        <a:effectLst/>
                        <a:latin typeface="굴림" panose="020B0600000101010101" pitchFamily="34" charset="-127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</a:txBody>
                  <a:tcPr marL="19020" marR="19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37013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66606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3">
            <a:extLst>
              <a:ext uri="{FF2B5EF4-FFF2-40B4-BE49-F238E27FC236}">
                <a16:creationId xmlns:a16="http://schemas.microsoft.com/office/drawing/2014/main" id="{33DC9753-A6A8-D34F-8886-D54CBA090842}"/>
              </a:ext>
            </a:extLst>
          </p:cNvPr>
          <p:cNvSpPr txBox="1">
            <a:spLocks/>
          </p:cNvSpPr>
          <p:nvPr/>
        </p:nvSpPr>
        <p:spPr>
          <a:xfrm>
            <a:off x="26233" y="184502"/>
            <a:ext cx="5214155" cy="430374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400" b="1" dirty="0">
                <a:solidFill>
                  <a:prstClr val="white"/>
                </a:solidFill>
                <a:latin typeface="18 Regular"/>
                <a:ea typeface="+mn-ea"/>
                <a:cs typeface="Calibri" pitchFamily="34" charset="0"/>
              </a:rPr>
              <a:t>Nginx Config</a:t>
            </a:r>
            <a:endParaRPr lang="ko-KR" altLang="en-US" sz="2400" b="1" dirty="0">
              <a:solidFill>
                <a:schemeClr val="bg1"/>
              </a:solidFill>
              <a:latin typeface="18 Regular"/>
              <a:ea typeface="+mn-e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8F350C-2FF7-344A-ACDA-D4602DF80B4B}"/>
              </a:ext>
            </a:extLst>
          </p:cNvPr>
          <p:cNvSpPr txBox="1"/>
          <p:nvPr/>
        </p:nvSpPr>
        <p:spPr>
          <a:xfrm>
            <a:off x="119063" y="908720"/>
            <a:ext cx="11721479" cy="889474"/>
          </a:xfrm>
          <a:prstGeom prst="rect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 wrap="none" rtlCol="0">
            <a:spAutoFit/>
          </a:bodyPr>
          <a:lstStyle/>
          <a:p>
            <a:pPr marL="268288" indent="-268288" algn="l" latinLnBrk="0">
              <a:lnSpc>
                <a:spcPct val="110000"/>
              </a:lnSpc>
              <a:spcBef>
                <a:spcPts val="1200"/>
              </a:spcBef>
              <a:buSzPct val="100000"/>
              <a:buFontTx/>
              <a:buBlip>
                <a:blip r:embed="rId3"/>
              </a:buBlip>
            </a:pPr>
            <a:r>
              <a:rPr kumimoji="1" lang="en-US" altLang="ko-KR" kern="0" dirty="0"/>
              <a:t>http </a:t>
            </a:r>
            <a:r>
              <a:rPr kumimoji="1" lang="ko-KR" altLang="en-US" kern="0" dirty="0"/>
              <a:t>블록</a:t>
            </a:r>
            <a:endParaRPr kumimoji="1" lang="en-US" altLang="ko-KR" kern="0" dirty="0"/>
          </a:p>
          <a:p>
            <a:r>
              <a:rPr kumimoji="1" lang="ko-KR" altLang="en-US" sz="1600" kern="0" dirty="0"/>
              <a:t>    </a:t>
            </a:r>
            <a:r>
              <a:rPr kumimoji="1" lang="en-US" altLang="ko-KR" sz="1600" kern="0" dirty="0"/>
              <a:t>http </a:t>
            </a:r>
            <a:r>
              <a:rPr kumimoji="1" lang="ko-KR" altLang="en-US" sz="1600" kern="0" dirty="0"/>
              <a:t>블록은 이후에 소개할 </a:t>
            </a:r>
            <a:r>
              <a:rPr kumimoji="1" lang="en-US" altLang="ko-KR" sz="1600" kern="0" dirty="0"/>
              <a:t>server, location</a:t>
            </a:r>
            <a:r>
              <a:rPr kumimoji="1" lang="ko-KR" altLang="en-US" sz="1600" kern="0" dirty="0"/>
              <a:t>의 </a:t>
            </a:r>
            <a:r>
              <a:rPr kumimoji="1" lang="ko-KR" altLang="en-US" sz="1600" kern="0" dirty="0" err="1"/>
              <a:t>상위블록이라고</a:t>
            </a:r>
            <a:r>
              <a:rPr kumimoji="1" lang="ko-KR" altLang="en-US" sz="1600" kern="0" dirty="0"/>
              <a:t> 할 수 있고</a:t>
            </a:r>
            <a:r>
              <a:rPr kumimoji="1" lang="en-US" altLang="ko-KR" sz="1600" kern="0" dirty="0"/>
              <a:t>, </a:t>
            </a:r>
            <a:r>
              <a:rPr kumimoji="1" lang="ko-KR" altLang="en-US" sz="1600" kern="0" dirty="0"/>
              <a:t>여기서 설정된 값을 하위 블록들은 상속 합니다</a:t>
            </a:r>
            <a:r>
              <a:rPr kumimoji="1" lang="en-US" altLang="ko-KR" sz="1600" kern="0" dirty="0"/>
              <a:t>. </a:t>
            </a:r>
          </a:p>
          <a:p>
            <a:r>
              <a:rPr kumimoji="1" lang="en-US" altLang="ko-KR" sz="1600" kern="0" dirty="0"/>
              <a:t>    http </a:t>
            </a:r>
            <a:r>
              <a:rPr kumimoji="1" lang="ko-KR" altLang="en-US" sz="1600" kern="0" dirty="0"/>
              <a:t>블록은 </a:t>
            </a:r>
            <a:r>
              <a:rPr kumimoji="1" lang="ko-KR" altLang="en-US" sz="1600" kern="0" dirty="0" err="1"/>
              <a:t>여러개를</a:t>
            </a:r>
            <a:r>
              <a:rPr kumimoji="1" lang="ko-KR" altLang="en-US" sz="1600" kern="0" dirty="0"/>
              <a:t> 사용 할 수 있지만 관리상의 이슈로 한번만 사용하는 것을 권장 합니다</a:t>
            </a:r>
            <a:r>
              <a:rPr kumimoji="1" lang="en-US" altLang="ko-KR" sz="1600" kern="0" dirty="0"/>
              <a:t>. </a:t>
            </a:r>
            <a:r>
              <a:rPr kumimoji="1" lang="ko-KR" altLang="en-US" sz="1600" kern="0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A7D0F4-4DF7-D94E-BF8F-D55F8C666676}"/>
              </a:ext>
            </a:extLst>
          </p:cNvPr>
          <p:cNvSpPr txBox="1"/>
          <p:nvPr/>
        </p:nvSpPr>
        <p:spPr>
          <a:xfrm>
            <a:off x="119063" y="2138206"/>
            <a:ext cx="11226150" cy="1135696"/>
          </a:xfrm>
          <a:prstGeom prst="rect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 wrap="none" rtlCol="0">
            <a:spAutoFit/>
          </a:bodyPr>
          <a:lstStyle/>
          <a:p>
            <a:pPr marL="268288" indent="-268288" algn="l" latinLnBrk="0">
              <a:lnSpc>
                <a:spcPct val="110000"/>
              </a:lnSpc>
              <a:spcBef>
                <a:spcPts val="1200"/>
              </a:spcBef>
              <a:buSzPct val="100000"/>
              <a:buFontTx/>
              <a:buBlip>
                <a:blip r:embed="rId3"/>
              </a:buBlip>
            </a:pPr>
            <a:r>
              <a:rPr kumimoji="1" lang="en-US" altLang="ko-KR" kern="0" dirty="0"/>
              <a:t>server </a:t>
            </a:r>
            <a:r>
              <a:rPr kumimoji="1" lang="ko-KR" altLang="en-US" kern="0" dirty="0"/>
              <a:t>블록</a:t>
            </a:r>
            <a:endParaRPr kumimoji="1" lang="en-US" altLang="ko-KR" kern="0" dirty="0"/>
          </a:p>
          <a:p>
            <a:r>
              <a:rPr kumimoji="1" lang="ko-KR" altLang="en-US" sz="1600" kern="0" dirty="0"/>
              <a:t>    </a:t>
            </a:r>
            <a:r>
              <a:rPr kumimoji="1" lang="en-US" altLang="ko-KR" sz="1600" kern="0" dirty="0"/>
              <a:t>server </a:t>
            </a:r>
            <a:r>
              <a:rPr kumimoji="1" lang="ko-KR" altLang="en-US" sz="1600" kern="0" dirty="0"/>
              <a:t>블록은 하나의 웹사이트를 선언 하는데 사용 됩니다</a:t>
            </a:r>
            <a:r>
              <a:rPr kumimoji="1" lang="en-US" altLang="ko-KR" sz="1600" kern="0" dirty="0"/>
              <a:t>. </a:t>
            </a:r>
            <a:r>
              <a:rPr kumimoji="1" lang="ko-KR" altLang="en-US" sz="1600" kern="0" dirty="0"/>
              <a:t>가상호스팅의 개념의 동일하며</a:t>
            </a:r>
            <a:r>
              <a:rPr kumimoji="1" lang="en-US" altLang="ko-KR" sz="1600" kern="0" dirty="0"/>
              <a:t>, </a:t>
            </a:r>
            <a:r>
              <a:rPr kumimoji="1" lang="ko-KR" altLang="en-US" sz="1600" kern="0" dirty="0"/>
              <a:t>하나의 서버로 서로 다른 </a:t>
            </a:r>
            <a:endParaRPr kumimoji="1" lang="en-US" altLang="ko-KR" sz="1600" kern="0" dirty="0"/>
          </a:p>
          <a:p>
            <a:r>
              <a:rPr kumimoji="1" lang="ko-KR" altLang="en-US" sz="1600" kern="0" dirty="0"/>
              <a:t>    도메인을 동시에 운영하고 싶은 경우 사용할 수 있는 방법 입니다</a:t>
            </a:r>
            <a:r>
              <a:rPr kumimoji="1" lang="en-US" altLang="ko-KR" sz="1600" kern="0" dirty="0"/>
              <a:t>. </a:t>
            </a:r>
          </a:p>
          <a:p>
            <a:r>
              <a:rPr kumimoji="1" lang="ko-KR" altLang="en-US" sz="1600" kern="0" dirty="0"/>
              <a:t>    도메인 외에 서로 다른 포트 번호로도 사용 </a:t>
            </a:r>
            <a:r>
              <a:rPr kumimoji="1" lang="ko-KR" altLang="en-US" sz="1600" kern="0" dirty="0" err="1"/>
              <a:t>할수</a:t>
            </a:r>
            <a:r>
              <a:rPr kumimoji="1" lang="ko-KR" altLang="en-US" sz="1600" kern="0" dirty="0"/>
              <a:t> 있습니다</a:t>
            </a:r>
            <a:r>
              <a:rPr kumimoji="1" lang="en-US" altLang="ko-KR" sz="1600" kern="0" dirty="0"/>
              <a:t>. </a:t>
            </a:r>
            <a:endParaRPr kumimoji="1" lang="ko-KR" altLang="en-US" sz="1600" kern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458935-733A-B644-B94E-F7BDBB01AE98}"/>
              </a:ext>
            </a:extLst>
          </p:cNvPr>
          <p:cNvSpPr txBox="1"/>
          <p:nvPr/>
        </p:nvSpPr>
        <p:spPr>
          <a:xfrm>
            <a:off x="119063" y="3583136"/>
            <a:ext cx="11934677" cy="889474"/>
          </a:xfrm>
          <a:prstGeom prst="rect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 wrap="none" rtlCol="0">
            <a:spAutoFit/>
          </a:bodyPr>
          <a:lstStyle/>
          <a:p>
            <a:pPr marL="268288" indent="-268288" algn="l" latinLnBrk="0">
              <a:lnSpc>
                <a:spcPct val="110000"/>
              </a:lnSpc>
              <a:spcBef>
                <a:spcPts val="1200"/>
              </a:spcBef>
              <a:buSzPct val="100000"/>
              <a:buFontTx/>
              <a:buBlip>
                <a:blip r:embed="rId3"/>
              </a:buBlip>
            </a:pPr>
            <a:r>
              <a:rPr kumimoji="1" lang="en-US" altLang="ko-KR" kern="0" dirty="0"/>
              <a:t>location </a:t>
            </a:r>
            <a:r>
              <a:rPr kumimoji="1" lang="ko-KR" altLang="en-US" kern="0" dirty="0"/>
              <a:t>블록</a:t>
            </a:r>
            <a:endParaRPr kumimoji="1" lang="en-US" altLang="ko-KR" kern="0" dirty="0"/>
          </a:p>
          <a:p>
            <a:r>
              <a:rPr kumimoji="1" lang="ko-KR" altLang="en-US" sz="1600" kern="0" dirty="0"/>
              <a:t>    </a:t>
            </a:r>
            <a:r>
              <a:rPr kumimoji="1" lang="en-US" altLang="ko-KR" sz="1600" kern="0" dirty="0"/>
              <a:t>server </a:t>
            </a:r>
            <a:r>
              <a:rPr kumimoji="1" lang="ko-KR" altLang="en-US" sz="1600" kern="0" dirty="0"/>
              <a:t>블록 안에 등장하면서 특정 </a:t>
            </a:r>
            <a:r>
              <a:rPr kumimoji="1" lang="en-US" altLang="ko-KR" sz="1600" kern="0" dirty="0"/>
              <a:t>context root(/)</a:t>
            </a:r>
            <a:r>
              <a:rPr kumimoji="1" lang="ko-KR" altLang="en-US" sz="1600" kern="0" dirty="0"/>
              <a:t>을 처리 하는 방법을 정의 합니다</a:t>
            </a:r>
            <a:r>
              <a:rPr kumimoji="1" lang="en-US" altLang="ko-KR" sz="1600" kern="0" dirty="0"/>
              <a:t>. </a:t>
            </a:r>
            <a:r>
              <a:rPr kumimoji="1" lang="en-US" altLang="ko-KR" sz="1600" kern="0" dirty="0">
                <a:hlinkClick r:id="rId4"/>
              </a:rPr>
              <a:t>http://www.open.com/test1</a:t>
            </a:r>
            <a:r>
              <a:rPr kumimoji="1" lang="en-US" altLang="ko-KR" sz="1600" kern="0" dirty="0"/>
              <a:t> </a:t>
            </a:r>
            <a:r>
              <a:rPr kumimoji="1" lang="ko-KR" altLang="en-US" sz="1600" kern="0" dirty="0"/>
              <a:t>로 접근하는 </a:t>
            </a:r>
            <a:endParaRPr kumimoji="1" lang="en-US" altLang="ko-KR" sz="1600" kern="0" dirty="0"/>
          </a:p>
          <a:p>
            <a:r>
              <a:rPr kumimoji="1" lang="en-US" altLang="ko-KR" sz="1600" kern="0" dirty="0"/>
              <a:t>    </a:t>
            </a:r>
            <a:r>
              <a:rPr kumimoji="1" lang="ko-KR" altLang="en-US" sz="1600" kern="0" dirty="0"/>
              <a:t>요청을 처리하고 싶을 때 사용 합니다</a:t>
            </a:r>
            <a:r>
              <a:rPr kumimoji="1" lang="en-US" altLang="ko-KR" sz="1600" kern="0" dirty="0"/>
              <a:t>. </a:t>
            </a:r>
            <a:endParaRPr kumimoji="1" lang="ko-KR" altLang="en-US" sz="1600" kern="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6E285B-7899-D745-A476-8AF03E25E938}"/>
              </a:ext>
            </a:extLst>
          </p:cNvPr>
          <p:cNvSpPr txBox="1"/>
          <p:nvPr/>
        </p:nvSpPr>
        <p:spPr>
          <a:xfrm>
            <a:off x="119063" y="4941168"/>
            <a:ext cx="11819261" cy="889474"/>
          </a:xfrm>
          <a:prstGeom prst="rect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 wrap="none" rtlCol="0">
            <a:spAutoFit/>
          </a:bodyPr>
          <a:lstStyle/>
          <a:p>
            <a:pPr marL="268288" indent="-268288" algn="l" latinLnBrk="0">
              <a:lnSpc>
                <a:spcPct val="110000"/>
              </a:lnSpc>
              <a:spcBef>
                <a:spcPts val="1200"/>
              </a:spcBef>
              <a:buSzPct val="100000"/>
              <a:buFontTx/>
              <a:buBlip>
                <a:blip r:embed="rId3"/>
              </a:buBlip>
            </a:pPr>
            <a:r>
              <a:rPr kumimoji="1" lang="en-US" altLang="ko-KR" kern="0" dirty="0"/>
              <a:t>Event </a:t>
            </a:r>
            <a:r>
              <a:rPr kumimoji="1" lang="ko-KR" altLang="en-US" kern="0" dirty="0"/>
              <a:t>블록</a:t>
            </a:r>
            <a:endParaRPr kumimoji="1" lang="en-US" altLang="ko-KR" kern="0" dirty="0"/>
          </a:p>
          <a:p>
            <a:r>
              <a:rPr kumimoji="1" lang="en-US" altLang="ko-KR" sz="1600" kern="0" dirty="0"/>
              <a:t>    </a:t>
            </a:r>
            <a:r>
              <a:rPr kumimoji="1" lang="ko-KR" altLang="en-US" sz="1600" kern="0" dirty="0"/>
              <a:t>이벤트 블록은 주로 네트워크 </a:t>
            </a:r>
            <a:r>
              <a:rPr kumimoji="1" lang="ko-KR" altLang="en-US" sz="1600" kern="0" dirty="0" err="1"/>
              <a:t>동작방법과</a:t>
            </a:r>
            <a:r>
              <a:rPr kumimoji="1" lang="ko-KR" altLang="en-US" sz="1600" kern="0" dirty="0"/>
              <a:t> 관련된 설정 값을 가집니다</a:t>
            </a:r>
            <a:r>
              <a:rPr kumimoji="1" lang="en-US" altLang="ko-KR" sz="1600" kern="0" dirty="0"/>
              <a:t>. </a:t>
            </a:r>
            <a:r>
              <a:rPr kumimoji="1" lang="ko-KR" altLang="en-US" sz="1600" kern="0" dirty="0"/>
              <a:t>실제 </a:t>
            </a:r>
            <a:r>
              <a:rPr kumimoji="1" lang="en-US" altLang="ko-KR" sz="1600" kern="0" dirty="0" err="1"/>
              <a:t>nginx</a:t>
            </a:r>
            <a:r>
              <a:rPr kumimoji="1" lang="en-US" altLang="ko-KR" sz="1600" kern="0" dirty="0"/>
              <a:t> </a:t>
            </a:r>
            <a:r>
              <a:rPr kumimoji="1" lang="ko-KR" altLang="en-US" sz="1600" kern="0" dirty="0"/>
              <a:t>튜닝에 대한 설정을 하는 부분 입니다</a:t>
            </a:r>
            <a:r>
              <a:rPr kumimoji="1" lang="en-US" altLang="ko-KR" sz="1600" kern="0" dirty="0"/>
              <a:t>. </a:t>
            </a:r>
            <a:r>
              <a:rPr kumimoji="1" lang="ko-KR" altLang="en-US" sz="1600" kern="0" dirty="0"/>
              <a:t>    </a:t>
            </a:r>
            <a:endParaRPr kumimoji="1" lang="en-US" altLang="ko-KR" sz="1600" kern="0" dirty="0"/>
          </a:p>
          <a:p>
            <a:endParaRPr kumimoji="1" lang="ko-KR" altLang="en-US" sz="1600" kern="0" dirty="0"/>
          </a:p>
        </p:txBody>
      </p:sp>
    </p:spTree>
    <p:extLst>
      <p:ext uri="{BB962C8B-B14F-4D97-AF65-F5344CB8AC3E}">
        <p14:creationId xmlns:p14="http://schemas.microsoft.com/office/powerpoint/2010/main" val="13364716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3">
            <a:extLst>
              <a:ext uri="{FF2B5EF4-FFF2-40B4-BE49-F238E27FC236}">
                <a16:creationId xmlns:a16="http://schemas.microsoft.com/office/drawing/2014/main" id="{33DC9753-A6A8-D34F-8886-D54CBA090842}"/>
              </a:ext>
            </a:extLst>
          </p:cNvPr>
          <p:cNvSpPr txBox="1">
            <a:spLocks/>
          </p:cNvSpPr>
          <p:nvPr/>
        </p:nvSpPr>
        <p:spPr>
          <a:xfrm>
            <a:off x="26233" y="184502"/>
            <a:ext cx="5214155" cy="430374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400" b="1" dirty="0">
                <a:solidFill>
                  <a:prstClr val="white"/>
                </a:solidFill>
                <a:latin typeface="18 Regular"/>
                <a:ea typeface="+mn-ea"/>
                <a:cs typeface="Calibri" pitchFamily="34" charset="0"/>
              </a:rPr>
              <a:t>Nginx Config</a:t>
            </a:r>
            <a:endParaRPr lang="ko-KR" altLang="en-US" sz="2400" b="1" dirty="0">
              <a:solidFill>
                <a:schemeClr val="bg1"/>
              </a:solidFill>
              <a:latin typeface="18 Regular"/>
              <a:ea typeface="+mn-ea"/>
            </a:endParaRPr>
          </a:p>
        </p:txBody>
      </p:sp>
      <p:graphicFrame>
        <p:nvGraphicFramePr>
          <p:cNvPr id="21" name="표 20">
            <a:extLst>
              <a:ext uri="{FF2B5EF4-FFF2-40B4-BE49-F238E27FC236}">
                <a16:creationId xmlns:a16="http://schemas.microsoft.com/office/drawing/2014/main" id="{09040D56-91E5-6F40-965E-8B2C4C88BA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486180"/>
              </p:ext>
            </p:extLst>
          </p:nvPr>
        </p:nvGraphicFramePr>
        <p:xfrm>
          <a:off x="479424" y="908720"/>
          <a:ext cx="10512426" cy="5503196"/>
        </p:xfrm>
        <a:graphic>
          <a:graphicData uri="http://schemas.openxmlformats.org/drawingml/2006/table">
            <a:tbl>
              <a:tblPr firstRow="1" firstCol="1" bandRow="1"/>
              <a:tblGrid>
                <a:gridCol w="10512426">
                  <a:extLst>
                    <a:ext uri="{9D8B030D-6E8A-4147-A177-3AD203B41FA5}">
                      <a16:colId xmlns:a16="http://schemas.microsoft.com/office/drawing/2014/main" val="1475088590"/>
                    </a:ext>
                  </a:extLst>
                </a:gridCol>
              </a:tblGrid>
              <a:tr h="516441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i="0" kern="100" dirty="0">
                          <a:solidFill>
                            <a:srgbClr val="FFFF00"/>
                          </a:solidFill>
                          <a:effectLst/>
                          <a:latin typeface="18 Regular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 </a:t>
                      </a:r>
                      <a:endParaRPr lang="ko-KR" sz="1200" b="0" i="0" kern="100" dirty="0">
                        <a:effectLst/>
                        <a:latin typeface="18 Regular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i="0" kern="100" dirty="0">
                          <a:solidFill>
                            <a:srgbClr val="FFFF00"/>
                          </a:solidFill>
                          <a:effectLst/>
                          <a:latin typeface="+mj-ea"/>
                          <a:ea typeface="+mj-ea"/>
                          <a:cs typeface="굴림" panose="020B0600000101010101" pitchFamily="34" charset="-127"/>
                        </a:rPr>
                        <a:t>http {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b="0" i="0" kern="100" dirty="0">
                        <a:solidFill>
                          <a:srgbClr val="FFFF00"/>
                        </a:solidFill>
                        <a:effectLst/>
                        <a:latin typeface="+mj-ea"/>
                        <a:ea typeface="+mj-ea"/>
                        <a:cs typeface="굴림" panose="020B0600000101010101" pitchFamily="34" charset="-127"/>
                      </a:endParaRPr>
                    </a:p>
                    <a:p>
                      <a:pPr algn="just"/>
                      <a:r>
                        <a:rPr lang="en" altLang="ko-KR" sz="1200" b="1" i="0" dirty="0">
                          <a:solidFill>
                            <a:srgbClr val="454545"/>
                          </a:solidFill>
                          <a:effectLst/>
                          <a:latin typeface="+mj-ea"/>
                          <a:ea typeface="+mj-ea"/>
                        </a:rPr>
                        <a:t>  </a:t>
                      </a:r>
                      <a:r>
                        <a:rPr lang="en" altLang="ko-KR" sz="1200" b="0" i="0" kern="100" dirty="0">
                          <a:solidFill>
                            <a:srgbClr val="FFFF00"/>
                          </a:solidFill>
                          <a:effectLst/>
                          <a:latin typeface="+mj-ea"/>
                          <a:ea typeface="+mj-ea"/>
                        </a:rPr>
                        <a:t>  </a:t>
                      </a:r>
                      <a:r>
                        <a:rPr lang="en" altLang="ko-KR" sz="1200" b="0" i="0" kern="100" dirty="0" err="1">
                          <a:solidFill>
                            <a:srgbClr val="FFFF00"/>
                          </a:solidFill>
                          <a:effectLst/>
                          <a:latin typeface="+mj-ea"/>
                          <a:ea typeface="+mj-ea"/>
                        </a:rPr>
                        <a:t>log_format</a:t>
                      </a:r>
                      <a:r>
                        <a:rPr lang="en" altLang="ko-KR" sz="1200" b="0" i="0" kern="100" dirty="0">
                          <a:solidFill>
                            <a:srgbClr val="FFFF00"/>
                          </a:solidFill>
                          <a:effectLst/>
                          <a:latin typeface="+mj-ea"/>
                          <a:ea typeface="+mj-ea"/>
                        </a:rPr>
                        <a:t>  main  '$</a:t>
                      </a:r>
                      <a:r>
                        <a:rPr lang="en" altLang="ko-KR" sz="1200" b="0" i="0" kern="100" dirty="0" err="1">
                          <a:solidFill>
                            <a:srgbClr val="FFFF00"/>
                          </a:solidFill>
                          <a:effectLst/>
                          <a:latin typeface="+mj-ea"/>
                          <a:ea typeface="+mj-ea"/>
                        </a:rPr>
                        <a:t>remote_addr</a:t>
                      </a:r>
                      <a:r>
                        <a:rPr lang="en" altLang="ko-KR" sz="1200" b="0" i="0" kern="100" dirty="0">
                          <a:solidFill>
                            <a:srgbClr val="FFFF00"/>
                          </a:solidFill>
                          <a:effectLst/>
                          <a:latin typeface="+mj-ea"/>
                          <a:ea typeface="+mj-ea"/>
                        </a:rPr>
                        <a:t> - $</a:t>
                      </a:r>
                      <a:r>
                        <a:rPr lang="en" altLang="ko-KR" sz="1200" b="0" i="0" kern="100" dirty="0" err="1">
                          <a:solidFill>
                            <a:srgbClr val="FFFF00"/>
                          </a:solidFill>
                          <a:effectLst/>
                          <a:latin typeface="+mj-ea"/>
                          <a:ea typeface="+mj-ea"/>
                        </a:rPr>
                        <a:t>remote_user</a:t>
                      </a:r>
                      <a:r>
                        <a:rPr lang="en" altLang="ko-KR" sz="1200" b="0" i="0" kern="100" dirty="0">
                          <a:solidFill>
                            <a:srgbClr val="FFFF00"/>
                          </a:solidFill>
                          <a:effectLst/>
                          <a:latin typeface="+mj-ea"/>
                          <a:ea typeface="+mj-ea"/>
                        </a:rPr>
                        <a:t> [$</a:t>
                      </a:r>
                      <a:r>
                        <a:rPr lang="en" altLang="ko-KR" sz="1200" b="0" i="0" kern="100" dirty="0" err="1">
                          <a:solidFill>
                            <a:srgbClr val="FFFF00"/>
                          </a:solidFill>
                          <a:effectLst/>
                          <a:latin typeface="+mj-ea"/>
                          <a:ea typeface="+mj-ea"/>
                        </a:rPr>
                        <a:t>time_local</a:t>
                      </a:r>
                      <a:r>
                        <a:rPr lang="en" altLang="ko-KR" sz="1200" b="0" i="0" kern="100" dirty="0">
                          <a:solidFill>
                            <a:srgbClr val="FFFF00"/>
                          </a:solidFill>
                          <a:effectLst/>
                          <a:latin typeface="+mj-ea"/>
                          <a:ea typeface="+mj-ea"/>
                        </a:rPr>
                        <a:t>] "$request" '</a:t>
                      </a:r>
                    </a:p>
                    <a:p>
                      <a:pPr algn="just"/>
                      <a:r>
                        <a:rPr lang="en" altLang="ko-KR" sz="1200" b="0" i="0" kern="100" dirty="0">
                          <a:solidFill>
                            <a:srgbClr val="FFFF00"/>
                          </a:solidFill>
                          <a:effectLst/>
                          <a:latin typeface="+mj-ea"/>
                          <a:ea typeface="+mj-ea"/>
                        </a:rPr>
                        <a:t>                      '$status $</a:t>
                      </a:r>
                      <a:r>
                        <a:rPr lang="en" altLang="ko-KR" sz="1200" b="0" i="0" kern="100" dirty="0" err="1">
                          <a:solidFill>
                            <a:srgbClr val="FFFF00"/>
                          </a:solidFill>
                          <a:effectLst/>
                          <a:latin typeface="+mj-ea"/>
                          <a:ea typeface="+mj-ea"/>
                        </a:rPr>
                        <a:t>body_bytes_sent</a:t>
                      </a:r>
                      <a:r>
                        <a:rPr lang="en" altLang="ko-KR" sz="1200" b="0" i="0" kern="100" dirty="0">
                          <a:solidFill>
                            <a:srgbClr val="FFFF00"/>
                          </a:solidFill>
                          <a:effectLst/>
                          <a:latin typeface="+mj-ea"/>
                          <a:ea typeface="+mj-ea"/>
                        </a:rPr>
                        <a:t> "$</a:t>
                      </a:r>
                      <a:r>
                        <a:rPr lang="en" altLang="ko-KR" sz="1200" b="0" i="0" kern="100" dirty="0" err="1">
                          <a:solidFill>
                            <a:srgbClr val="FFFF00"/>
                          </a:solidFill>
                          <a:effectLst/>
                          <a:latin typeface="+mj-ea"/>
                          <a:ea typeface="+mj-ea"/>
                        </a:rPr>
                        <a:t>http_referer</a:t>
                      </a:r>
                      <a:r>
                        <a:rPr lang="en" altLang="ko-KR" sz="1200" b="0" i="0" kern="100" dirty="0">
                          <a:solidFill>
                            <a:srgbClr val="FFFF00"/>
                          </a:solidFill>
                          <a:effectLst/>
                          <a:latin typeface="+mj-ea"/>
                          <a:ea typeface="+mj-ea"/>
                        </a:rPr>
                        <a:t>" '</a:t>
                      </a:r>
                    </a:p>
                    <a:p>
                      <a:pPr algn="just"/>
                      <a:r>
                        <a:rPr lang="en" altLang="ko-KR" sz="1200" b="0" i="0" kern="100" dirty="0">
                          <a:solidFill>
                            <a:srgbClr val="FFFF00"/>
                          </a:solidFill>
                          <a:effectLst/>
                          <a:latin typeface="+mj-ea"/>
                          <a:ea typeface="+mj-ea"/>
                        </a:rPr>
                        <a:t>                      '"$</a:t>
                      </a:r>
                      <a:r>
                        <a:rPr lang="en" altLang="ko-KR" sz="1200" b="0" i="0" kern="100" dirty="0" err="1">
                          <a:solidFill>
                            <a:srgbClr val="FFFF00"/>
                          </a:solidFill>
                          <a:effectLst/>
                          <a:latin typeface="+mj-ea"/>
                          <a:ea typeface="+mj-ea"/>
                        </a:rPr>
                        <a:t>http_user_agent</a:t>
                      </a:r>
                      <a:r>
                        <a:rPr lang="en" altLang="ko-KR" sz="1200" b="0" i="0" kern="100" dirty="0">
                          <a:solidFill>
                            <a:srgbClr val="FFFF00"/>
                          </a:solidFill>
                          <a:effectLst/>
                          <a:latin typeface="+mj-ea"/>
                          <a:ea typeface="+mj-ea"/>
                        </a:rPr>
                        <a:t>" "$</a:t>
                      </a:r>
                      <a:r>
                        <a:rPr lang="en" altLang="ko-KR" sz="1200" b="0" i="0" kern="100" dirty="0" err="1">
                          <a:solidFill>
                            <a:srgbClr val="FFFF00"/>
                          </a:solidFill>
                          <a:effectLst/>
                          <a:latin typeface="+mj-ea"/>
                          <a:ea typeface="+mj-ea"/>
                        </a:rPr>
                        <a:t>http_x_forwarded_for</a:t>
                      </a:r>
                      <a:r>
                        <a:rPr lang="en" altLang="ko-KR" sz="1200" b="0" i="0" kern="100" dirty="0">
                          <a:solidFill>
                            <a:srgbClr val="FFFF00"/>
                          </a:solidFill>
                          <a:effectLst/>
                          <a:latin typeface="+mj-ea"/>
                          <a:ea typeface="+mj-ea"/>
                        </a:rPr>
                        <a:t>"';</a:t>
                      </a:r>
                    </a:p>
                    <a:p>
                      <a:pPr algn="just"/>
                      <a:r>
                        <a:rPr lang="en" altLang="ko-KR" sz="1200" b="0" i="0" kern="100" dirty="0">
                          <a:solidFill>
                            <a:srgbClr val="FFFF00"/>
                          </a:solidFill>
                          <a:effectLst/>
                          <a:latin typeface="+mj-ea"/>
                          <a:ea typeface="+mj-ea"/>
                        </a:rPr>
                        <a:t>    </a:t>
                      </a:r>
                      <a:r>
                        <a:rPr lang="en" altLang="ko-KR" sz="1200" b="0" i="0" kern="100" dirty="0" err="1">
                          <a:solidFill>
                            <a:srgbClr val="FFFF00"/>
                          </a:solidFill>
                          <a:effectLst/>
                          <a:latin typeface="+mj-ea"/>
                          <a:ea typeface="+mj-ea"/>
                        </a:rPr>
                        <a:t>access_log</a:t>
                      </a:r>
                      <a:r>
                        <a:rPr lang="en" altLang="ko-KR" sz="1200" b="0" i="0" kern="100" dirty="0">
                          <a:solidFill>
                            <a:srgbClr val="FFFF00"/>
                          </a:solidFill>
                          <a:effectLst/>
                          <a:latin typeface="+mj-ea"/>
                          <a:ea typeface="+mj-ea"/>
                        </a:rPr>
                        <a:t>  /</a:t>
                      </a:r>
                      <a:r>
                        <a:rPr lang="en" altLang="ko-KR" sz="1200" b="0" i="0" kern="100" dirty="0" err="1">
                          <a:solidFill>
                            <a:srgbClr val="FFFF00"/>
                          </a:solidFill>
                          <a:effectLst/>
                          <a:latin typeface="+mj-ea"/>
                          <a:ea typeface="+mj-ea"/>
                        </a:rPr>
                        <a:t>var</a:t>
                      </a:r>
                      <a:r>
                        <a:rPr lang="en" altLang="ko-KR" sz="1200" b="0" i="0" kern="100" dirty="0">
                          <a:solidFill>
                            <a:srgbClr val="FFFF00"/>
                          </a:solidFill>
                          <a:effectLst/>
                          <a:latin typeface="+mj-ea"/>
                          <a:ea typeface="+mj-ea"/>
                        </a:rPr>
                        <a:t>/log/</a:t>
                      </a:r>
                      <a:r>
                        <a:rPr lang="en" altLang="ko-KR" sz="1200" b="0" i="0" kern="100" dirty="0" err="1">
                          <a:solidFill>
                            <a:srgbClr val="FFFF00"/>
                          </a:solidFill>
                          <a:effectLst/>
                          <a:latin typeface="+mj-ea"/>
                          <a:ea typeface="+mj-ea"/>
                        </a:rPr>
                        <a:t>nginx</a:t>
                      </a:r>
                      <a:r>
                        <a:rPr lang="en" altLang="ko-KR" sz="1200" b="0" i="0" kern="100" dirty="0">
                          <a:solidFill>
                            <a:srgbClr val="FFFF00"/>
                          </a:solidFill>
                          <a:effectLst/>
                          <a:latin typeface="+mj-ea"/>
                          <a:ea typeface="+mj-ea"/>
                        </a:rPr>
                        <a:t>/</a:t>
                      </a:r>
                      <a:r>
                        <a:rPr lang="en" altLang="ko-KR" sz="1200" b="0" i="0" kern="100" dirty="0" err="1">
                          <a:solidFill>
                            <a:srgbClr val="FFFF00"/>
                          </a:solidFill>
                          <a:effectLst/>
                          <a:latin typeface="+mj-ea"/>
                          <a:ea typeface="+mj-ea"/>
                        </a:rPr>
                        <a:t>access.log</a:t>
                      </a:r>
                      <a:r>
                        <a:rPr lang="en" altLang="ko-KR" sz="1200" b="0" i="0" kern="100" dirty="0">
                          <a:solidFill>
                            <a:srgbClr val="FFFF00"/>
                          </a:solidFill>
                          <a:effectLst/>
                          <a:latin typeface="+mj-ea"/>
                          <a:ea typeface="+mj-ea"/>
                        </a:rPr>
                        <a:t>  main;</a:t>
                      </a:r>
                      <a:endParaRPr lang="ko-KR" sz="1200" b="0" i="0" kern="100" dirty="0">
                        <a:effectLst/>
                        <a:latin typeface="+mj-ea"/>
                        <a:ea typeface="+mj-ea"/>
                        <a:cs typeface="굴림" panose="020B0600000101010101" pitchFamily="34" charset="-127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i="0" kern="100" dirty="0">
                          <a:solidFill>
                            <a:srgbClr val="FFFF00"/>
                          </a:solidFill>
                          <a:effectLst/>
                          <a:latin typeface="+mj-ea"/>
                          <a:ea typeface="+mj-ea"/>
                          <a:cs typeface="굴림" panose="020B0600000101010101" pitchFamily="34" charset="-127"/>
                        </a:rPr>
                        <a:t>server{</a:t>
                      </a:r>
                      <a:endParaRPr lang="ko-KR" sz="1200" b="0" i="0" kern="100" dirty="0">
                        <a:effectLst/>
                        <a:latin typeface="+mj-ea"/>
                        <a:ea typeface="+mj-ea"/>
                        <a:cs typeface="굴림" panose="020B0600000101010101" pitchFamily="34" charset="-127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o-KR" sz="1200" b="0" i="0" kern="100" dirty="0">
                        <a:effectLst/>
                        <a:latin typeface="+mj-ea"/>
                        <a:ea typeface="+mj-ea"/>
                        <a:cs typeface="굴림" panose="020B0600000101010101" pitchFamily="34" charset="-127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i="0" kern="100" dirty="0">
                          <a:solidFill>
                            <a:srgbClr val="FFFF00"/>
                          </a:solidFill>
                          <a:effectLst/>
                          <a:latin typeface="+mj-ea"/>
                          <a:ea typeface="+mj-ea"/>
                          <a:cs typeface="굴림" panose="020B0600000101010101" pitchFamily="34" charset="-127"/>
                        </a:rPr>
                        <a:t>        listen       80 </a:t>
                      </a:r>
                      <a:r>
                        <a:rPr lang="en-US" sz="1200" b="0" i="0" kern="100" dirty="0" err="1">
                          <a:solidFill>
                            <a:srgbClr val="FFFF00"/>
                          </a:solidFill>
                          <a:effectLst/>
                          <a:latin typeface="+mj-ea"/>
                          <a:ea typeface="+mj-ea"/>
                          <a:cs typeface="굴림" panose="020B0600000101010101" pitchFamily="34" charset="-127"/>
                        </a:rPr>
                        <a:t>default_server</a:t>
                      </a:r>
                      <a:r>
                        <a:rPr lang="en-US" sz="1200" b="0" i="0" kern="100" dirty="0">
                          <a:solidFill>
                            <a:srgbClr val="FFFF00"/>
                          </a:solidFill>
                          <a:effectLst/>
                          <a:latin typeface="+mj-ea"/>
                          <a:ea typeface="+mj-ea"/>
                          <a:cs typeface="굴림" panose="020B0600000101010101" pitchFamily="34" charset="-127"/>
                        </a:rPr>
                        <a:t>;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i="0" kern="100" dirty="0">
                          <a:solidFill>
                            <a:srgbClr val="FFFF00"/>
                          </a:solidFill>
                          <a:effectLst/>
                          <a:latin typeface="+mj-ea"/>
                          <a:ea typeface="+mj-ea"/>
                          <a:cs typeface="굴림" panose="020B0600000101010101" pitchFamily="34" charset="-127"/>
                        </a:rPr>
                        <a:t>        </a:t>
                      </a:r>
                      <a:r>
                        <a:rPr lang="en-US" sz="1200" b="0" i="0" kern="100" dirty="0" err="1">
                          <a:solidFill>
                            <a:srgbClr val="FFFF00"/>
                          </a:solidFill>
                          <a:effectLst/>
                          <a:latin typeface="+mj-ea"/>
                          <a:ea typeface="+mj-ea"/>
                          <a:cs typeface="굴림" panose="020B0600000101010101" pitchFamily="34" charset="-127"/>
                        </a:rPr>
                        <a:t>server_name</a:t>
                      </a:r>
                      <a:r>
                        <a:rPr lang="en-US" sz="1200" b="0" i="0" kern="100" dirty="0">
                          <a:solidFill>
                            <a:srgbClr val="FFFF00"/>
                          </a:solidFill>
                          <a:effectLst/>
                          <a:latin typeface="+mj-ea"/>
                          <a:ea typeface="+mj-ea"/>
                          <a:cs typeface="굴림" panose="020B0600000101010101" pitchFamily="34" charset="-127"/>
                        </a:rPr>
                        <a:t>  _</a:t>
                      </a:r>
                      <a:r>
                        <a:rPr lang="en-US" sz="1200" b="0" i="0" kern="100" dirty="0" err="1">
                          <a:solidFill>
                            <a:srgbClr val="FFFF00"/>
                          </a:solidFill>
                          <a:effectLst/>
                          <a:latin typeface="+mj-ea"/>
                          <a:ea typeface="+mj-ea"/>
                          <a:cs typeface="굴림" panose="020B0600000101010101" pitchFamily="34" charset="-127"/>
                        </a:rPr>
                        <a:t>www.test.com</a:t>
                      </a:r>
                      <a:endParaRPr lang="ko-KR" sz="1200" b="0" i="0" kern="100" dirty="0">
                        <a:effectLst/>
                        <a:latin typeface="+mj-ea"/>
                        <a:ea typeface="+mj-ea"/>
                        <a:cs typeface="굴림" panose="020B0600000101010101" pitchFamily="34" charset="-127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i="0" kern="100" dirty="0">
                          <a:solidFill>
                            <a:srgbClr val="FFFF00"/>
                          </a:solidFill>
                          <a:effectLst/>
                          <a:latin typeface="+mj-ea"/>
                          <a:ea typeface="+mj-ea"/>
                          <a:cs typeface="굴림" panose="020B0600000101010101" pitchFamily="34" charset="-127"/>
                        </a:rPr>
                        <a:t> </a:t>
                      </a:r>
                      <a:endParaRPr lang="ko-KR" sz="1200" b="0" i="0" kern="100" dirty="0">
                        <a:effectLst/>
                        <a:latin typeface="+mj-ea"/>
                        <a:ea typeface="+mj-ea"/>
                        <a:cs typeface="굴림" panose="020B0600000101010101" pitchFamily="34" charset="-127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i="0" kern="100" dirty="0">
                          <a:solidFill>
                            <a:srgbClr val="FFFF00"/>
                          </a:solidFill>
                          <a:effectLst/>
                          <a:latin typeface="+mj-ea"/>
                          <a:ea typeface="+mj-ea"/>
                          <a:cs typeface="굴림" panose="020B0600000101010101" pitchFamily="34" charset="-127"/>
                        </a:rPr>
                        <a:t>        # Load configuration files for the default server block.</a:t>
                      </a:r>
                      <a:endParaRPr lang="ko-KR" sz="1200" b="0" i="0" kern="100" dirty="0">
                        <a:effectLst/>
                        <a:latin typeface="+mj-ea"/>
                        <a:ea typeface="+mj-ea"/>
                        <a:cs typeface="굴림" panose="020B0600000101010101" pitchFamily="34" charset="-127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i="0" kern="100" dirty="0">
                          <a:solidFill>
                            <a:srgbClr val="FFFF00"/>
                          </a:solidFill>
                          <a:effectLst/>
                          <a:latin typeface="+mj-ea"/>
                          <a:ea typeface="+mj-ea"/>
                          <a:cs typeface="굴림" panose="020B0600000101010101" pitchFamily="34" charset="-127"/>
                        </a:rPr>
                        <a:t>        include /</a:t>
                      </a:r>
                      <a:r>
                        <a:rPr lang="en-US" sz="1200" b="0" i="0" kern="100" dirty="0" err="1">
                          <a:solidFill>
                            <a:srgbClr val="FFFF00"/>
                          </a:solidFill>
                          <a:effectLst/>
                          <a:latin typeface="+mj-ea"/>
                          <a:ea typeface="+mj-ea"/>
                          <a:cs typeface="굴림" panose="020B0600000101010101" pitchFamily="34" charset="-127"/>
                        </a:rPr>
                        <a:t>etc</a:t>
                      </a:r>
                      <a:r>
                        <a:rPr lang="en-US" sz="1200" b="0" i="0" kern="100" dirty="0">
                          <a:solidFill>
                            <a:srgbClr val="FFFF00"/>
                          </a:solidFill>
                          <a:effectLst/>
                          <a:latin typeface="+mj-ea"/>
                          <a:ea typeface="+mj-ea"/>
                          <a:cs typeface="굴림" panose="020B0600000101010101" pitchFamily="34" charset="-127"/>
                        </a:rPr>
                        <a:t>/</a:t>
                      </a:r>
                      <a:r>
                        <a:rPr lang="en-US" sz="1200" b="0" i="0" kern="100" dirty="0" err="1">
                          <a:solidFill>
                            <a:srgbClr val="FFFF00"/>
                          </a:solidFill>
                          <a:effectLst/>
                          <a:latin typeface="+mj-ea"/>
                          <a:ea typeface="+mj-ea"/>
                          <a:cs typeface="굴림" panose="020B0600000101010101" pitchFamily="34" charset="-127"/>
                        </a:rPr>
                        <a:t>nginx</a:t>
                      </a:r>
                      <a:r>
                        <a:rPr lang="en-US" sz="1200" b="0" i="0" kern="100" dirty="0">
                          <a:solidFill>
                            <a:srgbClr val="FFFF00"/>
                          </a:solidFill>
                          <a:effectLst/>
                          <a:latin typeface="+mj-ea"/>
                          <a:ea typeface="+mj-ea"/>
                          <a:cs typeface="굴림" panose="020B0600000101010101" pitchFamily="34" charset="-127"/>
                        </a:rPr>
                        <a:t>/</a:t>
                      </a:r>
                      <a:r>
                        <a:rPr lang="en-US" sz="1200" b="0" i="0" kern="100" dirty="0" err="1">
                          <a:solidFill>
                            <a:srgbClr val="FFFF00"/>
                          </a:solidFill>
                          <a:effectLst/>
                          <a:latin typeface="+mj-ea"/>
                          <a:ea typeface="+mj-ea"/>
                          <a:cs typeface="굴림" panose="020B0600000101010101" pitchFamily="34" charset="-127"/>
                        </a:rPr>
                        <a:t>default.d</a:t>
                      </a:r>
                      <a:r>
                        <a:rPr lang="en-US" sz="1200" b="0" i="0" kern="100" dirty="0">
                          <a:solidFill>
                            <a:srgbClr val="FFFF00"/>
                          </a:solidFill>
                          <a:effectLst/>
                          <a:latin typeface="+mj-ea"/>
                          <a:ea typeface="+mj-ea"/>
                          <a:cs typeface="굴림" panose="020B0600000101010101" pitchFamily="34" charset="-127"/>
                        </a:rPr>
                        <a:t>/*.</a:t>
                      </a:r>
                      <a:r>
                        <a:rPr lang="en-US" sz="1200" b="0" i="0" kern="100" dirty="0" err="1">
                          <a:solidFill>
                            <a:srgbClr val="FFFF00"/>
                          </a:solidFill>
                          <a:effectLst/>
                          <a:latin typeface="+mj-ea"/>
                          <a:ea typeface="+mj-ea"/>
                          <a:cs typeface="굴림" panose="020B0600000101010101" pitchFamily="34" charset="-127"/>
                        </a:rPr>
                        <a:t>conf</a:t>
                      </a:r>
                      <a:r>
                        <a:rPr lang="en-US" sz="1200" b="0" i="0" kern="100" dirty="0">
                          <a:solidFill>
                            <a:srgbClr val="FFFF00"/>
                          </a:solidFill>
                          <a:effectLst/>
                          <a:latin typeface="+mj-ea"/>
                          <a:ea typeface="+mj-ea"/>
                          <a:cs typeface="굴림" panose="020B0600000101010101" pitchFamily="34" charset="-127"/>
                        </a:rPr>
                        <a:t>;</a:t>
                      </a:r>
                      <a:endParaRPr lang="ko-KR" sz="1200" b="0" i="0" kern="100" dirty="0">
                        <a:effectLst/>
                        <a:latin typeface="+mj-ea"/>
                        <a:ea typeface="+mj-ea"/>
                        <a:cs typeface="굴림" panose="020B0600000101010101" pitchFamily="34" charset="-127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i="0" kern="100" dirty="0">
                          <a:solidFill>
                            <a:srgbClr val="FFFF00"/>
                          </a:solidFill>
                          <a:effectLst/>
                          <a:latin typeface="+mj-ea"/>
                          <a:ea typeface="+mj-ea"/>
                          <a:cs typeface="굴림" panose="020B0600000101010101" pitchFamily="34" charset="-127"/>
                        </a:rPr>
                        <a:t>        root         /home/</a:t>
                      </a:r>
                      <a:r>
                        <a:rPr lang="en-US" sz="1200" b="0" i="0" kern="100" dirty="0" err="1">
                          <a:solidFill>
                            <a:srgbClr val="FFFF00"/>
                          </a:solidFill>
                          <a:effectLst/>
                          <a:latin typeface="+mj-ea"/>
                          <a:ea typeface="+mj-ea"/>
                          <a:cs typeface="굴림" panose="020B0600000101010101" pitchFamily="34" charset="-127"/>
                        </a:rPr>
                        <a:t>watchap</a:t>
                      </a:r>
                      <a:r>
                        <a:rPr lang="en-US" sz="1200" b="0" i="0" kern="100" dirty="0">
                          <a:solidFill>
                            <a:srgbClr val="FFFF00"/>
                          </a:solidFill>
                          <a:effectLst/>
                          <a:latin typeface="+mj-ea"/>
                          <a:ea typeface="+mj-ea"/>
                          <a:cs typeface="굴림" panose="020B0600000101010101" pitchFamily="34" charset="-127"/>
                        </a:rPr>
                        <a:t>/</a:t>
                      </a:r>
                      <a:r>
                        <a:rPr lang="en-US" sz="1200" b="0" i="0" kern="100" dirty="0" err="1">
                          <a:solidFill>
                            <a:srgbClr val="FFFF00"/>
                          </a:solidFill>
                          <a:effectLst/>
                          <a:latin typeface="+mj-ea"/>
                          <a:ea typeface="+mj-ea"/>
                          <a:cs typeface="굴림" panose="020B0600000101010101" pitchFamily="34" charset="-127"/>
                        </a:rPr>
                        <a:t>jboss</a:t>
                      </a:r>
                      <a:r>
                        <a:rPr lang="en-US" sz="1200" b="0" i="0" kern="100" dirty="0">
                          <a:solidFill>
                            <a:srgbClr val="FFFF00"/>
                          </a:solidFill>
                          <a:effectLst/>
                          <a:latin typeface="+mj-ea"/>
                          <a:ea typeface="+mj-ea"/>
                          <a:cs typeface="굴림" panose="020B0600000101010101" pitchFamily="34" charset="-127"/>
                        </a:rPr>
                        <a:t>/applications/</a:t>
                      </a:r>
                      <a:r>
                        <a:rPr lang="en-US" sz="1200" b="0" i="0" kern="100" dirty="0" err="1">
                          <a:solidFill>
                            <a:srgbClr val="FFFF00"/>
                          </a:solidFill>
                          <a:effectLst/>
                          <a:latin typeface="+mj-ea"/>
                          <a:ea typeface="+mj-ea"/>
                          <a:cs typeface="굴림" panose="020B0600000101010101" pitchFamily="34" charset="-127"/>
                        </a:rPr>
                        <a:t>htdocs</a:t>
                      </a:r>
                      <a:r>
                        <a:rPr lang="en-US" sz="1200" b="0" i="0" kern="100" dirty="0">
                          <a:solidFill>
                            <a:srgbClr val="FFFF00"/>
                          </a:solidFill>
                          <a:effectLst/>
                          <a:latin typeface="+mj-ea"/>
                          <a:ea typeface="+mj-ea"/>
                          <a:cs typeface="굴림" panose="020B0600000101010101" pitchFamily="34" charset="-127"/>
                        </a:rPr>
                        <a:t>;</a:t>
                      </a:r>
                      <a:endParaRPr lang="ko-KR" sz="1200" b="0" i="0" kern="100" dirty="0">
                        <a:effectLst/>
                        <a:latin typeface="+mj-ea"/>
                        <a:ea typeface="+mj-ea"/>
                        <a:cs typeface="굴림" panose="020B0600000101010101" pitchFamily="34" charset="-127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i="0" kern="100" dirty="0">
                          <a:solidFill>
                            <a:srgbClr val="FFFF00"/>
                          </a:solidFill>
                          <a:effectLst/>
                          <a:latin typeface="+mj-ea"/>
                          <a:ea typeface="+mj-ea"/>
                          <a:cs typeface="굴림" panose="020B0600000101010101" pitchFamily="34" charset="-127"/>
                        </a:rPr>
                        <a:t> </a:t>
                      </a:r>
                      <a:endParaRPr lang="ko-KR" sz="1200" b="0" i="0" kern="100" dirty="0">
                        <a:effectLst/>
                        <a:latin typeface="+mj-ea"/>
                        <a:ea typeface="+mj-ea"/>
                        <a:cs typeface="굴림" panose="020B0600000101010101" pitchFamily="34" charset="-127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i="0" kern="100" dirty="0">
                          <a:solidFill>
                            <a:srgbClr val="FFFF00"/>
                          </a:solidFill>
                          <a:effectLst/>
                          <a:latin typeface="+mj-ea"/>
                          <a:ea typeface="+mj-ea"/>
                          <a:cs typeface="굴림" panose="020B0600000101010101" pitchFamily="34" charset="-127"/>
                        </a:rPr>
                        <a:t>        location / {</a:t>
                      </a:r>
                      <a:endParaRPr lang="ko-KR" sz="1200" b="0" i="0" kern="100" dirty="0">
                        <a:effectLst/>
                        <a:latin typeface="+mj-ea"/>
                        <a:ea typeface="+mj-ea"/>
                        <a:cs typeface="굴림" panose="020B0600000101010101" pitchFamily="34" charset="-127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i="0" kern="100" dirty="0">
                          <a:solidFill>
                            <a:srgbClr val="FFFF00"/>
                          </a:solidFill>
                          <a:effectLst/>
                          <a:latin typeface="+mj-ea"/>
                          <a:ea typeface="+mj-ea"/>
                          <a:cs typeface="굴림" panose="020B0600000101010101" pitchFamily="34" charset="-127"/>
                        </a:rPr>
                        <a:t>                </a:t>
                      </a:r>
                      <a:r>
                        <a:rPr lang="en-US" sz="1200" b="0" i="0" kern="100" dirty="0" err="1">
                          <a:solidFill>
                            <a:srgbClr val="FFFF00"/>
                          </a:solidFill>
                          <a:effectLst/>
                          <a:latin typeface="+mj-ea"/>
                          <a:ea typeface="+mj-ea"/>
                          <a:cs typeface="굴림" panose="020B0600000101010101" pitchFamily="34" charset="-127"/>
                        </a:rPr>
                        <a:t>proxy_pass</a:t>
                      </a:r>
                      <a:r>
                        <a:rPr lang="en-US" sz="1200" b="0" i="0" kern="100" dirty="0">
                          <a:solidFill>
                            <a:srgbClr val="FFFF00"/>
                          </a:solidFill>
                          <a:effectLst/>
                          <a:latin typeface="+mj-ea"/>
                          <a:ea typeface="+mj-ea"/>
                          <a:cs typeface="굴림" panose="020B0600000101010101" pitchFamily="34" charset="-127"/>
                        </a:rPr>
                        <a:t>  http://172.31.2.221:8080;</a:t>
                      </a:r>
                      <a:endParaRPr lang="ko-KR" sz="1200" b="0" i="0" kern="100" dirty="0">
                        <a:effectLst/>
                        <a:latin typeface="+mj-ea"/>
                        <a:ea typeface="+mj-ea"/>
                        <a:cs typeface="굴림" panose="020B0600000101010101" pitchFamily="34" charset="-127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i="0" kern="100" dirty="0">
                          <a:solidFill>
                            <a:srgbClr val="FFFF00"/>
                          </a:solidFill>
                          <a:effectLst/>
                          <a:latin typeface="+mj-ea"/>
                          <a:ea typeface="+mj-ea"/>
                          <a:cs typeface="굴림" panose="020B0600000101010101" pitchFamily="34" charset="-127"/>
                        </a:rPr>
                        <a:t>        }</a:t>
                      </a:r>
                      <a:endParaRPr lang="ko-KR" sz="1200" b="0" i="0" kern="100" dirty="0">
                        <a:effectLst/>
                        <a:latin typeface="+mj-ea"/>
                        <a:ea typeface="+mj-ea"/>
                        <a:cs typeface="굴림" panose="020B0600000101010101" pitchFamily="34" charset="-127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i="0" kern="100" dirty="0">
                          <a:solidFill>
                            <a:srgbClr val="FFFF00"/>
                          </a:solidFill>
                          <a:effectLst/>
                          <a:latin typeface="+mj-ea"/>
                          <a:ea typeface="+mj-ea"/>
                          <a:cs typeface="굴림" panose="020B0600000101010101" pitchFamily="34" charset="-127"/>
                        </a:rPr>
                        <a:t> </a:t>
                      </a:r>
                      <a:endParaRPr lang="ko-KR" sz="1200" b="0" i="0" kern="100" dirty="0">
                        <a:effectLst/>
                        <a:latin typeface="+mj-ea"/>
                        <a:ea typeface="+mj-ea"/>
                        <a:cs typeface="굴림" panose="020B0600000101010101" pitchFamily="34" charset="-127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i="0" kern="100" dirty="0">
                          <a:solidFill>
                            <a:srgbClr val="FFFFFF"/>
                          </a:solidFill>
                          <a:effectLst/>
                          <a:latin typeface="+mj-ea"/>
                          <a:ea typeface="+mj-ea"/>
                          <a:cs typeface="굴림" panose="020B0600000101010101" pitchFamily="34" charset="-127"/>
                        </a:rPr>
                        <a:t>        </a:t>
                      </a:r>
                      <a:r>
                        <a:rPr lang="en-US" sz="1200" b="0" i="0" kern="100" dirty="0">
                          <a:solidFill>
                            <a:srgbClr val="FFFF00"/>
                          </a:solidFill>
                          <a:effectLst/>
                          <a:latin typeface="+mj-ea"/>
                          <a:ea typeface="+mj-ea"/>
                          <a:cs typeface="굴림" panose="020B0600000101010101" pitchFamily="34" charset="-127"/>
                        </a:rPr>
                        <a:t>location ~ \.(</a:t>
                      </a:r>
                      <a:r>
                        <a:rPr lang="en-US" sz="1200" b="0" i="0" kern="100" dirty="0" err="1">
                          <a:solidFill>
                            <a:srgbClr val="FFFF00"/>
                          </a:solidFill>
                          <a:effectLst/>
                          <a:latin typeface="+mj-ea"/>
                          <a:ea typeface="+mj-ea"/>
                          <a:cs typeface="굴림" panose="020B0600000101010101" pitchFamily="34" charset="-127"/>
                        </a:rPr>
                        <a:t>gif|jpg|png</a:t>
                      </a:r>
                      <a:r>
                        <a:rPr lang="en-US" sz="1200" b="0" i="0" kern="100" dirty="0">
                          <a:solidFill>
                            <a:srgbClr val="FFFF00"/>
                          </a:solidFill>
                          <a:effectLst/>
                          <a:latin typeface="+mj-ea"/>
                          <a:ea typeface="+mj-ea"/>
                          <a:cs typeface="굴림" panose="020B0600000101010101" pitchFamily="34" charset="-127"/>
                        </a:rPr>
                        <a:t>)$ {</a:t>
                      </a:r>
                      <a:endParaRPr lang="ko-KR" sz="1200" b="0" i="0" kern="100" dirty="0">
                        <a:effectLst/>
                        <a:latin typeface="+mj-ea"/>
                        <a:ea typeface="+mj-ea"/>
                        <a:cs typeface="굴림" panose="020B0600000101010101" pitchFamily="34" charset="-127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i="0" kern="100" dirty="0">
                          <a:solidFill>
                            <a:srgbClr val="FFFF00"/>
                          </a:solidFill>
                          <a:effectLst/>
                          <a:latin typeface="+mj-ea"/>
                          <a:ea typeface="+mj-ea"/>
                          <a:cs typeface="굴림" panose="020B0600000101010101" pitchFamily="34" charset="-127"/>
                        </a:rPr>
                        <a:t>                 root /data/images;</a:t>
                      </a:r>
                      <a:endParaRPr lang="ko-KR" sz="1200" b="0" i="0" kern="100" dirty="0">
                        <a:effectLst/>
                        <a:latin typeface="+mj-ea"/>
                        <a:ea typeface="+mj-ea"/>
                        <a:cs typeface="굴림" panose="020B0600000101010101" pitchFamily="34" charset="-127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i="0" kern="100" dirty="0">
                          <a:solidFill>
                            <a:srgbClr val="FFFF00"/>
                          </a:solidFill>
                          <a:effectLst/>
                          <a:latin typeface="+mj-ea"/>
                          <a:ea typeface="+mj-ea"/>
                          <a:cs typeface="굴림" panose="020B0600000101010101" pitchFamily="34" charset="-127"/>
                        </a:rPr>
                        <a:t>        }</a:t>
                      </a:r>
                      <a:endParaRPr lang="ko-KR" sz="1200" b="0" i="0" kern="100" dirty="0">
                        <a:effectLst/>
                        <a:latin typeface="+mj-ea"/>
                        <a:ea typeface="+mj-ea"/>
                        <a:cs typeface="굴림" panose="020B0600000101010101" pitchFamily="34" charset="-127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i="0" kern="100" dirty="0">
                          <a:solidFill>
                            <a:srgbClr val="FFFF00"/>
                          </a:solidFill>
                          <a:effectLst/>
                          <a:latin typeface="+mj-ea"/>
                          <a:ea typeface="+mj-ea"/>
                          <a:cs typeface="굴림" panose="020B0600000101010101" pitchFamily="34" charset="-127"/>
                        </a:rPr>
                        <a:t> </a:t>
                      </a:r>
                      <a:r>
                        <a:rPr lang="en-US" altLang="ko-KR" sz="1200" b="0" i="0" kern="100" dirty="0">
                          <a:solidFill>
                            <a:srgbClr val="FFFF00"/>
                          </a:solidFill>
                          <a:effectLst/>
                          <a:latin typeface="+mj-ea"/>
                          <a:ea typeface="+mj-ea"/>
                          <a:cs typeface="굴림" panose="020B0600000101010101" pitchFamily="34" charset="-127"/>
                        </a:rPr>
                        <a:t>}</a:t>
                      </a:r>
                      <a:endParaRPr lang="en-US" sz="1200" b="0" i="0" kern="100" dirty="0">
                        <a:solidFill>
                          <a:srgbClr val="FFFF00"/>
                        </a:solidFill>
                        <a:effectLst/>
                        <a:latin typeface="+mj-ea"/>
                        <a:ea typeface="+mj-ea"/>
                        <a:cs typeface="굴림" panose="020B0600000101010101" pitchFamily="34" charset="-127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b="0" i="0" kern="100" dirty="0">
                        <a:solidFill>
                          <a:srgbClr val="FFFF00"/>
                        </a:solidFill>
                        <a:effectLst/>
                        <a:latin typeface="+mj-ea"/>
                        <a:ea typeface="+mj-ea"/>
                        <a:cs typeface="굴림" panose="020B0600000101010101" pitchFamily="34" charset="-127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b="0" i="0" kern="100" dirty="0">
                          <a:solidFill>
                            <a:srgbClr val="FFFF00"/>
                          </a:solidFill>
                          <a:effectLst/>
                          <a:latin typeface="+mj-ea"/>
                          <a:ea typeface="+mj-ea"/>
                          <a:cs typeface="굴림" panose="020B0600000101010101" pitchFamily="34" charset="-127"/>
                        </a:rPr>
                        <a:t>}</a:t>
                      </a:r>
                      <a:endParaRPr lang="ko-KR" altLang="en-US" sz="1200" b="0" i="0" kern="100" dirty="0">
                        <a:solidFill>
                          <a:srgbClr val="FFFF00"/>
                        </a:solidFill>
                        <a:effectLst/>
                        <a:latin typeface="+mj-ea"/>
                        <a:ea typeface="+mj-ea"/>
                        <a:cs typeface="굴림" panose="020B0600000101010101" pitchFamily="34" charset="-127"/>
                      </a:endParaRPr>
                    </a:p>
                  </a:txBody>
                  <a:tcPr marL="14916" marR="14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921186"/>
                  </a:ext>
                </a:extLst>
              </a:tr>
              <a:tr h="16417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o-KR" sz="900" kern="100" dirty="0">
                        <a:effectLst/>
                        <a:latin typeface="굴림" panose="020B0600000101010101" pitchFamily="34" charset="-127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</a:txBody>
                  <a:tcPr marL="14916" marR="14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90472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91660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3">
            <a:extLst>
              <a:ext uri="{FF2B5EF4-FFF2-40B4-BE49-F238E27FC236}">
                <a16:creationId xmlns:a16="http://schemas.microsoft.com/office/drawing/2014/main" id="{33DC9753-A6A8-D34F-8886-D54CBA090842}"/>
              </a:ext>
            </a:extLst>
          </p:cNvPr>
          <p:cNvSpPr txBox="1">
            <a:spLocks/>
          </p:cNvSpPr>
          <p:nvPr/>
        </p:nvSpPr>
        <p:spPr>
          <a:xfrm>
            <a:off x="26233" y="184502"/>
            <a:ext cx="5214155" cy="430374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400" b="1" dirty="0">
                <a:solidFill>
                  <a:prstClr val="white"/>
                </a:solidFill>
                <a:latin typeface="18 Regular"/>
                <a:ea typeface="+mn-ea"/>
                <a:cs typeface="Calibri" pitchFamily="34" charset="0"/>
              </a:rPr>
              <a:t>Nginx Config</a:t>
            </a:r>
            <a:endParaRPr lang="ko-KR" altLang="en-US" sz="2400" b="1" dirty="0">
              <a:solidFill>
                <a:schemeClr val="bg1"/>
              </a:solidFill>
              <a:latin typeface="18 Regular"/>
              <a:ea typeface="+mn-e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B7FED2-5444-F34D-9FB9-9D933ECADD08}"/>
              </a:ext>
            </a:extLst>
          </p:cNvPr>
          <p:cNvSpPr txBox="1"/>
          <p:nvPr/>
        </p:nvSpPr>
        <p:spPr>
          <a:xfrm>
            <a:off x="119062" y="908720"/>
            <a:ext cx="12601674" cy="889474"/>
          </a:xfrm>
          <a:prstGeom prst="rect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 wrap="square" rtlCol="0">
            <a:spAutoFit/>
          </a:bodyPr>
          <a:lstStyle/>
          <a:p>
            <a:pPr marL="268288" indent="-268288" algn="l" latinLnBrk="0">
              <a:lnSpc>
                <a:spcPct val="110000"/>
              </a:lnSpc>
              <a:spcBef>
                <a:spcPts val="1200"/>
              </a:spcBef>
              <a:buSzPct val="100000"/>
              <a:buFontTx/>
              <a:buBlip>
                <a:blip r:embed="rId2"/>
              </a:buBlip>
            </a:pPr>
            <a:r>
              <a:rPr kumimoji="1" lang="en-US" altLang="ko-KR" kern="0" dirty="0">
                <a:latin typeface="+mj-ea"/>
                <a:ea typeface="+mj-ea"/>
              </a:rPr>
              <a:t>Proxy Server</a:t>
            </a:r>
          </a:p>
          <a:p>
            <a:r>
              <a:rPr kumimoji="1" lang="ko-KR" altLang="en-US" sz="1600" kern="0" dirty="0">
                <a:latin typeface="+mj-ea"/>
                <a:ea typeface="+mj-ea"/>
              </a:rPr>
              <a:t>    </a:t>
            </a:r>
            <a:r>
              <a:rPr kumimoji="1" lang="en-US" altLang="ko-KR" sz="1600" kern="0" dirty="0">
                <a:latin typeface="+mj-ea"/>
                <a:ea typeface="+mj-ea"/>
              </a:rPr>
              <a:t>Nginx </a:t>
            </a:r>
            <a:r>
              <a:rPr kumimoji="1" lang="ko-KR" altLang="en-US" sz="1600" kern="0" dirty="0">
                <a:latin typeface="+mj-ea"/>
                <a:ea typeface="+mj-ea"/>
              </a:rPr>
              <a:t>에서 </a:t>
            </a:r>
            <a:r>
              <a:rPr kumimoji="1" lang="ko-KR" altLang="en-US" sz="1600" kern="0" dirty="0" err="1">
                <a:latin typeface="+mj-ea"/>
                <a:ea typeface="+mj-ea"/>
              </a:rPr>
              <a:t>백앤드단</a:t>
            </a:r>
            <a:r>
              <a:rPr kumimoji="1" lang="ko-KR" altLang="en-US" sz="1600" kern="0" dirty="0">
                <a:latin typeface="+mj-ea"/>
                <a:ea typeface="+mj-ea"/>
              </a:rPr>
              <a:t>  프록시 서버에 전달하고 응답을 클라이언트에서 전송함 일반적으로 프록시 서버는 </a:t>
            </a:r>
            <a:r>
              <a:rPr kumimoji="1" lang="en-US" altLang="ko-KR" sz="1600" kern="0" dirty="0">
                <a:latin typeface="+mj-ea"/>
                <a:ea typeface="+mj-ea"/>
              </a:rPr>
              <a:t>WEB Application </a:t>
            </a:r>
          </a:p>
          <a:p>
            <a:r>
              <a:rPr kumimoji="1" lang="en-US" altLang="ko-KR" sz="1600" kern="0" dirty="0">
                <a:latin typeface="+mj-ea"/>
                <a:ea typeface="+mj-ea"/>
              </a:rPr>
              <a:t>    </a:t>
            </a:r>
            <a:r>
              <a:rPr kumimoji="1" lang="ko-KR" altLang="en-US" sz="1600" kern="0" dirty="0">
                <a:latin typeface="+mj-ea"/>
                <a:ea typeface="+mj-ea"/>
              </a:rPr>
              <a:t>서버로 구성함</a:t>
            </a:r>
            <a:r>
              <a:rPr kumimoji="1" lang="en-US" altLang="ko-KR" sz="1600" kern="0" dirty="0">
                <a:latin typeface="+mj-ea"/>
                <a:ea typeface="+mj-ea"/>
              </a:rPr>
              <a:t> </a:t>
            </a:r>
            <a:r>
              <a:rPr kumimoji="1" lang="ko-KR" altLang="en-US" sz="1600" kern="0" dirty="0">
                <a:latin typeface="+mj-ea"/>
                <a:ea typeface="+mj-ea"/>
              </a:rPr>
              <a:t> </a:t>
            </a:r>
            <a:endParaRPr kumimoji="1" lang="en-US" altLang="ko-KR" sz="1600" kern="0" dirty="0">
              <a:latin typeface="+mj-ea"/>
              <a:ea typeface="+mj-ea"/>
            </a:endParaRPr>
          </a:p>
        </p:txBody>
      </p:sp>
      <p:graphicFrame>
        <p:nvGraphicFramePr>
          <p:cNvPr id="5" name="표 4">
            <a:extLst>
              <a:ext uri="{FF2B5EF4-FFF2-40B4-BE49-F238E27FC236}">
                <a16:creationId xmlns:a16="http://schemas.microsoft.com/office/drawing/2014/main" id="{12E3916D-351B-1240-A031-BFE1653D89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0346183"/>
              </p:ext>
            </p:extLst>
          </p:nvPr>
        </p:nvGraphicFramePr>
        <p:xfrm>
          <a:off x="483908" y="1906748"/>
          <a:ext cx="10507942" cy="3682492"/>
        </p:xfrm>
        <a:graphic>
          <a:graphicData uri="http://schemas.openxmlformats.org/drawingml/2006/table">
            <a:tbl>
              <a:tblPr firstRow="1" firstCol="1" bandRow="1"/>
              <a:tblGrid>
                <a:gridCol w="10507942">
                  <a:extLst>
                    <a:ext uri="{9D8B030D-6E8A-4147-A177-3AD203B41FA5}">
                      <a16:colId xmlns:a16="http://schemas.microsoft.com/office/drawing/2014/main" val="794002764"/>
                    </a:ext>
                  </a:extLst>
                </a:gridCol>
              </a:tblGrid>
              <a:tr h="29906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i="0" kern="100" dirty="0">
                          <a:solidFill>
                            <a:srgbClr val="FFFF00"/>
                          </a:solidFill>
                          <a:effectLst/>
                          <a:latin typeface="18 Regular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 </a:t>
                      </a:r>
                      <a:endParaRPr lang="ko-KR" sz="1200" kern="100" dirty="0">
                        <a:effectLst/>
                        <a:latin typeface="굴림" panose="020B0600000101010101" pitchFamily="34" charset="-127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18 Regular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http {</a:t>
                      </a:r>
                      <a:endParaRPr lang="ko-KR" sz="1600" kern="100" dirty="0">
                        <a:effectLst/>
                        <a:latin typeface="굴림" panose="020B0600000101010101" pitchFamily="34" charset="-127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18 Regular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 ……….</a:t>
                      </a:r>
                      <a:endParaRPr lang="ko-KR" sz="1600" kern="100" dirty="0">
                        <a:effectLst/>
                        <a:latin typeface="굴림" panose="020B0600000101010101" pitchFamily="34" charset="-127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18 Regular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server{</a:t>
                      </a:r>
                      <a:endParaRPr lang="ko-KR" sz="1600" kern="100" dirty="0">
                        <a:effectLst/>
                        <a:latin typeface="굴림" panose="020B0600000101010101" pitchFamily="34" charset="-127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18 Regular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 ……………………..</a:t>
                      </a:r>
                      <a:endParaRPr lang="ko-KR" sz="1600" kern="100" dirty="0">
                        <a:effectLst/>
                        <a:latin typeface="굴림" panose="020B0600000101010101" pitchFamily="34" charset="-127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18 Regular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        location / {</a:t>
                      </a:r>
                      <a:endParaRPr lang="ko-KR" sz="1600" kern="100" dirty="0">
                        <a:effectLst/>
                        <a:latin typeface="굴림" panose="020B0600000101010101" pitchFamily="34" charset="-127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18 Regular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                </a:t>
                      </a:r>
                      <a:r>
                        <a:rPr lang="en-US" sz="1600" b="0" i="0" kern="100" dirty="0" err="1">
                          <a:solidFill>
                            <a:srgbClr val="FFFF00"/>
                          </a:solidFill>
                          <a:effectLst/>
                          <a:latin typeface="18 Regular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proxy_pass</a:t>
                      </a: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18 Regular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  http://172.31.2.221:8080;</a:t>
                      </a:r>
                      <a:endParaRPr lang="ko-KR" sz="1600" kern="100" dirty="0">
                        <a:effectLst/>
                        <a:latin typeface="굴림" panose="020B0600000101010101" pitchFamily="34" charset="-127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18 Regular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        }</a:t>
                      </a:r>
                      <a:endParaRPr lang="ko-KR" sz="1600" kern="100" dirty="0">
                        <a:effectLst/>
                        <a:latin typeface="굴림" panose="020B0600000101010101" pitchFamily="34" charset="-127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18 Regular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 </a:t>
                      </a:r>
                      <a:endParaRPr lang="ko-KR" sz="1600" kern="100" dirty="0">
                        <a:effectLst/>
                        <a:latin typeface="굴림" panose="020B0600000101010101" pitchFamily="34" charset="-127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i="0" kern="100" dirty="0">
                          <a:solidFill>
                            <a:srgbClr val="FFFFFF"/>
                          </a:solidFill>
                          <a:effectLst/>
                          <a:latin typeface="18 Regular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        </a:t>
                      </a: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18 Regular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location ~ \.(</a:t>
                      </a:r>
                      <a:r>
                        <a:rPr lang="en-US" sz="1600" b="0" i="0" kern="100" dirty="0" err="1">
                          <a:solidFill>
                            <a:srgbClr val="FFFF00"/>
                          </a:solidFill>
                          <a:effectLst/>
                          <a:latin typeface="18 Regular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gif|jpg|png</a:t>
                      </a: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18 Regular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)$ {</a:t>
                      </a:r>
                      <a:endParaRPr lang="ko-KR" sz="1600" kern="100" dirty="0">
                        <a:effectLst/>
                        <a:latin typeface="굴림" panose="020B0600000101010101" pitchFamily="34" charset="-127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18 Regular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                 root /data/images;</a:t>
                      </a:r>
                      <a:endParaRPr lang="ko-KR" sz="1600" kern="100" dirty="0">
                        <a:effectLst/>
                        <a:latin typeface="굴림" panose="020B0600000101010101" pitchFamily="34" charset="-127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18 Regular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        }</a:t>
                      </a:r>
                      <a:endParaRPr lang="ko-KR" sz="1600" kern="100" dirty="0">
                        <a:effectLst/>
                        <a:latin typeface="굴림" panose="020B0600000101010101" pitchFamily="34" charset="-127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18 Regular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  }</a:t>
                      </a:r>
                      <a:endParaRPr lang="ko-KR" sz="1600" kern="100" dirty="0">
                        <a:effectLst/>
                        <a:latin typeface="굴림" panose="020B0600000101010101" pitchFamily="34" charset="-127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</a:txBody>
                  <a:tcPr marL="19020" marR="19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0211321"/>
                  </a:ext>
                </a:extLst>
              </a:tr>
              <a:tr h="11642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i="0" kern="100" dirty="0">
                          <a:solidFill>
                            <a:srgbClr val="FFFF00"/>
                          </a:solidFill>
                          <a:effectLst/>
                          <a:latin typeface="18 Regular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 </a:t>
                      </a:r>
                      <a:endParaRPr lang="ko-KR" sz="1200" kern="100" dirty="0">
                        <a:effectLst/>
                        <a:latin typeface="굴림" panose="020B0600000101010101" pitchFamily="34" charset="-127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</a:txBody>
                  <a:tcPr marL="19020" marR="19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6411704"/>
                  </a:ext>
                </a:extLst>
              </a:tr>
            </a:tbl>
          </a:graphicData>
        </a:graphic>
      </p:graphicFrame>
      <p:sp>
        <p:nvSpPr>
          <p:cNvPr id="6" name="직사각형 5">
            <a:extLst>
              <a:ext uri="{FF2B5EF4-FFF2-40B4-BE49-F238E27FC236}">
                <a16:creationId xmlns:a16="http://schemas.microsoft.com/office/drawing/2014/main" id="{2147AB44-36E0-DE47-8EAA-D36BA20E2841}"/>
              </a:ext>
            </a:extLst>
          </p:cNvPr>
          <p:cNvSpPr/>
          <p:nvPr/>
        </p:nvSpPr>
        <p:spPr>
          <a:xfrm>
            <a:off x="119063" y="5780003"/>
            <a:ext cx="95489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l"/>
            </a:pPr>
            <a:r>
              <a:rPr kumimoji="1" lang="en-US" altLang="ko-KR" sz="1600" kern="0" dirty="0">
                <a:latin typeface="+mj-ea"/>
              </a:rPr>
              <a:t> </a:t>
            </a:r>
            <a:r>
              <a:rPr kumimoji="1" lang="en-US" altLang="ko-KR" sz="1600" kern="0" dirty="0" err="1">
                <a:latin typeface="+mj-ea"/>
              </a:rPr>
              <a:t>proxy_pass</a:t>
            </a:r>
            <a:r>
              <a:rPr kumimoji="1" lang="en-US" altLang="ko-KR" sz="1600" kern="0" dirty="0">
                <a:latin typeface="+mj-ea"/>
              </a:rPr>
              <a:t> </a:t>
            </a:r>
            <a:r>
              <a:rPr kumimoji="1" lang="ko-KR" altLang="en-US" sz="1600" kern="0" dirty="0" err="1">
                <a:latin typeface="+mj-ea"/>
              </a:rPr>
              <a:t>지시문</a:t>
            </a:r>
            <a:r>
              <a:rPr kumimoji="1" lang="en-US" altLang="ko-KR" sz="1600" kern="0" dirty="0">
                <a:latin typeface="+mj-ea"/>
              </a:rPr>
              <a:t>: </a:t>
            </a:r>
            <a:r>
              <a:rPr lang="ko-KR" altLang="ko-KR" sz="1600" dirty="0" err="1">
                <a:latin typeface="+mj-ea"/>
              </a:rPr>
              <a:t>백엔드</a:t>
            </a:r>
            <a:r>
              <a:rPr lang="en-US" altLang="ko-KR" sz="1600" dirty="0">
                <a:latin typeface="+mj-ea"/>
              </a:rPr>
              <a:t>(WAS) </a:t>
            </a:r>
            <a:r>
              <a:rPr lang="ko-KR" altLang="ko-KR" sz="1600" dirty="0">
                <a:latin typeface="+mj-ea"/>
              </a:rPr>
              <a:t>단에</a:t>
            </a:r>
            <a:r>
              <a:rPr lang="en-US" altLang="ko-KR" sz="1600" dirty="0">
                <a:latin typeface="+mj-ea"/>
              </a:rPr>
              <a:t>  </a:t>
            </a:r>
            <a:r>
              <a:rPr lang="ko-KR" altLang="ko-KR" sz="1600" dirty="0">
                <a:latin typeface="+mj-ea"/>
              </a:rPr>
              <a:t>프록시 로 호출되는 서버 주소와 포트를 입력 </a:t>
            </a:r>
            <a:endParaRPr lang="ko-KR" altLang="en-US" sz="1600" dirty="0"/>
          </a:p>
        </p:txBody>
      </p:sp>
    </p:spTree>
    <p:extLst>
      <p:ext uri="{BB962C8B-B14F-4D97-AF65-F5344CB8AC3E}">
        <p14:creationId xmlns:p14="http://schemas.microsoft.com/office/powerpoint/2010/main" val="4168023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내용 개체 틀 4">
            <a:extLst>
              <a:ext uri="{FF2B5EF4-FFF2-40B4-BE49-F238E27FC236}">
                <a16:creationId xmlns:a16="http://schemas.microsoft.com/office/drawing/2014/main" id="{9E429D1A-E353-4AA6-8CF4-C3A1A8E2CF97}"/>
              </a:ext>
            </a:extLst>
          </p:cNvPr>
          <p:cNvSpPr txBox="1">
            <a:spLocks/>
          </p:cNvSpPr>
          <p:nvPr/>
        </p:nvSpPr>
        <p:spPr>
          <a:xfrm>
            <a:off x="4511824" y="332656"/>
            <a:ext cx="4132769" cy="532859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ko-KR" sz="2400" b="1" dirty="0">
              <a:solidFill>
                <a:srgbClr val="0B1C3B"/>
              </a:solidFill>
              <a:latin typeface="18 Regular"/>
            </a:endParaRPr>
          </a:p>
          <a:p>
            <a:pPr marL="0" indent="0">
              <a:buNone/>
            </a:pPr>
            <a:endParaRPr lang="en-US" altLang="ko-KR" sz="2400" b="1" dirty="0">
              <a:solidFill>
                <a:srgbClr val="0B1C3B"/>
              </a:solidFill>
              <a:latin typeface="18 Regular"/>
            </a:endParaRPr>
          </a:p>
          <a:p>
            <a:pPr marL="0" indent="0">
              <a:buNone/>
            </a:pPr>
            <a:r>
              <a:rPr lang="en-US" altLang="ko-KR" sz="2000" b="1" dirty="0">
                <a:solidFill>
                  <a:srgbClr val="0B1C3B"/>
                </a:solidFill>
              </a:rPr>
              <a:t>1. About Nginx</a:t>
            </a:r>
          </a:p>
          <a:p>
            <a:pPr marL="0" indent="0">
              <a:buNone/>
            </a:pPr>
            <a:r>
              <a:rPr lang="en-US" altLang="ko-KR" sz="2000" b="1" dirty="0">
                <a:solidFill>
                  <a:srgbClr val="0B1C3B"/>
                </a:solidFill>
              </a:rPr>
              <a:t> </a:t>
            </a:r>
          </a:p>
          <a:p>
            <a:pPr marL="0" indent="0">
              <a:buNone/>
            </a:pPr>
            <a:r>
              <a:rPr lang="en-US" altLang="ko-KR" sz="2000" b="1" dirty="0">
                <a:solidFill>
                  <a:srgbClr val="0B1C3B"/>
                </a:solidFill>
              </a:rPr>
              <a:t>2. Nginx Install</a:t>
            </a:r>
          </a:p>
          <a:p>
            <a:pPr marL="0" indent="0">
              <a:buNone/>
            </a:pPr>
            <a:endParaRPr lang="en-US" altLang="ko-KR" sz="2000" b="1" dirty="0">
              <a:solidFill>
                <a:srgbClr val="0B1C3B"/>
              </a:solidFill>
            </a:endParaRPr>
          </a:p>
          <a:p>
            <a:pPr marL="0" indent="0">
              <a:buNone/>
            </a:pPr>
            <a:r>
              <a:rPr lang="en-US" altLang="ko-KR" sz="2000" b="1" dirty="0">
                <a:solidFill>
                  <a:srgbClr val="0B1C3B"/>
                </a:solidFill>
              </a:rPr>
              <a:t>3. Nginx Config</a:t>
            </a:r>
          </a:p>
          <a:p>
            <a:pPr marL="0" indent="0">
              <a:buNone/>
            </a:pPr>
            <a:endParaRPr lang="en-US" altLang="ko-KR" sz="2000" dirty="0">
              <a:solidFill>
                <a:srgbClr val="0B1C3B"/>
              </a:solidFill>
            </a:endParaRPr>
          </a:p>
          <a:p>
            <a:pPr marL="0" indent="0">
              <a:buNone/>
            </a:pPr>
            <a:r>
              <a:rPr lang="en-US" altLang="ko-KR" sz="2000" b="1" dirty="0">
                <a:solidFill>
                  <a:srgbClr val="0B1C3B"/>
                </a:solidFill>
              </a:rPr>
              <a:t>4. Nginx Tuning</a:t>
            </a:r>
          </a:p>
          <a:p>
            <a:pPr marL="0" indent="0">
              <a:buNone/>
            </a:pPr>
            <a:endParaRPr lang="en-US" altLang="ko-KR" sz="2000" b="1" dirty="0">
              <a:solidFill>
                <a:srgbClr val="0B1C3B"/>
              </a:solidFill>
            </a:endParaRPr>
          </a:p>
          <a:p>
            <a:pPr marL="0" indent="0">
              <a:buNone/>
            </a:pPr>
            <a:r>
              <a:rPr lang="en-US" altLang="ko-KR" sz="2000" b="1" dirty="0">
                <a:solidFill>
                  <a:srgbClr val="0B1C3B"/>
                </a:solidFill>
              </a:rPr>
              <a:t>5. Nginx </a:t>
            </a:r>
            <a:r>
              <a:rPr lang="en" altLang="ko-KR" sz="2000" b="1" dirty="0">
                <a:solidFill>
                  <a:srgbClr val="0B1C3B"/>
                </a:solidFill>
              </a:rPr>
              <a:t>Troubleshooting</a:t>
            </a:r>
            <a:endParaRPr lang="en-US" altLang="ko-KR" sz="2000" b="1" dirty="0">
              <a:solidFill>
                <a:srgbClr val="0B1C3B"/>
              </a:solidFill>
            </a:endParaRPr>
          </a:p>
          <a:p>
            <a:pPr marL="0" indent="0">
              <a:buNone/>
            </a:pPr>
            <a:endParaRPr lang="en-US" altLang="ko-KR" sz="2000" b="1" dirty="0">
              <a:solidFill>
                <a:srgbClr val="0B1C3B"/>
              </a:solidFill>
              <a:latin typeface="18 Regular"/>
            </a:endParaRPr>
          </a:p>
          <a:p>
            <a:pPr marL="457200" indent="-457200">
              <a:buAutoNum type="arabicPeriod" startAt="4"/>
            </a:pPr>
            <a:endParaRPr lang="en-US" altLang="ko-KR" sz="2000" b="1" dirty="0">
              <a:solidFill>
                <a:srgbClr val="0B1C3B"/>
              </a:solidFill>
              <a:latin typeface="18 Regular"/>
            </a:endParaRPr>
          </a:p>
          <a:p>
            <a:pPr marL="0" indent="0">
              <a:buNone/>
            </a:pPr>
            <a:endParaRPr lang="en-US" altLang="ko-KR" sz="2000" b="1" dirty="0">
              <a:solidFill>
                <a:srgbClr val="0B1C3B"/>
              </a:solidFill>
              <a:latin typeface="18 Regular"/>
            </a:endParaRPr>
          </a:p>
          <a:p>
            <a:pPr marL="457200" indent="-457200">
              <a:buAutoNum type="arabicPeriod"/>
            </a:pPr>
            <a:endParaRPr lang="en-US" altLang="ko-KR" sz="2000" b="1" dirty="0">
              <a:solidFill>
                <a:srgbClr val="0B1C3B"/>
              </a:solidFill>
              <a:latin typeface="18 Regular"/>
            </a:endParaRPr>
          </a:p>
          <a:p>
            <a:pPr marL="457200" indent="-457200">
              <a:buAutoNum type="arabicPeriod"/>
            </a:pPr>
            <a:endParaRPr lang="en-US" altLang="ko-KR" sz="2000" b="1" dirty="0">
              <a:solidFill>
                <a:srgbClr val="0B1C3B"/>
              </a:solidFill>
              <a:latin typeface="18 Regular"/>
            </a:endParaRPr>
          </a:p>
          <a:p>
            <a:pPr marL="0" indent="0">
              <a:buNone/>
            </a:pPr>
            <a:endParaRPr lang="en-US" altLang="ko-KR" sz="2000" b="1" dirty="0">
              <a:solidFill>
                <a:srgbClr val="0B1C3B"/>
              </a:solidFill>
              <a:latin typeface="18 Regular"/>
            </a:endParaRPr>
          </a:p>
        </p:txBody>
      </p:sp>
    </p:spTree>
    <p:extLst>
      <p:ext uri="{BB962C8B-B14F-4D97-AF65-F5344CB8AC3E}">
        <p14:creationId xmlns:p14="http://schemas.microsoft.com/office/powerpoint/2010/main" val="41662116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3">
            <a:extLst>
              <a:ext uri="{FF2B5EF4-FFF2-40B4-BE49-F238E27FC236}">
                <a16:creationId xmlns:a16="http://schemas.microsoft.com/office/drawing/2014/main" id="{33DC9753-A6A8-D34F-8886-D54CBA090842}"/>
              </a:ext>
            </a:extLst>
          </p:cNvPr>
          <p:cNvSpPr txBox="1">
            <a:spLocks/>
          </p:cNvSpPr>
          <p:nvPr/>
        </p:nvSpPr>
        <p:spPr>
          <a:xfrm>
            <a:off x="26233" y="184502"/>
            <a:ext cx="5214155" cy="430374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400" b="1" dirty="0">
                <a:solidFill>
                  <a:prstClr val="white"/>
                </a:solidFill>
                <a:latin typeface="18 Regular"/>
                <a:ea typeface="+mn-ea"/>
                <a:cs typeface="Calibri" pitchFamily="34" charset="0"/>
              </a:rPr>
              <a:t>Nginx Config</a:t>
            </a:r>
            <a:endParaRPr lang="ko-KR" altLang="en-US" sz="2400" b="1" dirty="0">
              <a:solidFill>
                <a:schemeClr val="bg1"/>
              </a:solidFill>
              <a:latin typeface="18 Regular"/>
              <a:ea typeface="+mn-e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B7FED2-5444-F34D-9FB9-9D933ECADD08}"/>
              </a:ext>
            </a:extLst>
          </p:cNvPr>
          <p:cNvSpPr txBox="1"/>
          <p:nvPr/>
        </p:nvSpPr>
        <p:spPr>
          <a:xfrm>
            <a:off x="119062" y="908720"/>
            <a:ext cx="12601674" cy="1257395"/>
          </a:xfrm>
          <a:prstGeom prst="rect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 wrap="square" rtlCol="0">
            <a:spAutoFit/>
          </a:bodyPr>
          <a:lstStyle/>
          <a:p>
            <a:pPr marL="268288" indent="-268288" algn="l" latinLnBrk="0">
              <a:lnSpc>
                <a:spcPct val="110000"/>
              </a:lnSpc>
              <a:spcBef>
                <a:spcPts val="1200"/>
              </a:spcBef>
              <a:buSzPct val="100000"/>
              <a:buFontTx/>
              <a:buBlip>
                <a:blip r:embed="rId2"/>
              </a:buBlip>
            </a:pPr>
            <a:r>
              <a:rPr kumimoji="1" lang="en-US" altLang="ko-KR" kern="0" dirty="0"/>
              <a:t>upstream </a:t>
            </a:r>
          </a:p>
          <a:p>
            <a:pPr algn="l" latinLnBrk="0">
              <a:lnSpc>
                <a:spcPct val="110000"/>
              </a:lnSpc>
              <a:spcBef>
                <a:spcPts val="1200"/>
              </a:spcBef>
              <a:buSzPct val="100000"/>
            </a:pPr>
            <a:r>
              <a:rPr kumimoji="1" lang="en-US" altLang="ko-KR" kern="0" dirty="0"/>
              <a:t>    </a:t>
            </a:r>
            <a:r>
              <a:rPr kumimoji="1" lang="en-US" altLang="ko-KR" sz="1600" kern="0" dirty="0"/>
              <a:t>upstream </a:t>
            </a:r>
            <a:r>
              <a:rPr kumimoji="1" lang="ko-KR" altLang="en-US" sz="1600" kern="0" dirty="0"/>
              <a:t>모듈을 통해서 한대의 </a:t>
            </a:r>
            <a:r>
              <a:rPr kumimoji="1" lang="en-US" altLang="ko-KR" sz="1600" kern="0" dirty="0" err="1"/>
              <a:t>nginx</a:t>
            </a:r>
            <a:r>
              <a:rPr kumimoji="1" lang="en-US" altLang="ko-KR" sz="1600" kern="0" dirty="0"/>
              <a:t> </a:t>
            </a:r>
            <a:r>
              <a:rPr kumimoji="1" lang="ko-KR" altLang="en-US" sz="1600" kern="0" dirty="0"/>
              <a:t>서버에서 </a:t>
            </a:r>
            <a:r>
              <a:rPr kumimoji="1" lang="ko-KR" altLang="en-US" sz="1600" kern="0" dirty="0" err="1"/>
              <a:t>여려대의</a:t>
            </a:r>
            <a:r>
              <a:rPr kumimoji="1" lang="ko-KR" altLang="en-US" sz="1600" kern="0" dirty="0"/>
              <a:t> 어플리케이션 서버로 호출 할 수 있으며 </a:t>
            </a:r>
            <a:r>
              <a:rPr kumimoji="1" lang="ko-KR" altLang="en-US" sz="1600" kern="0" dirty="0" err="1"/>
              <a:t>부하분산을</a:t>
            </a:r>
            <a:r>
              <a:rPr kumimoji="1" lang="ko-KR" altLang="en-US" sz="1600" kern="0" dirty="0"/>
              <a:t> 통해</a:t>
            </a:r>
            <a:endParaRPr kumimoji="1" lang="en-US" altLang="ko-KR" sz="1600" kern="0" dirty="0"/>
          </a:p>
          <a:p>
            <a:pPr algn="l" latinLnBrk="0">
              <a:lnSpc>
                <a:spcPct val="110000"/>
              </a:lnSpc>
              <a:spcBef>
                <a:spcPts val="1200"/>
              </a:spcBef>
              <a:buSzPct val="100000"/>
            </a:pPr>
            <a:r>
              <a:rPr kumimoji="1" lang="ko-KR" altLang="en-US" sz="1600" kern="0" dirty="0"/>
              <a:t>    속도개선 </a:t>
            </a:r>
            <a:r>
              <a:rPr kumimoji="1" lang="ko-KR" altLang="en-US" sz="1600" kern="0" dirty="0" err="1"/>
              <a:t>역활을</a:t>
            </a:r>
            <a:r>
              <a:rPr kumimoji="1" lang="ko-KR" altLang="en-US" sz="1600" kern="0" dirty="0"/>
              <a:t> 하고 있음</a:t>
            </a:r>
            <a:endParaRPr kumimoji="1" lang="en-US" altLang="ko-KR" sz="1600" kern="0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6C70517F-1A7D-D747-B77F-4F394DAEC7A2}"/>
              </a:ext>
            </a:extLst>
          </p:cNvPr>
          <p:cNvSpPr/>
          <p:nvPr/>
        </p:nvSpPr>
        <p:spPr>
          <a:xfrm>
            <a:off x="119063" y="2227719"/>
            <a:ext cx="6096000" cy="1846659"/>
          </a:xfrm>
          <a:prstGeom prst="rect">
            <a:avLst/>
          </a:prstGeom>
        </p:spPr>
        <p:txBody>
          <a:bodyPr>
            <a:spAutoFit/>
          </a:bodyPr>
          <a:lstStyle/>
          <a:p>
            <a:pPr marL="406400">
              <a:spcAft>
                <a:spcPts val="0"/>
              </a:spcAft>
            </a:pPr>
            <a:r>
              <a:rPr lang="en-US" altLang="ko-KR" dirty="0" err="1"/>
              <a:t>proxy_pass</a:t>
            </a:r>
            <a:r>
              <a:rPr lang="en-US" altLang="ko-KR" dirty="0"/>
              <a:t>   backend;</a:t>
            </a:r>
            <a:r>
              <a:rPr lang="ko-KR" altLang="ko-KR" sz="1600" dirty="0"/>
              <a:t> </a:t>
            </a:r>
            <a:endParaRPr lang="en-US" altLang="ko-KR" sz="1600" dirty="0">
              <a:ea typeface="굴림" panose="020B0600000101010101" pitchFamily="34" charset="-127"/>
              <a:cs typeface="굴림" panose="020B0600000101010101" pitchFamily="34" charset="-127"/>
            </a:endParaRPr>
          </a:p>
          <a:p>
            <a:pPr marL="406400">
              <a:spcAft>
                <a:spcPts val="0"/>
              </a:spcAft>
            </a:pPr>
            <a:r>
              <a:rPr lang="en-US" altLang="ko-KR" sz="1600" dirty="0">
                <a:ea typeface="굴림" panose="020B0600000101010101" pitchFamily="34" charset="-127"/>
                <a:cs typeface="굴림" panose="020B0600000101010101" pitchFamily="34" charset="-127"/>
              </a:rPr>
              <a:t>upstream backend</a:t>
            </a:r>
            <a:endParaRPr lang="ko-KR" altLang="ko-KR" sz="1600" dirty="0">
              <a:ea typeface="굴림" panose="020B0600000101010101" pitchFamily="34" charset="-127"/>
              <a:cs typeface="굴림" panose="020B0600000101010101" pitchFamily="34" charset="-127"/>
            </a:endParaRPr>
          </a:p>
          <a:p>
            <a:pPr marL="609600">
              <a:spcAft>
                <a:spcPts val="0"/>
              </a:spcAft>
            </a:pPr>
            <a:r>
              <a:rPr lang="en-US" altLang="ko-KR" sz="1600" dirty="0">
                <a:ea typeface="굴림" panose="020B0600000101010101" pitchFamily="34" charset="-127"/>
                <a:cs typeface="굴림" panose="020B0600000101010101" pitchFamily="34" charset="-127"/>
              </a:rPr>
              <a:t>upstream </a:t>
            </a:r>
            <a:r>
              <a:rPr lang="ko-KR" altLang="ko-KR" sz="1600" dirty="0">
                <a:cs typeface="굴림" panose="020B0600000101010101" pitchFamily="34" charset="-127"/>
              </a:rPr>
              <a:t>이름</a:t>
            </a:r>
            <a:r>
              <a:rPr lang="en-US" altLang="ko-KR" sz="1600" dirty="0">
                <a:cs typeface="굴림" panose="020B0600000101010101" pitchFamily="34" charset="-127"/>
              </a:rPr>
              <a:t> {</a:t>
            </a:r>
            <a:endParaRPr lang="ko-KR" altLang="ko-KR" sz="1600" dirty="0">
              <a:ea typeface="굴림" panose="020B0600000101010101" pitchFamily="34" charset="-127"/>
              <a:cs typeface="굴림" panose="020B0600000101010101" pitchFamily="34" charset="-127"/>
            </a:endParaRPr>
          </a:p>
          <a:p>
            <a:pPr marL="609600">
              <a:spcAft>
                <a:spcPts val="0"/>
              </a:spcAft>
            </a:pPr>
            <a:r>
              <a:rPr lang="en-US" altLang="ko-KR" sz="1600" dirty="0">
                <a:ea typeface="굴림" panose="020B0600000101010101" pitchFamily="34" charset="-127"/>
                <a:cs typeface="굴림" panose="020B0600000101010101" pitchFamily="34" charset="-127"/>
              </a:rPr>
              <a:t>    [</a:t>
            </a:r>
            <a:r>
              <a:rPr lang="en-US" altLang="ko-KR" sz="1600" dirty="0" err="1">
                <a:ea typeface="굴림" panose="020B0600000101010101" pitchFamily="34" charset="-127"/>
                <a:cs typeface="굴림" panose="020B0600000101010101" pitchFamily="34" charset="-127"/>
              </a:rPr>
              <a:t>ip_hash</a:t>
            </a:r>
            <a:r>
              <a:rPr lang="en-US" altLang="ko-KR" sz="1600" dirty="0">
                <a:ea typeface="굴림" panose="020B0600000101010101" pitchFamily="34" charset="-127"/>
                <a:cs typeface="굴림" panose="020B0600000101010101" pitchFamily="34" charset="-127"/>
              </a:rPr>
              <a:t>;]</a:t>
            </a:r>
            <a:endParaRPr lang="ko-KR" altLang="ko-KR" sz="1600" dirty="0">
              <a:ea typeface="굴림" panose="020B0600000101010101" pitchFamily="34" charset="-127"/>
              <a:cs typeface="굴림" panose="020B0600000101010101" pitchFamily="34" charset="-127"/>
            </a:endParaRPr>
          </a:p>
          <a:p>
            <a:pPr marL="609600">
              <a:spcAft>
                <a:spcPts val="0"/>
              </a:spcAft>
            </a:pPr>
            <a:r>
              <a:rPr lang="en-US" altLang="ko-KR" sz="1600" dirty="0">
                <a:ea typeface="굴림" panose="020B0600000101010101" pitchFamily="34" charset="-127"/>
                <a:cs typeface="굴림" panose="020B0600000101010101" pitchFamily="34" charset="-127"/>
              </a:rPr>
              <a:t>    server host </a:t>
            </a:r>
            <a:r>
              <a:rPr lang="ko-KR" altLang="ko-KR" sz="1600" dirty="0">
                <a:cs typeface="굴림" panose="020B0600000101010101" pitchFamily="34" charset="-127"/>
              </a:rPr>
              <a:t>주소</a:t>
            </a:r>
            <a:r>
              <a:rPr lang="en-US" altLang="ko-KR" sz="1600" dirty="0">
                <a:cs typeface="굴림" panose="020B0600000101010101" pitchFamily="34" charset="-127"/>
              </a:rPr>
              <a:t>:</a:t>
            </a:r>
            <a:r>
              <a:rPr lang="ko-KR" altLang="ko-KR" sz="1600" dirty="0">
                <a:cs typeface="굴림" panose="020B0600000101010101" pitchFamily="34" charset="-127"/>
              </a:rPr>
              <a:t>포트</a:t>
            </a:r>
            <a:r>
              <a:rPr lang="en-US" altLang="ko-KR" sz="1600" dirty="0">
                <a:cs typeface="굴림" panose="020B0600000101010101" pitchFamily="34" charset="-127"/>
              </a:rPr>
              <a:t> [</a:t>
            </a:r>
            <a:r>
              <a:rPr lang="ko-KR" altLang="ko-KR" sz="1600" dirty="0">
                <a:cs typeface="굴림" panose="020B0600000101010101" pitchFamily="34" charset="-127"/>
              </a:rPr>
              <a:t>옵션</a:t>
            </a:r>
            <a:r>
              <a:rPr lang="en-US" altLang="ko-KR" sz="1600" dirty="0">
                <a:cs typeface="굴림" panose="020B0600000101010101" pitchFamily="34" charset="-127"/>
              </a:rPr>
              <a:t>];</a:t>
            </a:r>
            <a:endParaRPr lang="ko-KR" altLang="ko-KR" sz="1600" dirty="0">
              <a:ea typeface="굴림" panose="020B0600000101010101" pitchFamily="34" charset="-127"/>
              <a:cs typeface="굴림" panose="020B0600000101010101" pitchFamily="34" charset="-127"/>
            </a:endParaRPr>
          </a:p>
          <a:p>
            <a:pPr marL="609600">
              <a:spcAft>
                <a:spcPts val="0"/>
              </a:spcAft>
            </a:pPr>
            <a:r>
              <a:rPr lang="en-US" altLang="ko-KR" sz="1600" dirty="0">
                <a:ea typeface="굴림" panose="020B0600000101010101" pitchFamily="34" charset="-127"/>
                <a:cs typeface="굴림" panose="020B0600000101010101" pitchFamily="34" charset="-127"/>
              </a:rPr>
              <a:t>    .....</a:t>
            </a:r>
            <a:endParaRPr lang="ko-KR" altLang="ko-KR" sz="1600" dirty="0">
              <a:ea typeface="굴림" panose="020B0600000101010101" pitchFamily="34" charset="-127"/>
              <a:cs typeface="굴림" panose="020B0600000101010101" pitchFamily="34" charset="-127"/>
            </a:endParaRPr>
          </a:p>
          <a:p>
            <a:pPr marL="406400">
              <a:spcAft>
                <a:spcPts val="0"/>
              </a:spcAft>
            </a:pPr>
            <a:r>
              <a:rPr lang="en-US" altLang="ko-KR" sz="1600" dirty="0">
                <a:ea typeface="굴림" panose="020B0600000101010101" pitchFamily="34" charset="-127"/>
                <a:cs typeface="굴림" panose="020B0600000101010101" pitchFamily="34" charset="-127"/>
              </a:rPr>
              <a:t> }</a:t>
            </a:r>
            <a:endParaRPr lang="ko-KR" altLang="ko-KR" sz="1600" dirty="0">
              <a:effectLst/>
              <a:ea typeface="굴림" panose="020B0600000101010101" pitchFamily="34" charset="-127"/>
              <a:cs typeface="굴림" panose="020B0600000101010101" pitchFamily="34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075C17-F412-8941-81B5-02ECB8B6600E}"/>
              </a:ext>
            </a:extLst>
          </p:cNvPr>
          <p:cNvSpPr txBox="1"/>
          <p:nvPr/>
        </p:nvSpPr>
        <p:spPr>
          <a:xfrm>
            <a:off x="469663" y="4135982"/>
            <a:ext cx="12601674" cy="2757293"/>
          </a:xfrm>
          <a:prstGeom prst="rect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 wrap="square" rtlCol="0">
            <a:spAutoFit/>
          </a:bodyPr>
          <a:lstStyle/>
          <a:p>
            <a:pPr marL="285750" lvl="0" indent="-285750">
              <a:buFont typeface="Wingdings" pitchFamily="2" charset="2"/>
              <a:buChar char="l"/>
            </a:pPr>
            <a:r>
              <a:rPr kumimoji="1" lang="en-US" altLang="ko-KR" sz="1600" kern="0" dirty="0"/>
              <a:t>weight: </a:t>
            </a:r>
            <a:r>
              <a:rPr lang="en-US" altLang="ko-KR" sz="1600" dirty="0"/>
              <a:t>weight </a:t>
            </a:r>
            <a:r>
              <a:rPr lang="ko-KR" altLang="ko-KR" sz="1600" dirty="0"/>
              <a:t>수만큼 호출 </a:t>
            </a:r>
            <a:r>
              <a:rPr lang="ko-KR" altLang="ko-KR" sz="1600" dirty="0" err="1"/>
              <a:t>대상서버에</a:t>
            </a:r>
            <a:r>
              <a:rPr lang="ko-KR" altLang="ko-KR" sz="1600" dirty="0"/>
              <a:t> 자주 호출</a:t>
            </a:r>
            <a:r>
              <a:rPr lang="ko-KR" altLang="en-US" sz="1600" dirty="0"/>
              <a:t>됨</a:t>
            </a:r>
            <a:r>
              <a:rPr lang="en-US" altLang="ko-KR" sz="1600" dirty="0"/>
              <a:t>. 2</a:t>
            </a:r>
            <a:r>
              <a:rPr lang="ko-KR" altLang="ko-KR" sz="1600" dirty="0"/>
              <a:t>로 설정</a:t>
            </a:r>
            <a:r>
              <a:rPr lang="ko-KR" altLang="en-US" sz="1600" dirty="0"/>
              <a:t>하면 </a:t>
            </a:r>
            <a:r>
              <a:rPr lang="ko-KR" altLang="en-US" sz="1600" dirty="0" err="1"/>
              <a:t>설정안된</a:t>
            </a:r>
            <a:r>
              <a:rPr lang="ko-KR" altLang="en-US" sz="1600" dirty="0"/>
              <a:t> 서버에 비해 </a:t>
            </a:r>
            <a:r>
              <a:rPr lang="ko-KR" altLang="en-US" sz="1600" dirty="0" err="1"/>
              <a:t>두배정도</a:t>
            </a:r>
            <a:r>
              <a:rPr lang="ko-KR" altLang="en-US" sz="1600" dirty="0"/>
              <a:t> 많이 호출됨</a:t>
            </a:r>
            <a:endParaRPr lang="en-US" altLang="ko-KR" sz="1600" dirty="0"/>
          </a:p>
          <a:p>
            <a:pPr marL="285750" lvl="0" indent="-285750">
              <a:buFont typeface="Wingdings" pitchFamily="2" charset="2"/>
              <a:buChar char="l"/>
            </a:pPr>
            <a:r>
              <a:rPr lang="en-US" altLang="ko-KR" sz="1600" dirty="0"/>
              <a:t>backup: </a:t>
            </a:r>
            <a:r>
              <a:rPr lang="ko-KR" altLang="en-US" sz="1600" dirty="0"/>
              <a:t> </a:t>
            </a:r>
            <a:r>
              <a:rPr lang="ko-KR" altLang="en-US" sz="1600" dirty="0" err="1"/>
              <a:t>메인서버가</a:t>
            </a:r>
            <a:r>
              <a:rPr lang="ko-KR" altLang="en-US" sz="1600" dirty="0"/>
              <a:t> 전부 </a:t>
            </a:r>
            <a:r>
              <a:rPr lang="en-US" altLang="ko-KR" sz="1600" dirty="0"/>
              <a:t>fault </a:t>
            </a:r>
            <a:r>
              <a:rPr lang="ko-KR" altLang="en-US" sz="1600" dirty="0"/>
              <a:t>일 경우 서비스</a:t>
            </a:r>
            <a:endParaRPr lang="en-US" altLang="ko-KR" sz="1600" dirty="0"/>
          </a:p>
          <a:p>
            <a:pPr marL="285750" lvl="0" indent="-285750">
              <a:buFont typeface="Wingdings" pitchFamily="2" charset="2"/>
              <a:buChar char="l"/>
            </a:pPr>
            <a:r>
              <a:rPr lang="en-US" altLang="ko-KR" sz="1600" dirty="0" err="1"/>
              <a:t>slow_start</a:t>
            </a:r>
            <a:r>
              <a:rPr lang="en-US" altLang="ko-KR" sz="1600" dirty="0"/>
              <a:t>: </a:t>
            </a:r>
            <a:r>
              <a:rPr lang="ko-KR" altLang="en-US" sz="1600" dirty="0"/>
              <a:t>요청이 폭주하지 않도록 설정된 시간만큼 기다림</a:t>
            </a:r>
            <a:endParaRPr lang="en-US" altLang="ko-KR" sz="1600" dirty="0"/>
          </a:p>
          <a:p>
            <a:pPr marL="285750" lvl="0" indent="-285750">
              <a:buFont typeface="Wingdings" pitchFamily="2" charset="2"/>
              <a:buChar char="l"/>
            </a:pPr>
            <a:r>
              <a:rPr lang="en-US" altLang="ko-KR" sz="1600" dirty="0" err="1"/>
              <a:t>Ip_hash</a:t>
            </a:r>
            <a:r>
              <a:rPr lang="en-US" altLang="ko-KR" sz="1600" dirty="0"/>
              <a:t>: </a:t>
            </a:r>
            <a:r>
              <a:rPr lang="ko-KR" altLang="en-US" sz="1600" dirty="0"/>
              <a:t>클라이언트를 최초 접속한 </a:t>
            </a:r>
            <a:r>
              <a:rPr lang="ko-KR" altLang="en-US" sz="1600" dirty="0" err="1"/>
              <a:t>백엔드</a:t>
            </a:r>
            <a:r>
              <a:rPr lang="ko-KR" altLang="en-US" sz="1600" dirty="0"/>
              <a:t> 서버만 연결함</a:t>
            </a:r>
            <a:r>
              <a:rPr lang="en-US" altLang="ko-KR" sz="1600" dirty="0"/>
              <a:t> session clustering</a:t>
            </a:r>
            <a:r>
              <a:rPr lang="ko-KR" altLang="en-US" sz="1600" dirty="0"/>
              <a:t>이 구성되지 않은 경우 유용함</a:t>
            </a:r>
            <a:endParaRPr lang="en-US" altLang="ko-KR" sz="1600" dirty="0"/>
          </a:p>
          <a:p>
            <a:pPr lvl="0"/>
            <a:r>
              <a:rPr lang="ko-KR" altLang="en-US" sz="1600" dirty="0"/>
              <a:t>    </a:t>
            </a:r>
            <a:r>
              <a:rPr lang="en-US" altLang="ko-KR" sz="1600" dirty="0"/>
              <a:t>(</a:t>
            </a:r>
            <a:r>
              <a:rPr lang="en-US" altLang="ko-KR" sz="1600" dirty="0" err="1"/>
              <a:t>StickySession</a:t>
            </a:r>
            <a:r>
              <a:rPr lang="en-US" altLang="ko-KR" sz="1600" dirty="0"/>
              <a:t> </a:t>
            </a:r>
            <a:r>
              <a:rPr lang="ko-KR" altLang="ko-KR" sz="1600" dirty="0" err="1"/>
              <a:t>역활</a:t>
            </a:r>
            <a:r>
              <a:rPr lang="en-US" altLang="ko-KR" sz="1600" dirty="0"/>
              <a:t>)</a:t>
            </a:r>
          </a:p>
          <a:p>
            <a:pPr marL="285750" lvl="0" indent="-285750">
              <a:buFont typeface="Wingdings" pitchFamily="2" charset="2"/>
              <a:buChar char="l"/>
            </a:pPr>
            <a:r>
              <a:rPr lang="en-US" altLang="ko-KR" sz="1600" dirty="0" err="1"/>
              <a:t>last_conn</a:t>
            </a:r>
            <a:r>
              <a:rPr lang="en-US" altLang="ko-KR" sz="1600" dirty="0"/>
              <a:t>: </a:t>
            </a:r>
            <a:r>
              <a:rPr lang="ko-KR" altLang="en-US" sz="1600" dirty="0"/>
              <a:t>해당 구문에 </a:t>
            </a:r>
            <a:r>
              <a:rPr lang="en-US" altLang="ko-KR" sz="1600" dirty="0"/>
              <a:t>last conn </a:t>
            </a:r>
            <a:r>
              <a:rPr lang="ko-KR" altLang="en-US" sz="1600" dirty="0"/>
              <a:t>설정도 할 수 있으며 클라이언트 연결이 적은 </a:t>
            </a:r>
            <a:r>
              <a:rPr lang="ko-KR" altLang="en-US" sz="1600" dirty="0" err="1"/>
              <a:t>백엔드</a:t>
            </a:r>
            <a:r>
              <a:rPr lang="ko-KR" altLang="en-US" sz="1600" dirty="0"/>
              <a:t> 서버로 연결함</a:t>
            </a:r>
            <a:r>
              <a:rPr lang="en-US" altLang="ko-KR" sz="1600" dirty="0"/>
              <a:t>. </a:t>
            </a:r>
          </a:p>
          <a:p>
            <a:pPr marL="285750" lvl="0" indent="-285750">
              <a:buFont typeface="Wingdings" pitchFamily="2" charset="2"/>
              <a:buChar char="l"/>
            </a:pPr>
            <a:r>
              <a:rPr lang="en-US" altLang="ko-KR" sz="1600" dirty="0"/>
              <a:t>down: </a:t>
            </a:r>
            <a:r>
              <a:rPr lang="ko-KR" altLang="en-US" sz="1600" dirty="0"/>
              <a:t>해당 서버를 사용하지 않게 지정함 </a:t>
            </a:r>
            <a:r>
              <a:rPr lang="en-US" altLang="ko-KR" sz="1600" dirty="0" err="1"/>
              <a:t>ip_hash</a:t>
            </a:r>
            <a:r>
              <a:rPr lang="en-US" altLang="ko-KR" sz="1600" dirty="0"/>
              <a:t> </a:t>
            </a:r>
            <a:r>
              <a:rPr lang="ko-KR" altLang="en-US" sz="1600" dirty="0"/>
              <a:t>지시어가 설정된 상태에서만 유효</a:t>
            </a:r>
            <a:endParaRPr lang="en-US" altLang="ko-KR" sz="1600" dirty="0"/>
          </a:p>
          <a:p>
            <a:pPr marL="285750" lvl="0" indent="-285750">
              <a:buFont typeface="Wingdings" pitchFamily="2" charset="2"/>
              <a:buChar char="l"/>
            </a:pPr>
            <a:r>
              <a:rPr lang="en-US" altLang="ko-KR" sz="1600" dirty="0" err="1"/>
              <a:t>max_fails</a:t>
            </a:r>
            <a:r>
              <a:rPr lang="en-US" altLang="ko-KR" sz="1600" dirty="0"/>
              <a:t>=n : n </a:t>
            </a:r>
            <a:r>
              <a:rPr lang="ko-KR" altLang="en-US" sz="1600" dirty="0" err="1"/>
              <a:t>으로</a:t>
            </a:r>
            <a:r>
              <a:rPr lang="ko-KR" altLang="en-US" sz="1600" dirty="0"/>
              <a:t> 지정한 횟수만큼 </a:t>
            </a:r>
            <a:r>
              <a:rPr lang="ko-KR" altLang="en-US" sz="1600" dirty="0" err="1"/>
              <a:t>살패가</a:t>
            </a:r>
            <a:r>
              <a:rPr lang="ko-KR" altLang="en-US" sz="1600" dirty="0"/>
              <a:t> 되면 서버를 비정상으로 간주 </a:t>
            </a:r>
            <a:endParaRPr lang="en-US" altLang="ko-KR" sz="1600" dirty="0"/>
          </a:p>
          <a:p>
            <a:pPr marL="285750" lvl="0" indent="-285750">
              <a:buFont typeface="Wingdings" pitchFamily="2" charset="2"/>
              <a:buChar char="l"/>
            </a:pPr>
            <a:r>
              <a:rPr lang="en-US" altLang="ko-KR" sz="1600" dirty="0" err="1"/>
              <a:t>fail_timeout</a:t>
            </a:r>
            <a:r>
              <a:rPr lang="en-US" altLang="ko-KR" sz="1600" dirty="0"/>
              <a:t>=n : </a:t>
            </a:r>
            <a:r>
              <a:rPr lang="en-US" altLang="ko-KR" sz="1600" dirty="0" err="1"/>
              <a:t>max_fails</a:t>
            </a:r>
            <a:r>
              <a:rPr lang="ko-KR" altLang="en-US" sz="1600" dirty="0"/>
              <a:t>가 지정된 상태에서 이 값이 설정만큼 서버가 응답하지 않으면 비정상으로 간주 </a:t>
            </a:r>
            <a:endParaRPr lang="ko-KR" altLang="ko-KR" sz="1600" dirty="0"/>
          </a:p>
          <a:p>
            <a:pPr algn="l" latinLnBrk="0">
              <a:lnSpc>
                <a:spcPct val="110000"/>
              </a:lnSpc>
              <a:spcBef>
                <a:spcPts val="1200"/>
              </a:spcBef>
              <a:buSzPct val="100000"/>
            </a:pPr>
            <a:endParaRPr kumimoji="1" lang="en-US" altLang="ko-KR" kern="0" dirty="0">
              <a:latin typeface="18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2711845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3">
            <a:extLst>
              <a:ext uri="{FF2B5EF4-FFF2-40B4-BE49-F238E27FC236}">
                <a16:creationId xmlns:a16="http://schemas.microsoft.com/office/drawing/2014/main" id="{594DB01F-171D-2446-903A-E83C04DC1055}"/>
              </a:ext>
            </a:extLst>
          </p:cNvPr>
          <p:cNvSpPr txBox="1">
            <a:spLocks/>
          </p:cNvSpPr>
          <p:nvPr/>
        </p:nvSpPr>
        <p:spPr>
          <a:xfrm>
            <a:off x="26233" y="184502"/>
            <a:ext cx="5214155" cy="430374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400" b="1" dirty="0">
                <a:solidFill>
                  <a:prstClr val="white"/>
                </a:solidFill>
                <a:latin typeface="18 Regular"/>
                <a:ea typeface="+mn-ea"/>
                <a:cs typeface="Calibri" pitchFamily="34" charset="0"/>
              </a:rPr>
              <a:t>Nginx Config</a:t>
            </a:r>
            <a:endParaRPr lang="ko-KR" altLang="en-US" sz="2400" b="1" dirty="0">
              <a:solidFill>
                <a:schemeClr val="bg1"/>
              </a:solidFill>
              <a:latin typeface="18 Regular"/>
              <a:ea typeface="+mn-e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C136E1-128C-7F4C-BA8A-A437703FBDA8}"/>
              </a:ext>
            </a:extLst>
          </p:cNvPr>
          <p:cNvSpPr txBox="1"/>
          <p:nvPr/>
        </p:nvSpPr>
        <p:spPr>
          <a:xfrm>
            <a:off x="171219" y="727013"/>
            <a:ext cx="12601674" cy="829779"/>
          </a:xfrm>
          <a:prstGeom prst="rect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 wrap="square" rtlCol="0">
            <a:spAutoFit/>
          </a:bodyPr>
          <a:lstStyle/>
          <a:p>
            <a:pPr marL="268288" indent="-268288" algn="l" latinLnBrk="0">
              <a:lnSpc>
                <a:spcPct val="110000"/>
              </a:lnSpc>
              <a:spcBef>
                <a:spcPts val="1200"/>
              </a:spcBef>
              <a:buSzPct val="100000"/>
              <a:buFontTx/>
              <a:buBlip>
                <a:blip r:embed="rId3"/>
              </a:buBlip>
            </a:pPr>
            <a:r>
              <a:rPr kumimoji="1" lang="en-US" altLang="ko-KR" kern="0" dirty="0"/>
              <a:t>SSL </a:t>
            </a:r>
            <a:r>
              <a:rPr kumimoji="1" lang="ko-KR" altLang="en-US" kern="0" dirty="0"/>
              <a:t>설정</a:t>
            </a:r>
            <a:endParaRPr kumimoji="1" lang="en-US" altLang="ko-KR" kern="0" dirty="0"/>
          </a:p>
          <a:p>
            <a:pPr algn="l" latinLnBrk="0">
              <a:lnSpc>
                <a:spcPct val="110000"/>
              </a:lnSpc>
              <a:spcBef>
                <a:spcPts val="1200"/>
              </a:spcBef>
              <a:buSzPct val="100000"/>
            </a:pPr>
            <a:r>
              <a:rPr kumimoji="1" lang="en-US" altLang="ko-KR" kern="0" dirty="0"/>
              <a:t>    </a:t>
            </a:r>
            <a:r>
              <a:rPr kumimoji="1" lang="en-US" altLang="ko-KR" sz="1600" kern="0" dirty="0"/>
              <a:t>server </a:t>
            </a:r>
            <a:r>
              <a:rPr kumimoji="1" lang="ko-KR" altLang="en-US" sz="1600" kern="0" dirty="0" err="1"/>
              <a:t>블락에</a:t>
            </a:r>
            <a:r>
              <a:rPr kumimoji="1" lang="ko-KR" altLang="en-US" sz="1600" kern="0" dirty="0"/>
              <a:t> </a:t>
            </a:r>
            <a:r>
              <a:rPr kumimoji="1" lang="en-US" altLang="ko-KR" sz="1600" kern="0" dirty="0"/>
              <a:t>SSL </a:t>
            </a:r>
            <a:r>
              <a:rPr kumimoji="1" lang="ko-KR" altLang="en-US" sz="1600" kern="0" dirty="0"/>
              <a:t>수신 포트와 활성화를 통하여 설정 할 수 있음  </a:t>
            </a:r>
            <a:endParaRPr kumimoji="1" lang="en-US" altLang="ko-KR" sz="1600" kern="0" dirty="0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362B463F-B279-4047-A0CF-07B5446426A8}"/>
              </a:ext>
            </a:extLst>
          </p:cNvPr>
          <p:cNvSpPr/>
          <p:nvPr/>
        </p:nvSpPr>
        <p:spPr>
          <a:xfrm>
            <a:off x="479425" y="4221088"/>
            <a:ext cx="110171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 typeface="Wingdings" pitchFamily="2" charset="2"/>
              <a:buChar char=""/>
            </a:pPr>
            <a:r>
              <a:rPr kumimoji="1" lang="en-US" altLang="ko-KR" sz="1600" kern="0" dirty="0"/>
              <a:t>listen : </a:t>
            </a:r>
            <a:r>
              <a:rPr kumimoji="1" lang="ko-KR" altLang="ko-KR" sz="1600" kern="0" dirty="0"/>
              <a:t>서버에서 수신하는 </a:t>
            </a:r>
            <a:r>
              <a:rPr kumimoji="1" lang="en-US" altLang="ko-KR" sz="1600" kern="0" dirty="0"/>
              <a:t>SSL 443</a:t>
            </a:r>
            <a:r>
              <a:rPr kumimoji="1" lang="ko-KR" altLang="ko-KR" sz="1600" kern="0" dirty="0"/>
              <a:t>포트를 입력</a:t>
            </a:r>
          </a:p>
          <a:p>
            <a:pPr marL="342900" lvl="0" indent="-342900">
              <a:spcAft>
                <a:spcPts val="0"/>
              </a:spcAft>
              <a:buFont typeface="Wingdings" pitchFamily="2" charset="2"/>
              <a:buChar char=""/>
            </a:pPr>
            <a:r>
              <a:rPr kumimoji="1" lang="en-US" altLang="ko-KR" sz="1600" kern="0" dirty="0" err="1"/>
              <a:t>server_name</a:t>
            </a:r>
            <a:r>
              <a:rPr kumimoji="1" lang="en-US" altLang="ko-KR" sz="1600" kern="0" dirty="0"/>
              <a:t> : </a:t>
            </a:r>
            <a:r>
              <a:rPr kumimoji="1" lang="ko-KR" altLang="ko-KR" sz="1600" kern="0" dirty="0"/>
              <a:t>수신되는 서버 도메인 이름</a:t>
            </a:r>
          </a:p>
          <a:p>
            <a:pPr marL="342900" lvl="0" indent="-342900">
              <a:spcAft>
                <a:spcPts val="0"/>
              </a:spcAft>
              <a:buFont typeface="Wingdings" pitchFamily="2" charset="2"/>
              <a:buChar char=""/>
            </a:pPr>
            <a:r>
              <a:rPr kumimoji="1" lang="en-US" altLang="ko-KR" sz="1600" kern="0" dirty="0"/>
              <a:t>include: </a:t>
            </a:r>
            <a:r>
              <a:rPr kumimoji="1" lang="ko-KR" altLang="ko-KR" sz="1600" kern="0" dirty="0"/>
              <a:t>설정파일을 포함 </a:t>
            </a:r>
            <a:r>
              <a:rPr kumimoji="1" lang="ko-KR" altLang="ko-KR" sz="1600" kern="0" dirty="0" err="1"/>
              <a:t>시킬수</a:t>
            </a:r>
            <a:r>
              <a:rPr kumimoji="1" lang="ko-KR" altLang="ko-KR" sz="1600" kern="0" dirty="0"/>
              <a:t> 있음 </a:t>
            </a:r>
          </a:p>
          <a:p>
            <a:pPr marL="342900" lvl="0" indent="-342900">
              <a:spcAft>
                <a:spcPts val="0"/>
              </a:spcAft>
              <a:buFont typeface="Wingdings" pitchFamily="2" charset="2"/>
              <a:buChar char=""/>
            </a:pPr>
            <a:r>
              <a:rPr kumimoji="1" lang="en-US" altLang="ko-KR" sz="1600" kern="0" dirty="0" err="1"/>
              <a:t>ssl</a:t>
            </a:r>
            <a:r>
              <a:rPr kumimoji="1" lang="en-US" altLang="ko-KR" sz="1600" kern="0" dirty="0"/>
              <a:t> on: SSL </a:t>
            </a:r>
            <a:r>
              <a:rPr kumimoji="1" lang="ko-KR" altLang="ko-KR" sz="1600" kern="0" dirty="0"/>
              <a:t>사용하기 위해서 활성화 함</a:t>
            </a:r>
          </a:p>
          <a:p>
            <a:pPr marL="342900" lvl="0" indent="-342900">
              <a:spcAft>
                <a:spcPts val="0"/>
              </a:spcAft>
              <a:buFont typeface="Wingdings" pitchFamily="2" charset="2"/>
              <a:buChar char=""/>
            </a:pPr>
            <a:r>
              <a:rPr kumimoji="1" lang="en-US" altLang="ko-KR" sz="1600" kern="0" dirty="0" err="1"/>
              <a:t>ssl_certificate</a:t>
            </a:r>
            <a:r>
              <a:rPr kumimoji="1" lang="en-US" altLang="ko-KR" sz="1600" kern="0" dirty="0"/>
              <a:t> key: </a:t>
            </a:r>
            <a:r>
              <a:rPr kumimoji="1" lang="en-US" altLang="ko-KR" sz="1600" kern="0" dirty="0" err="1"/>
              <a:t>ssl</a:t>
            </a:r>
            <a:r>
              <a:rPr kumimoji="1" lang="en-US" altLang="ko-KR" sz="1600" kern="0" dirty="0"/>
              <a:t> certificate key (private key) </a:t>
            </a:r>
            <a:r>
              <a:rPr kumimoji="1" lang="ko-KR" altLang="ko-KR" sz="1600" kern="0" dirty="0"/>
              <a:t>개인키 설정 </a:t>
            </a:r>
          </a:p>
          <a:p>
            <a:pPr marL="342900" lvl="0" indent="-342900">
              <a:spcAft>
                <a:spcPts val="0"/>
              </a:spcAft>
              <a:buFont typeface="Wingdings" pitchFamily="2" charset="2"/>
              <a:buChar char=""/>
            </a:pPr>
            <a:r>
              <a:rPr kumimoji="1" lang="en-US" altLang="ko-KR" sz="1600" kern="0" dirty="0" err="1"/>
              <a:t>ssl_certificate</a:t>
            </a:r>
            <a:r>
              <a:rPr kumimoji="1" lang="en-US" altLang="ko-KR" sz="1600" kern="0" dirty="0"/>
              <a:t> : certificate key </a:t>
            </a:r>
            <a:r>
              <a:rPr kumimoji="1" lang="ko-KR" altLang="ko-KR" sz="1600" kern="0" dirty="0"/>
              <a:t>파일 설정 </a:t>
            </a:r>
            <a:r>
              <a:rPr kumimoji="1" lang="en-US" altLang="ko-KR" sz="1600" kern="0" dirty="0"/>
              <a:t>(SSL </a:t>
            </a:r>
            <a:r>
              <a:rPr kumimoji="1" lang="ko-KR" altLang="ko-KR" sz="1600" kern="0" dirty="0" err="1"/>
              <a:t>인증소와</a:t>
            </a:r>
            <a:r>
              <a:rPr kumimoji="1" lang="ko-KR" altLang="ko-KR" sz="1600" kern="0" dirty="0"/>
              <a:t> </a:t>
            </a:r>
            <a:r>
              <a:rPr kumimoji="1" lang="en-US" altLang="ko-KR" sz="1600" kern="0" dirty="0"/>
              <a:t>CA </a:t>
            </a:r>
            <a:r>
              <a:rPr kumimoji="1" lang="ko-KR" altLang="ko-KR" sz="1600" kern="0" dirty="0"/>
              <a:t>인증서</a:t>
            </a:r>
            <a:r>
              <a:rPr kumimoji="1" lang="en-US" altLang="ko-KR" sz="1600" kern="0" dirty="0"/>
              <a:t>)</a:t>
            </a:r>
            <a:endParaRPr kumimoji="1" lang="ko-KR" altLang="ko-KR" sz="1600" kern="0" dirty="0"/>
          </a:p>
          <a:p>
            <a:pPr marL="342900" lvl="0" indent="-342900">
              <a:spcAft>
                <a:spcPts val="0"/>
              </a:spcAft>
              <a:buFont typeface="Wingdings" pitchFamily="2" charset="2"/>
              <a:buChar char=""/>
            </a:pPr>
            <a:r>
              <a:rPr kumimoji="1" lang="en-US" altLang="ko-KR" sz="1600" kern="0" dirty="0" err="1"/>
              <a:t>ssl_protocols</a:t>
            </a:r>
            <a:r>
              <a:rPr kumimoji="1" lang="en-US" altLang="ko-KR" sz="1600" kern="0" dirty="0"/>
              <a:t> : SSL</a:t>
            </a:r>
            <a:r>
              <a:rPr kumimoji="1" lang="ko-KR" altLang="ko-KR" sz="1600" kern="0" dirty="0"/>
              <a:t>통신에 사용할 프로토콜을 지정</a:t>
            </a:r>
          </a:p>
          <a:p>
            <a:pPr marL="342900" lvl="0" indent="-342900">
              <a:spcAft>
                <a:spcPts val="0"/>
              </a:spcAft>
              <a:buFont typeface="Wingdings" pitchFamily="2" charset="2"/>
              <a:buChar char=""/>
            </a:pPr>
            <a:r>
              <a:rPr kumimoji="1" lang="en-US" altLang="ko-KR" sz="1600" kern="0" dirty="0" err="1"/>
              <a:t>ssl_ciphers</a:t>
            </a:r>
            <a:r>
              <a:rPr kumimoji="1" lang="en-US" altLang="ko-KR" sz="1600" kern="0" dirty="0"/>
              <a:t> : SSL </a:t>
            </a:r>
            <a:r>
              <a:rPr kumimoji="1" lang="ko-KR" altLang="ko-KR" sz="1600" kern="0" dirty="0"/>
              <a:t>통신에 사용할 암호화 알고리즘을 지정</a:t>
            </a:r>
          </a:p>
          <a:p>
            <a:pPr marL="342900" lvl="0" indent="-342900">
              <a:spcAft>
                <a:spcPts val="0"/>
              </a:spcAft>
              <a:buFont typeface="Wingdings" pitchFamily="2" charset="2"/>
              <a:buChar char=""/>
            </a:pPr>
            <a:r>
              <a:rPr kumimoji="1" lang="en-US" altLang="ko-KR" sz="1600" kern="0" dirty="0" err="1"/>
              <a:t>ssl_prefer_server_ciphers</a:t>
            </a:r>
            <a:r>
              <a:rPr kumimoji="1" lang="en-US" altLang="ko-KR" sz="1600" kern="0" dirty="0"/>
              <a:t>: </a:t>
            </a:r>
            <a:r>
              <a:rPr kumimoji="1" lang="ko-KR" altLang="ko-KR" sz="1600" kern="0" dirty="0"/>
              <a:t>서버 </a:t>
            </a:r>
            <a:r>
              <a:rPr kumimoji="1" lang="ko-KR" altLang="ko-KR" sz="1600" kern="0" dirty="0" err="1"/>
              <a:t>암화화</a:t>
            </a:r>
            <a:r>
              <a:rPr kumimoji="1" lang="ko-KR" altLang="ko-KR" sz="1600" kern="0" dirty="0"/>
              <a:t> 방식을 클라이언트 암호보다 서버 암호를 우선 하도록 지정</a:t>
            </a:r>
          </a:p>
        </p:txBody>
      </p:sp>
      <p:graphicFrame>
        <p:nvGraphicFramePr>
          <p:cNvPr id="11" name="표 10">
            <a:extLst>
              <a:ext uri="{FF2B5EF4-FFF2-40B4-BE49-F238E27FC236}">
                <a16:creationId xmlns:a16="http://schemas.microsoft.com/office/drawing/2014/main" id="{BA1DC56E-60F1-DD4B-B735-996869F3EC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0005217"/>
              </p:ext>
            </p:extLst>
          </p:nvPr>
        </p:nvGraphicFramePr>
        <p:xfrm>
          <a:off x="482683" y="1588760"/>
          <a:ext cx="10515600" cy="256032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363750174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34" charset="-127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server{   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34" charset="-127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    listen       443;</a:t>
                      </a:r>
                      <a:endParaRPr lang="ko-KR" sz="1200" b="1" dirty="0">
                        <a:solidFill>
                          <a:schemeClr val="tx1"/>
                        </a:solidFill>
                        <a:effectLst/>
                        <a:latin typeface="굴림" panose="020B0600000101010101" pitchFamily="34" charset="-127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34" charset="-127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    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34" charset="-127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server_name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34" charset="-127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  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34" charset="-127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example.com</a:t>
                      </a:r>
                      <a:endParaRPr lang="ko-KR" sz="1200" b="1" dirty="0">
                        <a:solidFill>
                          <a:schemeClr val="tx1"/>
                        </a:solidFill>
                        <a:effectLst/>
                        <a:latin typeface="굴림" panose="020B0600000101010101" pitchFamily="34" charset="-127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34" charset="-127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    root         html;</a:t>
                      </a:r>
                      <a:endParaRPr lang="ko-KR" sz="1200" b="1" dirty="0">
                        <a:solidFill>
                          <a:schemeClr val="tx1"/>
                        </a:solidFill>
                        <a:effectLst/>
                        <a:latin typeface="굴림" panose="020B0600000101010101" pitchFamily="34" charset="-127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34" charset="-127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 </a:t>
                      </a:r>
                      <a:endParaRPr lang="ko-KR" sz="1200" b="1" dirty="0">
                        <a:solidFill>
                          <a:schemeClr val="tx1"/>
                        </a:solidFill>
                        <a:effectLst/>
                        <a:latin typeface="굴림" panose="020B0600000101010101" pitchFamily="34" charset="-127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34" charset="-127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 </a:t>
                      </a:r>
                      <a:endParaRPr lang="ko-KR" sz="1200" b="1" dirty="0">
                        <a:solidFill>
                          <a:schemeClr val="tx1"/>
                        </a:solidFill>
                        <a:effectLst/>
                        <a:latin typeface="굴림" panose="020B0600000101010101" pitchFamily="34" charset="-127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34" charset="-127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    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34" charset="-127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ssl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34" charset="-127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                  on;</a:t>
                      </a:r>
                      <a:endParaRPr lang="ko-KR" sz="1200" b="1" dirty="0">
                        <a:solidFill>
                          <a:schemeClr val="tx1"/>
                        </a:solidFill>
                        <a:effectLst/>
                        <a:latin typeface="굴림" panose="020B0600000101010101" pitchFamily="34" charset="-127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34" charset="-127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    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34" charset="-127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ssl_certificate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34" charset="-127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      /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34" charset="-127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etc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34" charset="-127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/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34" charset="-127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pki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34" charset="-127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/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34" charset="-127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tls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34" charset="-127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/certs/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34" charset="-127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example.com.chained.crt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34" charset="-127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;</a:t>
                      </a:r>
                      <a:endParaRPr lang="ko-KR" sz="1200" b="1" dirty="0">
                        <a:solidFill>
                          <a:schemeClr val="tx1"/>
                        </a:solidFill>
                        <a:effectLst/>
                        <a:latin typeface="굴림" panose="020B0600000101010101" pitchFamily="34" charset="-127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34" charset="-127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    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34" charset="-127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ssl_certificate_key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34" charset="-127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  /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34" charset="-127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etc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34" charset="-127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/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34" charset="-127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pki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34" charset="-127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/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34" charset="-127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tls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34" charset="-127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/private/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34" charset="-127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example.com.key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34" charset="-127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;</a:t>
                      </a:r>
                      <a:endParaRPr lang="ko-KR" sz="1200" b="1" dirty="0">
                        <a:solidFill>
                          <a:schemeClr val="tx1"/>
                        </a:solidFill>
                        <a:effectLst/>
                        <a:latin typeface="굴림" panose="020B0600000101010101" pitchFamily="34" charset="-127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34" charset="-127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    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34" charset="-127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ssl_session_timeout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34" charset="-127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  5m;</a:t>
                      </a:r>
                      <a:endParaRPr lang="ko-KR" sz="1200" b="1" dirty="0">
                        <a:solidFill>
                          <a:schemeClr val="tx1"/>
                        </a:solidFill>
                        <a:effectLst/>
                        <a:latin typeface="굴림" panose="020B0600000101010101" pitchFamily="34" charset="-127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34" charset="-127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    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34" charset="-127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ssl_protocols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34" charset="-127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  SSLv2 SSLv3 TLSv1;</a:t>
                      </a:r>
                      <a:endParaRPr lang="ko-KR" sz="1200" b="1" dirty="0">
                        <a:solidFill>
                          <a:schemeClr val="tx1"/>
                        </a:solidFill>
                        <a:effectLst/>
                        <a:latin typeface="굴림" panose="020B0600000101010101" pitchFamily="34" charset="-127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34" charset="-127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    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34" charset="-127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ssl_ciphers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34" charset="-127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  HIGH:!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34" charset="-127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aNULL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34" charset="-127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:!MD5;</a:t>
                      </a:r>
                      <a:endParaRPr lang="ko-KR" sz="1200" b="1" dirty="0">
                        <a:solidFill>
                          <a:schemeClr val="tx1"/>
                        </a:solidFill>
                        <a:effectLst/>
                        <a:latin typeface="굴림" panose="020B0600000101010101" pitchFamily="34" charset="-127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34" charset="-127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    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34" charset="-127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ssl_prefer_server_ciphers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34" charset="-127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   on;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34" charset="-127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}</a:t>
                      </a:r>
                      <a:endParaRPr lang="ko-KR" sz="1200" b="1" dirty="0">
                        <a:solidFill>
                          <a:schemeClr val="tx1"/>
                        </a:solidFill>
                        <a:effectLst/>
                        <a:latin typeface="굴림" panose="020B0600000101010101" pitchFamily="34" charset="-127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</a:txBody>
                  <a:tcPr marL="90170" marR="9017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62708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46753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3">
            <a:extLst>
              <a:ext uri="{FF2B5EF4-FFF2-40B4-BE49-F238E27FC236}">
                <a16:creationId xmlns:a16="http://schemas.microsoft.com/office/drawing/2014/main" id="{8E2AAB67-B9F2-9C4A-8EC2-7BD5E9212662}"/>
              </a:ext>
            </a:extLst>
          </p:cNvPr>
          <p:cNvSpPr txBox="1">
            <a:spLocks/>
          </p:cNvSpPr>
          <p:nvPr/>
        </p:nvSpPr>
        <p:spPr>
          <a:xfrm>
            <a:off x="26233" y="184502"/>
            <a:ext cx="5214155" cy="430374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400" b="1" dirty="0">
                <a:solidFill>
                  <a:prstClr val="white"/>
                </a:solidFill>
                <a:latin typeface="18 Regular"/>
                <a:ea typeface="+mn-ea"/>
                <a:cs typeface="Calibri" pitchFamily="34" charset="0"/>
              </a:rPr>
              <a:t>Nginx Config</a:t>
            </a:r>
            <a:endParaRPr lang="ko-KR" altLang="en-US" sz="2400" b="1" dirty="0">
              <a:solidFill>
                <a:schemeClr val="bg1"/>
              </a:solidFill>
              <a:latin typeface="18 Regular"/>
              <a:ea typeface="+mn-e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14F569-C20C-CF45-8C33-4A6DE7F9CEE9}"/>
              </a:ext>
            </a:extLst>
          </p:cNvPr>
          <p:cNvSpPr txBox="1"/>
          <p:nvPr/>
        </p:nvSpPr>
        <p:spPr>
          <a:xfrm>
            <a:off x="171219" y="799021"/>
            <a:ext cx="12601674" cy="1257395"/>
          </a:xfrm>
          <a:prstGeom prst="rect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 wrap="square" rtlCol="0">
            <a:spAutoFit/>
          </a:bodyPr>
          <a:lstStyle/>
          <a:p>
            <a:pPr marL="268288" indent="-268288" algn="l" latinLnBrk="0">
              <a:lnSpc>
                <a:spcPct val="110000"/>
              </a:lnSpc>
              <a:spcBef>
                <a:spcPts val="1200"/>
              </a:spcBef>
              <a:buSzPct val="100000"/>
              <a:buFontTx/>
              <a:buBlip>
                <a:blip r:embed="rId3"/>
              </a:buBlip>
            </a:pPr>
            <a:r>
              <a:rPr kumimoji="1" lang="en-US" altLang="ko-KR" kern="0" dirty="0"/>
              <a:t>redirect </a:t>
            </a:r>
          </a:p>
          <a:p>
            <a:pPr algn="l" latinLnBrk="0">
              <a:lnSpc>
                <a:spcPct val="110000"/>
              </a:lnSpc>
              <a:spcBef>
                <a:spcPts val="1200"/>
              </a:spcBef>
              <a:buSzPct val="100000"/>
            </a:pPr>
            <a:r>
              <a:rPr kumimoji="1" lang="en-US" altLang="ko-KR" kern="0" dirty="0"/>
              <a:t>    </a:t>
            </a:r>
            <a:r>
              <a:rPr kumimoji="1" lang="ko-KR" altLang="en-US" sz="1600" kern="0" dirty="0" err="1"/>
              <a:t>리다이렉션</a:t>
            </a:r>
            <a:r>
              <a:rPr kumimoji="1" lang="en-US" altLang="ko-KR" sz="1600" kern="0" dirty="0"/>
              <a:t>(redirection)</a:t>
            </a:r>
            <a:r>
              <a:rPr kumimoji="1" lang="ko-KR" altLang="en-US" sz="1600" kern="0" dirty="0"/>
              <a:t>은 사용자가 요청한 정보의 위치를 다른 곳으로 옮겨진 것을 의미함</a:t>
            </a:r>
            <a:endParaRPr kumimoji="1" lang="en-US" altLang="ko-KR" sz="1600" kern="0" dirty="0"/>
          </a:p>
          <a:p>
            <a:pPr algn="l" latinLnBrk="0">
              <a:lnSpc>
                <a:spcPct val="110000"/>
              </a:lnSpc>
              <a:spcBef>
                <a:spcPts val="1200"/>
              </a:spcBef>
              <a:buSzPct val="100000"/>
            </a:pPr>
            <a:r>
              <a:rPr kumimoji="1" lang="en-US" altLang="ko-KR" sz="1600" kern="0" dirty="0"/>
              <a:t>    </a:t>
            </a:r>
            <a:r>
              <a:rPr kumimoji="1" lang="ko-KR" altLang="en-US" sz="1600" kern="0" dirty="0"/>
              <a:t>정규식 표현없이 </a:t>
            </a:r>
            <a:r>
              <a:rPr kumimoji="1" lang="en-US" altLang="ko-KR" sz="1600" kern="0" dirty="0"/>
              <a:t>return </a:t>
            </a:r>
            <a:r>
              <a:rPr kumimoji="1" lang="ko-KR" altLang="en-US" sz="1600" kern="0" dirty="0" err="1"/>
              <a:t>지시자로</a:t>
            </a:r>
            <a:r>
              <a:rPr kumimoji="1" lang="ko-KR" altLang="en-US" sz="1600" kern="0" dirty="0"/>
              <a:t> </a:t>
            </a:r>
            <a:r>
              <a:rPr kumimoji="1" lang="en-US" altLang="ko-KR" sz="1600" kern="0" dirty="0"/>
              <a:t>redirect </a:t>
            </a:r>
            <a:r>
              <a:rPr kumimoji="1" lang="ko-KR" altLang="en-US" sz="1600" kern="0" dirty="0"/>
              <a:t>설정이 가능함 </a:t>
            </a:r>
            <a:r>
              <a:rPr kumimoji="1" lang="en-US" altLang="ko-KR" sz="1600" kern="0" dirty="0"/>
              <a:t>301</a:t>
            </a:r>
            <a:r>
              <a:rPr kumimoji="1" lang="ko-KR" altLang="en-US" sz="1600" kern="0" dirty="0"/>
              <a:t>을 사용하면 영구적으로 </a:t>
            </a:r>
            <a:r>
              <a:rPr kumimoji="1" lang="en-US" altLang="ko-KR" sz="1600" kern="0" dirty="0"/>
              <a:t>redirect</a:t>
            </a:r>
            <a:r>
              <a:rPr kumimoji="1" lang="ko-KR" altLang="en-US" sz="1600" kern="0" dirty="0"/>
              <a:t>가 가능함 </a:t>
            </a:r>
            <a:endParaRPr kumimoji="1" lang="en-US" altLang="ko-KR" sz="1600" kern="0" dirty="0"/>
          </a:p>
        </p:txBody>
      </p:sp>
      <p:graphicFrame>
        <p:nvGraphicFramePr>
          <p:cNvPr id="5" name="표 4">
            <a:extLst>
              <a:ext uri="{FF2B5EF4-FFF2-40B4-BE49-F238E27FC236}">
                <a16:creationId xmlns:a16="http://schemas.microsoft.com/office/drawing/2014/main" id="{A018090D-C396-844F-B86D-1EC51A0465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2875296"/>
              </p:ext>
            </p:extLst>
          </p:nvPr>
        </p:nvGraphicFramePr>
        <p:xfrm>
          <a:off x="476250" y="2434843"/>
          <a:ext cx="10515600" cy="1968982"/>
        </p:xfrm>
        <a:graphic>
          <a:graphicData uri="http://schemas.openxmlformats.org/drawingml/2006/table">
            <a:tbl>
              <a:tblPr firstRow="1" firstCol="1" bandRow="1"/>
              <a:tblGrid>
                <a:gridCol w="10515600">
                  <a:extLst>
                    <a:ext uri="{9D8B030D-6E8A-4147-A177-3AD203B41FA5}">
                      <a16:colId xmlns:a16="http://schemas.microsoft.com/office/drawing/2014/main" val="1542821745"/>
                    </a:ext>
                  </a:extLst>
                </a:gridCol>
              </a:tblGrid>
              <a:tr h="181093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rgbClr val="FFFF00"/>
                          </a:solidFill>
                          <a:effectLst/>
                          <a:latin typeface="맑은 고딕" panose="020B0503020000020004" pitchFamily="34" charset="-127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 </a:t>
                      </a:r>
                      <a:endParaRPr lang="ko-KR" sz="1200" kern="100" dirty="0">
                        <a:effectLst/>
                        <a:latin typeface="굴림" panose="020B0600000101010101" pitchFamily="34" charset="-127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FFFF00"/>
                          </a:solidFill>
                          <a:effectLst/>
                          <a:latin typeface="맑은 고딕" panose="020B0503020000020004" pitchFamily="34" charset="-127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server {</a:t>
                      </a:r>
                      <a:endParaRPr lang="ko-KR" sz="1600" kern="100" dirty="0">
                        <a:effectLst/>
                        <a:latin typeface="굴림" panose="020B0600000101010101" pitchFamily="34" charset="-127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FFFF00"/>
                          </a:solidFill>
                          <a:effectLst/>
                          <a:latin typeface="맑은 고딕" panose="020B0503020000020004" pitchFamily="34" charset="-127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    listen 80;</a:t>
                      </a:r>
                      <a:endParaRPr lang="ko-KR" sz="1600" kern="100" dirty="0">
                        <a:effectLst/>
                        <a:latin typeface="굴림" panose="020B0600000101010101" pitchFamily="34" charset="-127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FFFF00"/>
                          </a:solidFill>
                          <a:effectLst/>
                          <a:latin typeface="맑은 고딕" panose="020B0503020000020004" pitchFamily="34" charset="-127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    server </a:t>
                      </a:r>
                      <a:r>
                        <a:rPr lang="en-US" sz="1600" kern="100" dirty="0" err="1">
                          <a:solidFill>
                            <a:srgbClr val="FFFF00"/>
                          </a:solidFill>
                          <a:effectLst/>
                          <a:latin typeface="맑은 고딕" panose="020B0503020000020004" pitchFamily="34" charset="-127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example.com</a:t>
                      </a:r>
                      <a:endParaRPr lang="ko-KR" sz="1600" kern="100" dirty="0">
                        <a:effectLst/>
                        <a:latin typeface="굴림" panose="020B0600000101010101" pitchFamily="34" charset="-127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FFFF00"/>
                          </a:solidFill>
                          <a:effectLst/>
                          <a:latin typeface="맑은 고딕" panose="020B0503020000020004" pitchFamily="34" charset="-127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    return 301 https://</a:t>
                      </a:r>
                      <a:r>
                        <a:rPr lang="en-US" sz="1600" kern="100" dirty="0" err="1">
                          <a:solidFill>
                            <a:srgbClr val="FFFF00"/>
                          </a:solidFill>
                          <a:effectLst/>
                          <a:latin typeface="맑은 고딕" panose="020B0503020000020004" pitchFamily="34" charset="-127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example.com$request_uri</a:t>
                      </a:r>
                      <a:r>
                        <a:rPr lang="en-US" sz="1600" kern="100" dirty="0">
                          <a:solidFill>
                            <a:srgbClr val="FFFF00"/>
                          </a:solidFill>
                          <a:effectLst/>
                          <a:latin typeface="맑은 고딕" panose="020B0503020000020004" pitchFamily="34" charset="-127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;</a:t>
                      </a:r>
                      <a:endParaRPr lang="ko-KR" sz="1600" kern="100" dirty="0">
                        <a:effectLst/>
                        <a:latin typeface="굴림" panose="020B0600000101010101" pitchFamily="34" charset="-127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FFFF00"/>
                          </a:solidFill>
                          <a:effectLst/>
                          <a:latin typeface="맑은 고딕" panose="020B0503020000020004" pitchFamily="34" charset="-127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}</a:t>
                      </a:r>
                      <a:endParaRPr lang="ko-KR" sz="1600" kern="100" dirty="0">
                        <a:effectLst/>
                        <a:latin typeface="굴림" panose="020B0600000101010101" pitchFamily="34" charset="-127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</a:txBody>
                  <a:tcPr marL="18843" marR="188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6396879"/>
                  </a:ext>
                </a:extLst>
              </a:tr>
              <a:tr h="15633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rgbClr val="FFFF00"/>
                          </a:solidFill>
                          <a:effectLst/>
                          <a:latin typeface="맑은 고딕" panose="020B0503020000020004" pitchFamily="34" charset="-127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 </a:t>
                      </a:r>
                      <a:endParaRPr lang="ko-KR" sz="1200" kern="100" dirty="0">
                        <a:effectLst/>
                        <a:latin typeface="굴림" panose="020B0600000101010101" pitchFamily="34" charset="-127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</a:txBody>
                  <a:tcPr marL="18843" marR="188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42502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62094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3">
            <a:extLst>
              <a:ext uri="{FF2B5EF4-FFF2-40B4-BE49-F238E27FC236}">
                <a16:creationId xmlns:a16="http://schemas.microsoft.com/office/drawing/2014/main" id="{8E2AAB67-B9F2-9C4A-8EC2-7BD5E9212662}"/>
              </a:ext>
            </a:extLst>
          </p:cNvPr>
          <p:cNvSpPr txBox="1">
            <a:spLocks/>
          </p:cNvSpPr>
          <p:nvPr/>
        </p:nvSpPr>
        <p:spPr>
          <a:xfrm>
            <a:off x="26233" y="184502"/>
            <a:ext cx="5214155" cy="430374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400" b="1" dirty="0">
                <a:solidFill>
                  <a:prstClr val="white"/>
                </a:solidFill>
                <a:latin typeface="18 Regular"/>
                <a:ea typeface="+mn-ea"/>
                <a:cs typeface="Calibri" pitchFamily="34" charset="0"/>
              </a:rPr>
              <a:t>Nginx Config</a:t>
            </a:r>
            <a:endParaRPr lang="ko-KR" altLang="en-US" sz="2400" b="1" dirty="0">
              <a:solidFill>
                <a:schemeClr val="bg1"/>
              </a:solidFill>
              <a:latin typeface="18 Regular"/>
              <a:ea typeface="+mn-e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14F569-C20C-CF45-8C33-4A6DE7F9CEE9}"/>
              </a:ext>
            </a:extLst>
          </p:cNvPr>
          <p:cNvSpPr txBox="1"/>
          <p:nvPr/>
        </p:nvSpPr>
        <p:spPr>
          <a:xfrm>
            <a:off x="171219" y="799021"/>
            <a:ext cx="12601674" cy="1257395"/>
          </a:xfrm>
          <a:prstGeom prst="rect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 wrap="square" rtlCol="0">
            <a:spAutoFit/>
          </a:bodyPr>
          <a:lstStyle/>
          <a:p>
            <a:pPr marL="268288" indent="-268288" algn="l" latinLnBrk="0">
              <a:lnSpc>
                <a:spcPct val="110000"/>
              </a:lnSpc>
              <a:spcBef>
                <a:spcPts val="1200"/>
              </a:spcBef>
              <a:buSzPct val="100000"/>
              <a:buFontTx/>
              <a:buBlip>
                <a:blip r:embed="rId3"/>
              </a:buBlip>
            </a:pPr>
            <a:r>
              <a:rPr kumimoji="1" lang="en-US" altLang="ko-KR" kern="0" dirty="0"/>
              <a:t>redirect </a:t>
            </a:r>
          </a:p>
          <a:p>
            <a:pPr algn="l" latinLnBrk="0">
              <a:lnSpc>
                <a:spcPct val="110000"/>
              </a:lnSpc>
              <a:spcBef>
                <a:spcPts val="1200"/>
              </a:spcBef>
              <a:buSzPct val="100000"/>
            </a:pPr>
            <a:r>
              <a:rPr kumimoji="1" lang="en-US" altLang="ko-KR" kern="0" dirty="0"/>
              <a:t>    </a:t>
            </a:r>
            <a:r>
              <a:rPr kumimoji="1" lang="ko-KR" altLang="en-US" sz="1600" kern="0" dirty="0" err="1"/>
              <a:t>리다이렉션</a:t>
            </a:r>
            <a:r>
              <a:rPr kumimoji="1" lang="en-US" altLang="ko-KR" sz="1600" kern="0" dirty="0"/>
              <a:t>(redirection)</a:t>
            </a:r>
            <a:r>
              <a:rPr kumimoji="1" lang="ko-KR" altLang="en-US" sz="1600" kern="0" dirty="0"/>
              <a:t>은 사용자가 요청한 정보의 위치를 다른 곳으로 옮겨진 것을 의미함</a:t>
            </a:r>
            <a:endParaRPr kumimoji="1" lang="en-US" altLang="ko-KR" sz="1600" kern="0" dirty="0"/>
          </a:p>
          <a:p>
            <a:pPr algn="l" latinLnBrk="0">
              <a:lnSpc>
                <a:spcPct val="110000"/>
              </a:lnSpc>
              <a:spcBef>
                <a:spcPts val="1200"/>
              </a:spcBef>
              <a:buSzPct val="100000"/>
            </a:pPr>
            <a:r>
              <a:rPr kumimoji="1" lang="en-US" altLang="ko-KR" sz="1600" kern="0" dirty="0"/>
              <a:t>    </a:t>
            </a:r>
            <a:r>
              <a:rPr kumimoji="1" lang="ko-KR" altLang="en-US" sz="1600" kern="0" dirty="0"/>
              <a:t>정규식 표현없이 </a:t>
            </a:r>
            <a:r>
              <a:rPr kumimoji="1" lang="en-US" altLang="ko-KR" sz="1600" kern="0" dirty="0"/>
              <a:t>return </a:t>
            </a:r>
            <a:r>
              <a:rPr kumimoji="1" lang="ko-KR" altLang="en-US" sz="1600" kern="0" dirty="0" err="1"/>
              <a:t>지시자로</a:t>
            </a:r>
            <a:r>
              <a:rPr kumimoji="1" lang="ko-KR" altLang="en-US" sz="1600" kern="0" dirty="0"/>
              <a:t> </a:t>
            </a:r>
            <a:r>
              <a:rPr kumimoji="1" lang="en-US" altLang="ko-KR" sz="1600" kern="0" dirty="0"/>
              <a:t>redirect </a:t>
            </a:r>
            <a:r>
              <a:rPr kumimoji="1" lang="ko-KR" altLang="en-US" sz="1600" kern="0" dirty="0"/>
              <a:t>설정이 가능함 </a:t>
            </a:r>
            <a:r>
              <a:rPr kumimoji="1" lang="en-US" altLang="ko-KR" sz="1600" kern="0" dirty="0"/>
              <a:t>301</a:t>
            </a:r>
            <a:r>
              <a:rPr kumimoji="1" lang="ko-KR" altLang="en-US" sz="1600" kern="0" dirty="0"/>
              <a:t>을 사용하면 영구적으로 </a:t>
            </a:r>
            <a:r>
              <a:rPr kumimoji="1" lang="en-US" altLang="ko-KR" sz="1600" kern="0" dirty="0"/>
              <a:t>redirect</a:t>
            </a:r>
            <a:r>
              <a:rPr kumimoji="1" lang="ko-KR" altLang="en-US" sz="1600" kern="0" dirty="0"/>
              <a:t>가 가능함 </a:t>
            </a:r>
            <a:endParaRPr kumimoji="1" lang="en-US" altLang="ko-KR" sz="1600" kern="0" dirty="0"/>
          </a:p>
        </p:txBody>
      </p:sp>
      <p:graphicFrame>
        <p:nvGraphicFramePr>
          <p:cNvPr id="5" name="표 4">
            <a:extLst>
              <a:ext uri="{FF2B5EF4-FFF2-40B4-BE49-F238E27FC236}">
                <a16:creationId xmlns:a16="http://schemas.microsoft.com/office/drawing/2014/main" id="{A018090D-C396-844F-B86D-1EC51A04654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76250" y="2434843"/>
          <a:ext cx="10515600" cy="1968982"/>
        </p:xfrm>
        <a:graphic>
          <a:graphicData uri="http://schemas.openxmlformats.org/drawingml/2006/table">
            <a:tbl>
              <a:tblPr firstRow="1" firstCol="1" bandRow="1"/>
              <a:tblGrid>
                <a:gridCol w="10515600">
                  <a:extLst>
                    <a:ext uri="{9D8B030D-6E8A-4147-A177-3AD203B41FA5}">
                      <a16:colId xmlns:a16="http://schemas.microsoft.com/office/drawing/2014/main" val="1542821745"/>
                    </a:ext>
                  </a:extLst>
                </a:gridCol>
              </a:tblGrid>
              <a:tr h="181093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rgbClr val="FFFF00"/>
                          </a:solidFill>
                          <a:effectLst/>
                          <a:latin typeface="맑은 고딕" panose="020B0503020000020004" pitchFamily="34" charset="-127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 </a:t>
                      </a:r>
                      <a:endParaRPr lang="ko-KR" sz="1200" kern="100" dirty="0">
                        <a:effectLst/>
                        <a:latin typeface="굴림" panose="020B0600000101010101" pitchFamily="34" charset="-127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FFFF00"/>
                          </a:solidFill>
                          <a:effectLst/>
                          <a:latin typeface="맑은 고딕" panose="020B0503020000020004" pitchFamily="34" charset="-127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server {</a:t>
                      </a:r>
                      <a:endParaRPr lang="ko-KR" sz="1600" kern="100" dirty="0">
                        <a:effectLst/>
                        <a:latin typeface="굴림" panose="020B0600000101010101" pitchFamily="34" charset="-127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FFFF00"/>
                          </a:solidFill>
                          <a:effectLst/>
                          <a:latin typeface="맑은 고딕" panose="020B0503020000020004" pitchFamily="34" charset="-127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    listen 80;</a:t>
                      </a:r>
                      <a:endParaRPr lang="ko-KR" sz="1600" kern="100" dirty="0">
                        <a:effectLst/>
                        <a:latin typeface="굴림" panose="020B0600000101010101" pitchFamily="34" charset="-127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FFFF00"/>
                          </a:solidFill>
                          <a:effectLst/>
                          <a:latin typeface="맑은 고딕" panose="020B0503020000020004" pitchFamily="34" charset="-127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    server </a:t>
                      </a:r>
                      <a:r>
                        <a:rPr lang="en-US" sz="1600" kern="100" dirty="0" err="1">
                          <a:solidFill>
                            <a:srgbClr val="FFFF00"/>
                          </a:solidFill>
                          <a:effectLst/>
                          <a:latin typeface="맑은 고딕" panose="020B0503020000020004" pitchFamily="34" charset="-127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example.com</a:t>
                      </a:r>
                      <a:endParaRPr lang="ko-KR" sz="1600" kern="100" dirty="0">
                        <a:effectLst/>
                        <a:latin typeface="굴림" panose="020B0600000101010101" pitchFamily="34" charset="-127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FFFF00"/>
                          </a:solidFill>
                          <a:effectLst/>
                          <a:latin typeface="맑은 고딕" panose="020B0503020000020004" pitchFamily="34" charset="-127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    return 301 https://</a:t>
                      </a:r>
                      <a:r>
                        <a:rPr lang="en-US" sz="1600" kern="100" dirty="0" err="1">
                          <a:solidFill>
                            <a:srgbClr val="FFFF00"/>
                          </a:solidFill>
                          <a:effectLst/>
                          <a:latin typeface="맑은 고딕" panose="020B0503020000020004" pitchFamily="34" charset="-127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example.com$request_uri</a:t>
                      </a:r>
                      <a:r>
                        <a:rPr lang="en-US" sz="1600" kern="100" dirty="0">
                          <a:solidFill>
                            <a:srgbClr val="FFFF00"/>
                          </a:solidFill>
                          <a:effectLst/>
                          <a:latin typeface="맑은 고딕" panose="020B0503020000020004" pitchFamily="34" charset="-127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;</a:t>
                      </a:r>
                      <a:endParaRPr lang="ko-KR" sz="1600" kern="100" dirty="0">
                        <a:effectLst/>
                        <a:latin typeface="굴림" panose="020B0600000101010101" pitchFamily="34" charset="-127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FFFF00"/>
                          </a:solidFill>
                          <a:effectLst/>
                          <a:latin typeface="맑은 고딕" panose="020B0503020000020004" pitchFamily="34" charset="-127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}</a:t>
                      </a:r>
                      <a:endParaRPr lang="ko-KR" sz="1600" kern="100" dirty="0">
                        <a:effectLst/>
                        <a:latin typeface="굴림" panose="020B0600000101010101" pitchFamily="34" charset="-127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</a:txBody>
                  <a:tcPr marL="18843" marR="188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6396879"/>
                  </a:ext>
                </a:extLst>
              </a:tr>
              <a:tr h="15633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rgbClr val="FFFF00"/>
                          </a:solidFill>
                          <a:effectLst/>
                          <a:latin typeface="맑은 고딕" panose="020B0503020000020004" pitchFamily="34" charset="-127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 </a:t>
                      </a:r>
                      <a:endParaRPr lang="ko-KR" sz="1200" kern="100" dirty="0">
                        <a:effectLst/>
                        <a:latin typeface="굴림" panose="020B0600000101010101" pitchFamily="34" charset="-127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</a:txBody>
                  <a:tcPr marL="18843" marR="188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42502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2846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3">
            <a:extLst>
              <a:ext uri="{FF2B5EF4-FFF2-40B4-BE49-F238E27FC236}">
                <a16:creationId xmlns:a16="http://schemas.microsoft.com/office/drawing/2014/main" id="{8E2AAB67-B9F2-9C4A-8EC2-7BD5E9212662}"/>
              </a:ext>
            </a:extLst>
          </p:cNvPr>
          <p:cNvSpPr txBox="1">
            <a:spLocks/>
          </p:cNvSpPr>
          <p:nvPr/>
        </p:nvSpPr>
        <p:spPr>
          <a:xfrm>
            <a:off x="26233" y="184502"/>
            <a:ext cx="5214155" cy="430374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400" b="1">
                <a:solidFill>
                  <a:prstClr val="white"/>
                </a:solidFill>
                <a:latin typeface="18 Regular"/>
                <a:ea typeface="+mn-ea"/>
                <a:cs typeface="Calibri" pitchFamily="34" charset="0"/>
              </a:rPr>
              <a:t>Nginx Config</a:t>
            </a:r>
            <a:endParaRPr lang="ko-KR" altLang="en-US" sz="2400" b="1" dirty="0">
              <a:solidFill>
                <a:schemeClr val="bg1"/>
              </a:solidFill>
              <a:latin typeface="18 Regular"/>
              <a:ea typeface="+mn-e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14F569-C20C-CF45-8C33-4A6DE7F9CEE9}"/>
              </a:ext>
            </a:extLst>
          </p:cNvPr>
          <p:cNvSpPr txBox="1"/>
          <p:nvPr/>
        </p:nvSpPr>
        <p:spPr>
          <a:xfrm>
            <a:off x="171219" y="799021"/>
            <a:ext cx="12601674" cy="1223540"/>
          </a:xfrm>
          <a:prstGeom prst="rect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 wrap="square" rtlCol="0">
            <a:spAutoFit/>
          </a:bodyPr>
          <a:lstStyle/>
          <a:p>
            <a:pPr marL="268288" indent="-268288" algn="l" latinLnBrk="0">
              <a:lnSpc>
                <a:spcPct val="110000"/>
              </a:lnSpc>
              <a:spcBef>
                <a:spcPts val="1200"/>
              </a:spcBef>
              <a:buSzPct val="100000"/>
              <a:buFontTx/>
              <a:buBlip>
                <a:blip r:embed="rId3">
                  <a:extLst/>
                </a:blip>
              </a:buBlip>
            </a:pPr>
            <a:r>
              <a:rPr kumimoji="1" lang="ko-KR" altLang="en-US" kern="0"/>
              <a:t>로그설정</a:t>
            </a:r>
            <a:endParaRPr kumimoji="1" lang="en-US" altLang="ko-KR" kern="0"/>
          </a:p>
          <a:p>
            <a:pPr algn="l" latinLnBrk="0">
              <a:lnSpc>
                <a:spcPct val="110000"/>
              </a:lnSpc>
              <a:spcBef>
                <a:spcPts val="1200"/>
              </a:spcBef>
              <a:buSzPct val="100000"/>
            </a:pPr>
            <a:r>
              <a:rPr kumimoji="1" lang="en-US" altLang="ko-KR" sz="1600" kern="0"/>
              <a:t>   </a:t>
            </a:r>
            <a:r>
              <a:rPr kumimoji="1" lang="ko-KR" altLang="en-US" sz="1600" kern="0"/>
              <a:t>로그 설정의 경우 전역으로 설정으로 되어 있을시 가상호스트에서 별도의 엑세스 로그를 설정하지 않을 경우 모든 </a:t>
            </a:r>
            <a:endParaRPr kumimoji="1" lang="en-US" altLang="ko-KR" sz="1600" kern="0"/>
          </a:p>
          <a:p>
            <a:pPr algn="l" latinLnBrk="0">
              <a:lnSpc>
                <a:spcPct val="110000"/>
              </a:lnSpc>
              <a:spcBef>
                <a:spcPts val="1200"/>
              </a:spcBef>
              <a:buSzPct val="100000"/>
            </a:pPr>
            <a:r>
              <a:rPr kumimoji="1" lang="ko-KR" altLang="en-US" sz="1600" kern="0"/>
              <a:t>   엑세스로그가 모이기 때문에 나중에 로그 분석시 번거워지므로 로그설정을 다음과 같이 설정 </a:t>
            </a:r>
            <a:endParaRPr kumimoji="1" lang="en-US" altLang="ko-KR" sz="1600" kern="0" dirty="0"/>
          </a:p>
        </p:txBody>
      </p:sp>
      <p:graphicFrame>
        <p:nvGraphicFramePr>
          <p:cNvPr id="13" name="표 12">
            <a:extLst>
              <a:ext uri="{FF2B5EF4-FFF2-40B4-BE49-F238E27FC236}">
                <a16:creationId xmlns:a16="http://schemas.microsoft.com/office/drawing/2014/main" id="{FC1EEDB6-BCA9-FB41-B1D9-A9C70F5B98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735845"/>
              </p:ext>
            </p:extLst>
          </p:nvPr>
        </p:nvGraphicFramePr>
        <p:xfrm>
          <a:off x="479425" y="2206706"/>
          <a:ext cx="10515600" cy="3310526"/>
        </p:xfrm>
        <a:graphic>
          <a:graphicData uri="http://schemas.openxmlformats.org/drawingml/2006/table">
            <a:tbl>
              <a:tblPr firstRow="1" firstCol="1" bandRow="1"/>
              <a:tblGrid>
                <a:gridCol w="10515600">
                  <a:extLst>
                    <a:ext uri="{9D8B030D-6E8A-4147-A177-3AD203B41FA5}">
                      <a16:colId xmlns:a16="http://schemas.microsoft.com/office/drawing/2014/main" val="2867925309"/>
                    </a:ext>
                  </a:extLst>
                </a:gridCol>
              </a:tblGrid>
              <a:tr h="331052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rgbClr val="FFFF00"/>
                          </a:solidFill>
                          <a:effectLst/>
                          <a:latin typeface="맑은 고딕" panose="020B0503020000020004" pitchFamily="34" charset="-127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access_log</a:t>
                      </a:r>
                      <a:r>
                        <a:rPr lang="en-US" sz="1600" dirty="0">
                          <a:solidFill>
                            <a:srgbClr val="FFFF00"/>
                          </a:solidFill>
                          <a:effectLst/>
                          <a:latin typeface="맑은 고딕" panose="020B0503020000020004" pitchFamily="34" charset="-127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 off;</a:t>
                      </a:r>
                      <a:endParaRPr lang="ko-KR" sz="1600" dirty="0">
                        <a:effectLst/>
                        <a:latin typeface="굴림" panose="020B0600000101010101" pitchFamily="34" charset="-127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rgbClr val="FFFF00"/>
                        </a:solidFill>
                        <a:effectLst/>
                        <a:latin typeface="맑은 고딕" panose="020B0503020000020004" pitchFamily="34" charset="-127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rgbClr val="FFFF00"/>
                          </a:solidFill>
                          <a:effectLst/>
                          <a:latin typeface="맑은 고딕" panose="020B0503020000020004" pitchFamily="34" charset="-127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error_log</a:t>
                      </a:r>
                      <a:r>
                        <a:rPr lang="en-US" sz="1600" dirty="0">
                          <a:solidFill>
                            <a:srgbClr val="FFFF00"/>
                          </a:solidFill>
                          <a:effectLst/>
                          <a:latin typeface="맑은 고딕" panose="020B0503020000020004" pitchFamily="34" charset="-127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 /</a:t>
                      </a:r>
                      <a:r>
                        <a:rPr lang="en-US" sz="1600" dirty="0" err="1">
                          <a:solidFill>
                            <a:srgbClr val="FFFF00"/>
                          </a:solidFill>
                          <a:effectLst/>
                          <a:latin typeface="맑은 고딕" panose="020B0503020000020004" pitchFamily="34" charset="-127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varlog</a:t>
                      </a:r>
                      <a:r>
                        <a:rPr lang="en-US" sz="1600" dirty="0">
                          <a:solidFill>
                            <a:srgbClr val="FFFF00"/>
                          </a:solidFill>
                          <a:effectLst/>
                          <a:latin typeface="맑은 고딕" panose="020B0503020000020004" pitchFamily="34" charset="-127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/</a:t>
                      </a:r>
                      <a:r>
                        <a:rPr lang="en-US" sz="1600" dirty="0" err="1">
                          <a:solidFill>
                            <a:srgbClr val="FFFF00"/>
                          </a:solidFill>
                          <a:effectLst/>
                          <a:latin typeface="맑은 고딕" panose="020B0503020000020004" pitchFamily="34" charset="-127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nginx</a:t>
                      </a:r>
                      <a:r>
                        <a:rPr lang="en-US" sz="1600" dirty="0">
                          <a:solidFill>
                            <a:srgbClr val="FFFF00"/>
                          </a:solidFill>
                          <a:effectLst/>
                          <a:latin typeface="맑은 고딕" panose="020B0503020000020004" pitchFamily="34" charset="-127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/</a:t>
                      </a:r>
                      <a:r>
                        <a:rPr lang="en-US" sz="1600" dirty="0" err="1">
                          <a:solidFill>
                            <a:srgbClr val="FFFF00"/>
                          </a:solidFill>
                          <a:effectLst/>
                          <a:latin typeface="맑은 고딕" panose="020B0503020000020004" pitchFamily="34" charset="-127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error.log</a:t>
                      </a:r>
                      <a:r>
                        <a:rPr lang="en-US" sz="1600" dirty="0">
                          <a:solidFill>
                            <a:srgbClr val="FFFF00"/>
                          </a:solidFill>
                          <a:effectLst/>
                          <a:latin typeface="맑은 고딕" panose="020B0503020000020004" pitchFamily="34" charset="-127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FFFF00"/>
                          </a:solidFill>
                          <a:effectLst/>
                          <a:latin typeface="맑은 고딕" panose="020B0503020000020004" pitchFamily="34" charset="-127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crit</a:t>
                      </a:r>
                      <a:r>
                        <a:rPr lang="en-US" sz="1600" dirty="0">
                          <a:solidFill>
                            <a:srgbClr val="FFFF00"/>
                          </a:solidFill>
                          <a:effectLst/>
                          <a:latin typeface="맑은 고딕" panose="020B0503020000020004" pitchFamily="34" charset="-127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;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ko-KR" sz="1600" dirty="0">
                        <a:effectLst/>
                        <a:latin typeface="굴림" panose="020B0600000101010101" pitchFamily="34" charset="-127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FF00"/>
                          </a:solidFill>
                          <a:effectLst/>
                          <a:latin typeface="맑은 고딕" panose="020B0503020000020004" pitchFamily="34" charset="-127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events {</a:t>
                      </a:r>
                      <a:endParaRPr lang="ko-KR" sz="1600" dirty="0">
                        <a:effectLst/>
                        <a:latin typeface="굴림" panose="020B0600000101010101" pitchFamily="34" charset="-127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FF00"/>
                          </a:solidFill>
                          <a:effectLst/>
                          <a:latin typeface="맑은 고딕" panose="020B0503020000020004" pitchFamily="34" charset="-127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    </a:t>
                      </a:r>
                      <a:r>
                        <a:rPr lang="en-US" sz="1600" dirty="0" err="1">
                          <a:solidFill>
                            <a:srgbClr val="FFFF00"/>
                          </a:solidFill>
                          <a:effectLst/>
                          <a:latin typeface="맑은 고딕" panose="020B0503020000020004" pitchFamily="34" charset="-127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worker_connections</a:t>
                      </a:r>
                      <a:r>
                        <a:rPr lang="en-US" sz="1600" dirty="0">
                          <a:solidFill>
                            <a:srgbClr val="FFFF00"/>
                          </a:solidFill>
                          <a:effectLst/>
                          <a:latin typeface="맑은 고딕" panose="020B0503020000020004" pitchFamily="34" charset="-127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  1024;</a:t>
                      </a:r>
                      <a:endParaRPr lang="ko-KR" sz="1600" dirty="0">
                        <a:effectLst/>
                        <a:latin typeface="굴림" panose="020B0600000101010101" pitchFamily="34" charset="-127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FF00"/>
                          </a:solidFill>
                          <a:effectLst/>
                          <a:latin typeface="맑은 고딕" panose="020B0503020000020004" pitchFamily="34" charset="-127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}</a:t>
                      </a:r>
                      <a:endParaRPr lang="ko-KR" sz="1600" dirty="0">
                        <a:effectLst/>
                        <a:latin typeface="굴림" panose="020B0600000101010101" pitchFamily="34" charset="-127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FF00"/>
                          </a:solidFill>
                          <a:effectLst/>
                          <a:latin typeface="맑은 고딕" panose="020B0503020000020004" pitchFamily="34" charset="-127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http{</a:t>
                      </a:r>
                      <a:endParaRPr lang="ko-KR" sz="1600" dirty="0">
                        <a:effectLst/>
                        <a:latin typeface="굴림" panose="020B0600000101010101" pitchFamily="34" charset="-127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FF00"/>
                          </a:solidFill>
                          <a:effectLst/>
                          <a:latin typeface="맑은 고딕" panose="020B0503020000020004" pitchFamily="34" charset="-127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…..</a:t>
                      </a:r>
                      <a:endParaRPr lang="ko-KR" sz="1600" dirty="0">
                        <a:effectLst/>
                        <a:latin typeface="굴림" panose="020B0600000101010101" pitchFamily="34" charset="-127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FF00"/>
                          </a:solidFill>
                          <a:effectLst/>
                          <a:latin typeface="맑은 고딕" panose="020B0503020000020004" pitchFamily="34" charset="-127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 server{</a:t>
                      </a:r>
                    </a:p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kern="1200" dirty="0">
                          <a:solidFill>
                            <a:schemeClr val="tx1"/>
                          </a:solidFill>
                          <a:effectLst/>
                          <a:latin typeface="굴림" panose="020B0600000101010101" pitchFamily="34" charset="-127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    </a:t>
                      </a:r>
                      <a:r>
                        <a:rPr lang="en-US" altLang="ko-KR" sz="1600" kern="0" dirty="0" err="1">
                          <a:solidFill>
                            <a:srgbClr val="FFFF00"/>
                          </a:solidFill>
                          <a:effectLst/>
                          <a:latin typeface="맑은 고딕" panose="020B0503020000020004" pitchFamily="34" charset="-127"/>
                          <a:cs typeface="굴림" panose="020B0600000101010101" pitchFamily="34" charset="-127"/>
                        </a:rPr>
                        <a:t>access_log</a:t>
                      </a:r>
                      <a:r>
                        <a:rPr lang="en-US" altLang="ko-KR" sz="1600" kern="0" dirty="0">
                          <a:solidFill>
                            <a:srgbClr val="FFFF00"/>
                          </a:solidFill>
                          <a:effectLst/>
                          <a:latin typeface="맑은 고딕" panose="020B0503020000020004" pitchFamily="34" charset="-127"/>
                          <a:cs typeface="굴림" panose="020B0600000101010101" pitchFamily="34" charset="-127"/>
                        </a:rPr>
                        <a:t> /</a:t>
                      </a:r>
                      <a:r>
                        <a:rPr lang="en-US" altLang="ko-KR" sz="1600" kern="0" dirty="0" err="1">
                          <a:solidFill>
                            <a:srgbClr val="FFFF00"/>
                          </a:solidFill>
                          <a:effectLst/>
                          <a:latin typeface="맑은 고딕" panose="020B0503020000020004" pitchFamily="34" charset="-127"/>
                          <a:cs typeface="굴림" panose="020B0600000101010101" pitchFamily="34" charset="-127"/>
                        </a:rPr>
                        <a:t>var</a:t>
                      </a:r>
                      <a:r>
                        <a:rPr lang="en-US" altLang="ko-KR" sz="1600" kern="0" dirty="0">
                          <a:solidFill>
                            <a:srgbClr val="FFFF00"/>
                          </a:solidFill>
                          <a:effectLst/>
                          <a:latin typeface="맑은 고딕" panose="020B0503020000020004" pitchFamily="34" charset="-127"/>
                          <a:cs typeface="굴림" panose="020B0600000101010101" pitchFamily="34" charset="-127"/>
                        </a:rPr>
                        <a:t>/log/</a:t>
                      </a:r>
                      <a:r>
                        <a:rPr lang="en-US" altLang="ko-KR" sz="1600" kern="0" dirty="0" err="1">
                          <a:solidFill>
                            <a:srgbClr val="FFFF00"/>
                          </a:solidFill>
                          <a:effectLst/>
                          <a:latin typeface="맑은 고딕" panose="020B0503020000020004" pitchFamily="34" charset="-127"/>
                          <a:cs typeface="굴림" panose="020B0600000101010101" pitchFamily="34" charset="-127"/>
                        </a:rPr>
                        <a:t>nginx</a:t>
                      </a:r>
                      <a:r>
                        <a:rPr lang="en-US" altLang="ko-KR" sz="1600" kern="0" dirty="0">
                          <a:solidFill>
                            <a:srgbClr val="FFFF00"/>
                          </a:solidFill>
                          <a:effectLst/>
                          <a:latin typeface="맑은 고딕" panose="020B0503020000020004" pitchFamily="34" charset="-127"/>
                          <a:cs typeface="굴림" panose="020B0600000101010101" pitchFamily="34" charset="-127"/>
                        </a:rPr>
                        <a:t>/</a:t>
                      </a:r>
                      <a:r>
                        <a:rPr lang="ko-KR" altLang="ko-KR" sz="1600" kern="0" dirty="0">
                          <a:solidFill>
                            <a:srgbClr val="FFFF00"/>
                          </a:solidFill>
                          <a:effectLst/>
                          <a:ea typeface="+mn-ea"/>
                          <a:cs typeface="굴림" panose="020B0600000101010101" pitchFamily="34" charset="-127"/>
                        </a:rPr>
                        <a:t>도메인</a:t>
                      </a:r>
                      <a:r>
                        <a:rPr lang="en-US" altLang="ko-KR" sz="1600" kern="0" dirty="0">
                          <a:solidFill>
                            <a:srgbClr val="FFFF00"/>
                          </a:solidFill>
                          <a:effectLst/>
                          <a:ea typeface="+mn-ea"/>
                          <a:cs typeface="굴림" panose="020B0600000101010101" pitchFamily="34" charset="-127"/>
                        </a:rPr>
                        <a:t>/</a:t>
                      </a:r>
                      <a:r>
                        <a:rPr lang="en-US" altLang="ko-KR" sz="1600" kern="0" dirty="0" err="1">
                          <a:solidFill>
                            <a:srgbClr val="FFFF00"/>
                          </a:solidFill>
                          <a:effectLst/>
                          <a:ea typeface="+mn-ea"/>
                          <a:cs typeface="굴림" panose="020B0600000101010101" pitchFamily="34" charset="-127"/>
                        </a:rPr>
                        <a:t>access.log</a:t>
                      </a:r>
                      <a:r>
                        <a:rPr lang="ko-KR" altLang="ko-KR" sz="1600" dirty="0">
                          <a:effectLst/>
                        </a:rPr>
                        <a:t> </a:t>
                      </a:r>
                      <a:endParaRPr lang="ko-KR" sz="1600" dirty="0">
                        <a:effectLst/>
                        <a:latin typeface="굴림" panose="020B0600000101010101" pitchFamily="34" charset="-127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FF00"/>
                          </a:solidFill>
                          <a:effectLst/>
                          <a:latin typeface="맑은 고딕" panose="020B0503020000020004" pitchFamily="34" charset="-127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  }</a:t>
                      </a:r>
                      <a:endParaRPr lang="ko-KR" sz="1600" dirty="0">
                        <a:effectLst/>
                        <a:latin typeface="굴림" panose="020B0600000101010101" pitchFamily="34" charset="-127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</a:txBody>
                  <a:tcPr marL="90170" marR="901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36228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6873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3">
            <a:extLst>
              <a:ext uri="{FF2B5EF4-FFF2-40B4-BE49-F238E27FC236}">
                <a16:creationId xmlns:a16="http://schemas.microsoft.com/office/drawing/2014/main" id="{33DC9753-A6A8-D34F-8886-D54CBA090842}"/>
              </a:ext>
            </a:extLst>
          </p:cNvPr>
          <p:cNvSpPr txBox="1">
            <a:spLocks/>
          </p:cNvSpPr>
          <p:nvPr/>
        </p:nvSpPr>
        <p:spPr>
          <a:xfrm>
            <a:off x="26233" y="184502"/>
            <a:ext cx="5214155" cy="430374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400" b="1" dirty="0">
                <a:solidFill>
                  <a:prstClr val="white"/>
                </a:solidFill>
                <a:latin typeface="18 Regular"/>
                <a:ea typeface="+mn-ea"/>
                <a:cs typeface="Calibri" pitchFamily="34" charset="0"/>
              </a:rPr>
              <a:t>Nginx Tuning </a:t>
            </a:r>
            <a:endParaRPr lang="ko-KR" altLang="en-US" sz="2400" b="1" dirty="0">
              <a:solidFill>
                <a:schemeClr val="bg1"/>
              </a:solidFill>
              <a:latin typeface="18 Regular"/>
              <a:ea typeface="+mn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7D4C2A-D702-934A-B816-EA7BA4D641D2}"/>
              </a:ext>
            </a:extLst>
          </p:cNvPr>
          <p:cNvSpPr txBox="1"/>
          <p:nvPr/>
        </p:nvSpPr>
        <p:spPr>
          <a:xfrm>
            <a:off x="139909" y="897570"/>
            <a:ext cx="14231637" cy="371192"/>
          </a:xfrm>
          <a:prstGeom prst="rect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 wrap="square" rtlCol="0">
            <a:spAutoFit/>
          </a:bodyPr>
          <a:lstStyle/>
          <a:p>
            <a:pPr marL="268288" indent="-268288" algn="l" latinLnBrk="0">
              <a:lnSpc>
                <a:spcPct val="110000"/>
              </a:lnSpc>
              <a:spcBef>
                <a:spcPts val="1200"/>
              </a:spcBef>
              <a:buSzPct val="100000"/>
              <a:buFontTx/>
              <a:buBlip>
                <a:blip r:embed="rId3"/>
              </a:buBlip>
            </a:pPr>
            <a:r>
              <a:rPr kumimoji="1" lang="en-US" altLang="ko-KR" kern="0" dirty="0"/>
              <a:t>OS </a:t>
            </a:r>
            <a:r>
              <a:rPr kumimoji="1" lang="ko-KR" altLang="en-US" kern="0" dirty="0" err="1"/>
              <a:t>파라미터</a:t>
            </a:r>
            <a:endParaRPr kumimoji="1" lang="en-US" altLang="ko-KR" kern="0" dirty="0"/>
          </a:p>
        </p:txBody>
      </p:sp>
      <p:graphicFrame>
        <p:nvGraphicFramePr>
          <p:cNvPr id="9" name="표 8">
            <a:extLst>
              <a:ext uri="{FF2B5EF4-FFF2-40B4-BE49-F238E27FC236}">
                <a16:creationId xmlns:a16="http://schemas.microsoft.com/office/drawing/2014/main" id="{0ECBC8FA-5E52-D14B-8FFD-C17461F68D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3655023"/>
              </p:ext>
            </p:extLst>
          </p:nvPr>
        </p:nvGraphicFramePr>
        <p:xfrm>
          <a:off x="500272" y="1473634"/>
          <a:ext cx="10491578" cy="4462325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3219464">
                  <a:extLst>
                    <a:ext uri="{9D8B030D-6E8A-4147-A177-3AD203B41FA5}">
                      <a16:colId xmlns:a16="http://schemas.microsoft.com/office/drawing/2014/main" val="3195576661"/>
                    </a:ext>
                  </a:extLst>
                </a:gridCol>
                <a:gridCol w="7272114">
                  <a:extLst>
                    <a:ext uri="{9D8B030D-6E8A-4147-A177-3AD203B41FA5}">
                      <a16:colId xmlns:a16="http://schemas.microsoft.com/office/drawing/2014/main" val="3259104808"/>
                    </a:ext>
                  </a:extLst>
                </a:gridCol>
              </a:tblGrid>
              <a:tr h="67910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" altLang="ko-KR" sz="1600" b="0" kern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net.core.somaxconn</a:t>
                      </a:r>
                      <a:endParaRPr kumimoji="1" lang="ko-KR" altLang="en-US" sz="1600" b="0" kern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kumimoji="1" lang="en" altLang="ko-KR" sz="1600" b="0" kern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nginx</a:t>
                      </a:r>
                      <a:r>
                        <a:rPr kumimoji="1" lang="ko-KR" altLang="en-US" sz="1600" b="0" kern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에서 </a:t>
                      </a:r>
                      <a:r>
                        <a:rPr kumimoji="1" lang="en" altLang="ko-KR" sz="1600" b="0" kern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accept </a:t>
                      </a:r>
                      <a:r>
                        <a:rPr kumimoji="1" lang="ko-KR" altLang="en-US" sz="1600" b="0" kern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가능한 </a:t>
                      </a:r>
                      <a:r>
                        <a:rPr kumimoji="1" lang="en" altLang="ko-KR" sz="1600" b="0" kern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connection queue </a:t>
                      </a:r>
                      <a:r>
                        <a:rPr kumimoji="1" lang="ko-KR" altLang="en-US" sz="1600" b="0" kern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최대수</a:t>
                      </a:r>
                      <a:r>
                        <a:rPr kumimoji="1" lang="en-US" altLang="ko-KR" sz="1600" b="0" kern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kumimoji="1" lang="en" altLang="ko-KR" sz="1600" b="0" kern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kernel log</a:t>
                      </a:r>
                      <a:r>
                        <a:rPr kumimoji="1" lang="ko-KR" altLang="en-US" sz="1600" b="0" kern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를</a:t>
                      </a:r>
                      <a:r>
                        <a:rPr kumimoji="1" lang="ko-KR" altLang="en-US" sz="1600" b="0" kern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보면서 </a:t>
                      </a:r>
                      <a:r>
                        <a:rPr kumimoji="1" lang="en" altLang="ko-KR" sz="1600" b="0" kern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connection</a:t>
                      </a:r>
                      <a:r>
                        <a:rPr kumimoji="1" lang="ko-KR" altLang="en-US" sz="1600" b="0" kern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이 </a:t>
                      </a:r>
                      <a:r>
                        <a:rPr kumimoji="1" lang="en" altLang="ko-KR" sz="1600" b="0" kern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drop</a:t>
                      </a:r>
                      <a:r>
                        <a:rPr kumimoji="1" lang="ko-KR" altLang="en-US" sz="1600" b="0" kern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되면 늘림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15433468"/>
                  </a:ext>
                </a:extLst>
              </a:tr>
              <a:tr h="679105"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" altLang="ko-KR" sz="1600" b="0" kern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net.core.netdev_max_backlog</a:t>
                      </a:r>
                      <a:endParaRPr kumimoji="1" lang="ko-KR" altLang="en-US" sz="1600" b="0" kern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kumimoji="1" lang="en-US" altLang="ko-KR" sz="1600" kern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CPU</a:t>
                      </a:r>
                      <a:r>
                        <a:rPr kumimoji="1" lang="ko-KR" altLang="en-US" sz="1600" kern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에 전달되기 전에 네트워크 카드가 패킷을 </a:t>
                      </a:r>
                      <a:r>
                        <a:rPr kumimoji="1" lang="ko-KR" altLang="en-US" sz="1600" kern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버퍼링하는</a:t>
                      </a:r>
                      <a:r>
                        <a:rPr kumimoji="1" lang="ko-KR" altLang="en-US" sz="1600" kern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속도입니다</a:t>
                      </a:r>
                      <a:r>
                        <a:rPr kumimoji="1" lang="en-US" altLang="ko-KR" sz="1600" kern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kumimoji="1" lang="ko-KR" altLang="en-US" sz="1600" kern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값을 늘리면 많은 양의 </a:t>
                      </a:r>
                      <a:r>
                        <a:rPr kumimoji="1" lang="ko-KR" altLang="en-US" sz="1600" kern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대역폭이있는</a:t>
                      </a:r>
                      <a:r>
                        <a:rPr kumimoji="1" lang="ko-KR" altLang="en-US" sz="1600" kern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시스템에서 성능을 향상 </a:t>
                      </a:r>
                      <a:r>
                        <a:rPr kumimoji="1" lang="ko-KR" altLang="en-US" sz="1600" kern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시킬수있음</a:t>
                      </a:r>
                      <a:endParaRPr kumimoji="1" lang="ko-KR" altLang="en-US" sz="1600" kern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6646257"/>
                  </a:ext>
                </a:extLst>
              </a:tr>
              <a:tr h="679105"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" altLang="ko-KR" sz="1600" kern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sys.fs.file</a:t>
                      </a:r>
                      <a:r>
                        <a:rPr kumimoji="1" lang="en" altLang="ko-KR" sz="1600" kern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-max </a:t>
                      </a:r>
                      <a:endParaRPr kumimoji="1" lang="ko-KR" altLang="en-US" sz="1600" kern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kumimoji="1" lang="ko-KR" altLang="en-US" sz="1600" kern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오픈할 수 있는 최대 파일의 </a:t>
                      </a:r>
                      <a:r>
                        <a:rPr kumimoji="1" lang="ko-KR" altLang="en-US" sz="1600" kern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갯수</a:t>
                      </a:r>
                      <a:endParaRPr kumimoji="1" lang="ko-KR" altLang="en-US" sz="1600" kern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88159167"/>
                  </a:ext>
                </a:extLst>
              </a:tr>
              <a:tr h="679105"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" altLang="ko-KR" sz="1600" kern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nofile</a:t>
                      </a:r>
                      <a:endParaRPr kumimoji="1" lang="ko-KR" altLang="en-US" sz="1600" kern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kumimoji="1" lang="ko-KR" altLang="en-US" sz="1600" kern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계정이 오픈할 수 있는 최대 파일 개수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94311013"/>
                  </a:ext>
                </a:extLst>
              </a:tr>
              <a:tr h="679105"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fr" altLang="ko-KR" sz="1600" kern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net.ipv4.ip_local_port_range</a:t>
                      </a:r>
                      <a:endParaRPr kumimoji="1" lang="ko-KR" altLang="en-US" sz="1600" kern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kumimoji="1" lang="ko-KR" altLang="en-US" sz="1600" kern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포트 값 범위의 시작과 끝</a:t>
                      </a:r>
                      <a:r>
                        <a:rPr kumimoji="1" lang="en-US" altLang="ko-KR" sz="1600" kern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kumimoji="1" lang="ko-KR" altLang="en-US" sz="1600" kern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포트가 부족한 경우 범위를</a:t>
                      </a:r>
                      <a:r>
                        <a:rPr kumimoji="1" lang="en-US" altLang="ko-KR" sz="1600" kern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1" lang="ko-KR" altLang="en-US" sz="1600" kern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늘림</a:t>
                      </a:r>
                      <a:r>
                        <a:rPr kumimoji="1" lang="en-US" altLang="ko-KR" sz="1600" kern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1" lang="ko-KR" altLang="en-US" sz="1600" kern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일반적인 설정은 포트 </a:t>
                      </a:r>
                      <a:r>
                        <a:rPr kumimoji="1" lang="en-US" altLang="ko-KR" sz="1600" kern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1024</a:t>
                      </a:r>
                      <a:r>
                        <a:rPr kumimoji="1" lang="ko-KR" altLang="en-US" sz="1600" kern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에서 </a:t>
                      </a:r>
                      <a:r>
                        <a:rPr kumimoji="1" lang="en-US" altLang="ko-KR" sz="1600" kern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65000</a:t>
                      </a:r>
                      <a:r>
                        <a:rPr kumimoji="1" lang="ko-KR" altLang="en-US" sz="1600" kern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임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56069604"/>
                  </a:ext>
                </a:extLst>
              </a:tr>
              <a:tr h="679105">
                <a:tc>
                  <a:txBody>
                    <a:bodyPr/>
                    <a:lstStyle/>
                    <a:p>
                      <a:pPr algn="ctr" latinLnBrk="1"/>
                      <a:r>
                        <a:rPr lang="en" altLang="ko-KR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net.ipv4.tcp_fin_timeout </a:t>
                      </a:r>
                      <a:endParaRPr kumimoji="1" lang="ko-KR" altLang="en-US" sz="1600" kern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ko-KR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TCP/IP </a:t>
                      </a:r>
                      <a:r>
                        <a:rPr lang="ko-KR" alt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프로토콜에서 </a:t>
                      </a:r>
                      <a:r>
                        <a:rPr lang="ko-KR" altLang="en-US" sz="16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통신채널을</a:t>
                      </a:r>
                      <a:r>
                        <a:rPr lang="ko-KR" alt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6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끊을때</a:t>
                      </a:r>
                      <a:r>
                        <a:rPr lang="ko-KR" alt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(TCP_FIN) </a:t>
                      </a:r>
                      <a:r>
                        <a:rPr lang="ko-KR" alt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발생하는 시간으로 연결을 완전히 끊기 전에</a:t>
                      </a:r>
                      <a:r>
                        <a:rPr lang="en-US" altLang="ko-KR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클라이언트로 </a:t>
                      </a:r>
                      <a:r>
                        <a:rPr lang="ko-KR" altLang="en-US" sz="16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부터</a:t>
                      </a:r>
                      <a:r>
                        <a:rPr lang="ko-KR" alt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받을 데이터를 못 받게 되는 상황에 대비하여 완전히 끊기 전에 기다리는 시간</a:t>
                      </a:r>
                    </a:p>
                    <a:p>
                      <a:pPr latinLnBrk="1"/>
                      <a:endParaRPr kumimoji="1" lang="ko-KR" altLang="en-US" sz="1600" kern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832339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62058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3">
            <a:extLst>
              <a:ext uri="{FF2B5EF4-FFF2-40B4-BE49-F238E27FC236}">
                <a16:creationId xmlns:a16="http://schemas.microsoft.com/office/drawing/2014/main" id="{33DC9753-A6A8-D34F-8886-D54CBA090842}"/>
              </a:ext>
            </a:extLst>
          </p:cNvPr>
          <p:cNvSpPr txBox="1">
            <a:spLocks/>
          </p:cNvSpPr>
          <p:nvPr/>
        </p:nvSpPr>
        <p:spPr>
          <a:xfrm>
            <a:off x="26233" y="184502"/>
            <a:ext cx="5214155" cy="430374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400" b="1" dirty="0">
                <a:solidFill>
                  <a:prstClr val="white"/>
                </a:solidFill>
                <a:latin typeface="18 Regular"/>
                <a:ea typeface="+mn-ea"/>
                <a:cs typeface="Calibri" pitchFamily="34" charset="0"/>
              </a:rPr>
              <a:t>Nginx Tuning </a:t>
            </a:r>
            <a:endParaRPr lang="ko-KR" altLang="en-US" sz="2400" b="1" dirty="0">
              <a:solidFill>
                <a:schemeClr val="bg1"/>
              </a:solidFill>
              <a:latin typeface="18 Regular"/>
              <a:ea typeface="+mn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7D4C2A-D702-934A-B816-EA7BA4D641D2}"/>
              </a:ext>
            </a:extLst>
          </p:cNvPr>
          <p:cNvSpPr txBox="1"/>
          <p:nvPr/>
        </p:nvSpPr>
        <p:spPr>
          <a:xfrm>
            <a:off x="139909" y="897570"/>
            <a:ext cx="14231637" cy="371192"/>
          </a:xfrm>
          <a:prstGeom prst="rect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 wrap="square" rtlCol="0">
            <a:spAutoFit/>
          </a:bodyPr>
          <a:lstStyle/>
          <a:p>
            <a:pPr marL="268288" indent="-268288" algn="l" latinLnBrk="0">
              <a:lnSpc>
                <a:spcPct val="110000"/>
              </a:lnSpc>
              <a:spcBef>
                <a:spcPts val="1200"/>
              </a:spcBef>
              <a:buSzPct val="100000"/>
              <a:buFontTx/>
              <a:buBlip>
                <a:blip r:embed="rId3"/>
              </a:buBlip>
            </a:pPr>
            <a:r>
              <a:rPr kumimoji="1" lang="en-US" altLang="ko-KR" kern="0" dirty="0"/>
              <a:t>Nginx </a:t>
            </a:r>
            <a:r>
              <a:rPr kumimoji="1" lang="ko-KR" altLang="en-US" kern="0" dirty="0" err="1"/>
              <a:t>파라미터</a:t>
            </a:r>
            <a:endParaRPr kumimoji="1" lang="en-US" altLang="ko-KR" kern="0" dirty="0"/>
          </a:p>
        </p:txBody>
      </p:sp>
      <p:graphicFrame>
        <p:nvGraphicFramePr>
          <p:cNvPr id="9" name="표 8">
            <a:extLst>
              <a:ext uri="{FF2B5EF4-FFF2-40B4-BE49-F238E27FC236}">
                <a16:creationId xmlns:a16="http://schemas.microsoft.com/office/drawing/2014/main" id="{0ECBC8FA-5E52-D14B-8FFD-C17461F68D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8836448"/>
              </p:ext>
            </p:extLst>
          </p:nvPr>
        </p:nvGraphicFramePr>
        <p:xfrm>
          <a:off x="500272" y="1473634"/>
          <a:ext cx="10491578" cy="181833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3507496">
                  <a:extLst>
                    <a:ext uri="{9D8B030D-6E8A-4147-A177-3AD203B41FA5}">
                      <a16:colId xmlns:a16="http://schemas.microsoft.com/office/drawing/2014/main" val="3195576661"/>
                    </a:ext>
                  </a:extLst>
                </a:gridCol>
                <a:gridCol w="6984082">
                  <a:extLst>
                    <a:ext uri="{9D8B030D-6E8A-4147-A177-3AD203B41FA5}">
                      <a16:colId xmlns:a16="http://schemas.microsoft.com/office/drawing/2014/main" val="3259104808"/>
                    </a:ext>
                  </a:extLst>
                </a:gridCol>
              </a:tblGrid>
              <a:tr h="36227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worker_processes</a:t>
                      </a:r>
                      <a:r>
                        <a:rPr lang="en-US" altLang="ko-KR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ko-KR" sz="1600" b="0" dirty="0">
                          <a:effectLst/>
                          <a:latin typeface="+mn-lt"/>
                        </a:rPr>
                        <a:t> </a:t>
                      </a:r>
                      <a:endParaRPr lang="ko-KR" altLang="en-US" sz="16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Cpu</a:t>
                      </a:r>
                      <a:r>
                        <a:rPr lang="en-US" altLang="ko-KR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core </a:t>
                      </a:r>
                      <a:r>
                        <a:rPr lang="ko-KR" altLang="en-US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수 만큼 설정하면 되나 기본적으로 </a:t>
                      </a:r>
                      <a:r>
                        <a:rPr lang="en-US" altLang="ko-KR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auto</a:t>
                      </a:r>
                      <a:r>
                        <a:rPr lang="ko-KR" altLang="en-US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로 설정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5433468"/>
                  </a:ext>
                </a:extLst>
              </a:tr>
              <a:tr h="36227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worker_connections</a:t>
                      </a:r>
                      <a:r>
                        <a:rPr lang="ko-KR" altLang="ko-KR" sz="1600" dirty="0">
                          <a:effectLst/>
                        </a:rPr>
                        <a:t> </a:t>
                      </a:r>
                      <a:endParaRPr lang="ko-KR" altLang="en-US" sz="1600" b="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Worker </a:t>
                      </a:r>
                      <a:r>
                        <a:rPr lang="ko-KR" altLang="en-US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프로세스가 동시에 처리 할 수 있는 최대 </a:t>
                      </a:r>
                      <a:r>
                        <a:rPr lang="ko-KR" altLang="en-US" sz="16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연결수</a:t>
                      </a:r>
                      <a:endParaRPr lang="ko-KR" altLang="en-US" sz="16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646257"/>
                  </a:ext>
                </a:extLst>
              </a:tr>
              <a:tr h="36227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keepalive_requests</a:t>
                      </a:r>
                      <a:r>
                        <a:rPr lang="en-US" altLang="ko-KR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" altLang="ko-KR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client</a:t>
                      </a:r>
                      <a:r>
                        <a:rPr lang="ko-KR" alt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가 </a:t>
                      </a:r>
                      <a:r>
                        <a:rPr lang="ko-KR" altLang="en-US" sz="16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한개</a:t>
                      </a:r>
                      <a:r>
                        <a:rPr lang="ko-KR" alt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" altLang="ko-KR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keepalive connection</a:t>
                      </a:r>
                      <a:r>
                        <a:rPr lang="ko-KR" altLang="en-US" sz="16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으로</a:t>
                      </a:r>
                      <a:r>
                        <a:rPr lang="ko-KR" alt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최대 </a:t>
                      </a:r>
                      <a:r>
                        <a:rPr lang="ko-KR" altLang="en-US" sz="16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요청할수</a:t>
                      </a:r>
                      <a:r>
                        <a:rPr lang="ko-KR" alt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있는 </a:t>
                      </a:r>
                      <a:r>
                        <a:rPr lang="en" altLang="ko-KR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request </a:t>
                      </a:r>
                      <a:r>
                        <a:rPr lang="ko-KR" alt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수</a:t>
                      </a:r>
                      <a:endParaRPr lang="ko-KR" altLang="en-US" sz="16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8159167"/>
                  </a:ext>
                </a:extLst>
              </a:tr>
              <a:tr h="36227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keepalive_timeout</a:t>
                      </a:r>
                      <a:r>
                        <a:rPr lang="en-US" altLang="ko-KR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" altLang="ko-KR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idle keepalive connection </a:t>
                      </a:r>
                      <a:r>
                        <a:rPr lang="ko-KR" alt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이 </a:t>
                      </a:r>
                      <a:r>
                        <a:rPr lang="en" altLang="ko-KR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open </a:t>
                      </a:r>
                      <a:r>
                        <a:rPr lang="ko-KR" alt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되어있는 시간</a:t>
                      </a:r>
                      <a:endParaRPr lang="ko-KR" altLang="en-US" sz="16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4311013"/>
                  </a:ext>
                </a:extLst>
              </a:tr>
              <a:tr h="36227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keepalive</a:t>
                      </a:r>
                      <a:r>
                        <a:rPr lang="ko-KR" altLang="ko-KR" sz="1600" dirty="0">
                          <a:effectLst/>
                        </a:rPr>
                        <a:t> 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" altLang="ko-KR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upstream</a:t>
                      </a:r>
                      <a:r>
                        <a:rPr lang="ko-KR" alt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과 연결할 </a:t>
                      </a:r>
                      <a:r>
                        <a:rPr lang="en" altLang="ko-KR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idle keepalive connection </a:t>
                      </a:r>
                      <a:r>
                        <a:rPr lang="ko-KR" alt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수</a:t>
                      </a:r>
                      <a:endParaRPr lang="ko-KR" altLang="en-US" sz="16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6069604"/>
                  </a:ext>
                </a:extLst>
              </a:tr>
            </a:tbl>
          </a:graphicData>
        </a:graphic>
      </p:graphicFrame>
      <p:sp>
        <p:nvSpPr>
          <p:cNvPr id="10" name="직사각형 9">
            <a:extLst>
              <a:ext uri="{FF2B5EF4-FFF2-40B4-BE49-F238E27FC236}">
                <a16:creationId xmlns:a16="http://schemas.microsoft.com/office/drawing/2014/main" id="{03A43F83-8FF7-3C49-ADB8-E20AAD5E36D0}"/>
              </a:ext>
            </a:extLst>
          </p:cNvPr>
          <p:cNvSpPr/>
          <p:nvPr/>
        </p:nvSpPr>
        <p:spPr>
          <a:xfrm>
            <a:off x="1360861" y="3508814"/>
            <a:ext cx="387744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600" dirty="0"/>
              <a:t>#</a:t>
            </a:r>
            <a:r>
              <a:rPr lang="ko-KR" altLang="en-US" sz="1600" dirty="0" err="1"/>
              <a:t>user</a:t>
            </a:r>
            <a:r>
              <a:rPr lang="ko-KR" altLang="en-US" sz="1600" dirty="0"/>
              <a:t>  </a:t>
            </a:r>
            <a:r>
              <a:rPr lang="ko-KR" altLang="en-US" sz="1600" dirty="0" err="1"/>
              <a:t>nobody</a:t>
            </a:r>
            <a:r>
              <a:rPr lang="ko-KR" altLang="en-US" sz="1600" dirty="0"/>
              <a:t>;</a:t>
            </a:r>
          </a:p>
          <a:p>
            <a:r>
              <a:rPr lang="ko-KR" altLang="en-US" sz="1600" dirty="0" err="1"/>
              <a:t>worker_processes</a:t>
            </a:r>
            <a:r>
              <a:rPr lang="ko-KR" altLang="en-US" sz="1600" dirty="0"/>
              <a:t>  1;</a:t>
            </a:r>
          </a:p>
          <a:p>
            <a:endParaRPr lang="ko-KR" altLang="en-US" sz="1600" dirty="0"/>
          </a:p>
          <a:p>
            <a:r>
              <a:rPr lang="ko-KR" altLang="en-US" sz="1600" dirty="0"/>
              <a:t>#</a:t>
            </a:r>
            <a:r>
              <a:rPr lang="ko-KR" altLang="en-US" sz="1600" dirty="0" err="1"/>
              <a:t>error_log</a:t>
            </a:r>
            <a:r>
              <a:rPr lang="ko-KR" altLang="en-US" sz="1600" dirty="0"/>
              <a:t>  </a:t>
            </a:r>
            <a:r>
              <a:rPr lang="ko-KR" altLang="en-US" sz="1600" dirty="0" err="1"/>
              <a:t>logs</a:t>
            </a:r>
            <a:r>
              <a:rPr lang="ko-KR" altLang="en-US" sz="1600" dirty="0"/>
              <a:t>/</a:t>
            </a:r>
            <a:r>
              <a:rPr lang="ko-KR" altLang="en-US" sz="1600" dirty="0" err="1"/>
              <a:t>error.log</a:t>
            </a:r>
            <a:r>
              <a:rPr lang="ko-KR" altLang="en-US" sz="1600" dirty="0"/>
              <a:t>;</a:t>
            </a:r>
          </a:p>
          <a:p>
            <a:r>
              <a:rPr lang="ko-KR" altLang="en-US" sz="1600" dirty="0"/>
              <a:t>#</a:t>
            </a:r>
            <a:r>
              <a:rPr lang="ko-KR" altLang="en-US" sz="1600" dirty="0" err="1"/>
              <a:t>error_log</a:t>
            </a:r>
            <a:r>
              <a:rPr lang="ko-KR" altLang="en-US" sz="1600" dirty="0"/>
              <a:t>  </a:t>
            </a:r>
            <a:r>
              <a:rPr lang="ko-KR" altLang="en-US" sz="1600" dirty="0" err="1"/>
              <a:t>logs</a:t>
            </a:r>
            <a:r>
              <a:rPr lang="ko-KR" altLang="en-US" sz="1600" dirty="0"/>
              <a:t>/</a:t>
            </a:r>
            <a:r>
              <a:rPr lang="ko-KR" altLang="en-US" sz="1600" dirty="0" err="1"/>
              <a:t>error.log</a:t>
            </a:r>
            <a:r>
              <a:rPr lang="ko-KR" altLang="en-US" sz="1600" dirty="0"/>
              <a:t>  </a:t>
            </a:r>
            <a:r>
              <a:rPr lang="ko-KR" altLang="en-US" sz="1600" dirty="0" err="1"/>
              <a:t>notice</a:t>
            </a:r>
            <a:r>
              <a:rPr lang="ko-KR" altLang="en-US" sz="1600" dirty="0"/>
              <a:t>;</a:t>
            </a:r>
          </a:p>
          <a:p>
            <a:r>
              <a:rPr lang="ko-KR" altLang="en-US" sz="1600" dirty="0"/>
              <a:t>#</a:t>
            </a:r>
            <a:r>
              <a:rPr lang="ko-KR" altLang="en-US" sz="1600" dirty="0" err="1"/>
              <a:t>error_log</a:t>
            </a:r>
            <a:r>
              <a:rPr lang="ko-KR" altLang="en-US" sz="1600" dirty="0"/>
              <a:t>  </a:t>
            </a:r>
            <a:r>
              <a:rPr lang="ko-KR" altLang="en-US" sz="1600" dirty="0" err="1"/>
              <a:t>logs</a:t>
            </a:r>
            <a:r>
              <a:rPr lang="ko-KR" altLang="en-US" sz="1600" dirty="0"/>
              <a:t>/</a:t>
            </a:r>
            <a:r>
              <a:rPr lang="ko-KR" altLang="en-US" sz="1600" dirty="0" err="1"/>
              <a:t>error.log</a:t>
            </a:r>
            <a:r>
              <a:rPr lang="ko-KR" altLang="en-US" sz="1600" dirty="0"/>
              <a:t>  </a:t>
            </a:r>
            <a:r>
              <a:rPr lang="ko-KR" altLang="en-US" sz="1600" dirty="0" err="1"/>
              <a:t>info</a:t>
            </a:r>
            <a:r>
              <a:rPr lang="ko-KR" altLang="en-US" sz="1600" dirty="0"/>
              <a:t>;</a:t>
            </a:r>
          </a:p>
          <a:p>
            <a:endParaRPr lang="ko-KR" altLang="en-US" sz="1600" dirty="0"/>
          </a:p>
          <a:p>
            <a:r>
              <a:rPr lang="ko-KR" altLang="en-US" sz="1600" dirty="0"/>
              <a:t>#</a:t>
            </a:r>
            <a:r>
              <a:rPr lang="ko-KR" altLang="en-US" sz="1600" dirty="0" err="1"/>
              <a:t>pid</a:t>
            </a:r>
            <a:r>
              <a:rPr lang="ko-KR" altLang="en-US" sz="1600" dirty="0"/>
              <a:t>        </a:t>
            </a:r>
            <a:r>
              <a:rPr lang="ko-KR" altLang="en-US" sz="1600" dirty="0" err="1"/>
              <a:t>logs</a:t>
            </a:r>
            <a:r>
              <a:rPr lang="ko-KR" altLang="en-US" sz="1600" dirty="0"/>
              <a:t>/</a:t>
            </a:r>
            <a:r>
              <a:rPr lang="ko-KR" altLang="en-US" sz="1600" dirty="0" err="1"/>
              <a:t>nginx.pid</a:t>
            </a:r>
            <a:r>
              <a:rPr lang="ko-KR" altLang="en-US" sz="1600" dirty="0"/>
              <a:t>;</a:t>
            </a:r>
          </a:p>
          <a:p>
            <a:endParaRPr lang="ko-KR" altLang="en-US" sz="1600" dirty="0"/>
          </a:p>
          <a:p>
            <a:r>
              <a:rPr lang="ko-KR" altLang="en-US" sz="1600" dirty="0" err="1"/>
              <a:t>events</a:t>
            </a:r>
            <a:r>
              <a:rPr lang="ko-KR" altLang="en-US" sz="1600" dirty="0"/>
              <a:t> {</a:t>
            </a:r>
          </a:p>
          <a:p>
            <a:r>
              <a:rPr lang="ko-KR" altLang="en-US" sz="1600" dirty="0"/>
              <a:t>    </a:t>
            </a:r>
            <a:r>
              <a:rPr lang="ko-KR" altLang="en-US" sz="1600" dirty="0" err="1"/>
              <a:t>worker_connections</a:t>
            </a:r>
            <a:r>
              <a:rPr lang="ko-KR" altLang="en-US" sz="1600" dirty="0"/>
              <a:t>  1024;</a:t>
            </a:r>
          </a:p>
          <a:p>
            <a:r>
              <a:rPr lang="ko-KR" altLang="en-US" sz="1600" dirty="0"/>
              <a:t>}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BD8D2EB8-CE1E-0441-ABD8-D953C553A455}"/>
              </a:ext>
            </a:extLst>
          </p:cNvPr>
          <p:cNvSpPr/>
          <p:nvPr/>
        </p:nvSpPr>
        <p:spPr>
          <a:xfrm>
            <a:off x="5238306" y="3429000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102235">
              <a:spcAft>
                <a:spcPts val="0"/>
              </a:spcAft>
            </a:pPr>
            <a:r>
              <a:rPr lang="en-US" altLang="ko-KR" sz="1600" dirty="0">
                <a:latin typeface="맑은 고딕" panose="020B0503020000020004" pitchFamily="34" charset="-127"/>
                <a:ea typeface="굴림" panose="020B0600000101010101" pitchFamily="34" charset="-127"/>
                <a:cs typeface="굴림" panose="020B0600000101010101" pitchFamily="34" charset="-127"/>
              </a:rPr>
              <a:t>upstream </a:t>
            </a:r>
            <a:r>
              <a:rPr lang="en-US" altLang="ko-KR" sz="1600" dirty="0" err="1">
                <a:latin typeface="맑은 고딕" panose="020B0503020000020004" pitchFamily="34" charset="-127"/>
                <a:ea typeface="굴림" panose="020B0600000101010101" pitchFamily="34" charset="-127"/>
                <a:cs typeface="굴림" panose="020B0600000101010101" pitchFamily="34" charset="-127"/>
              </a:rPr>
              <a:t>http_backend</a:t>
            </a:r>
            <a:r>
              <a:rPr lang="en-US" altLang="ko-KR" sz="1600" dirty="0">
                <a:latin typeface="맑은 고딕" panose="020B0503020000020004" pitchFamily="34" charset="-127"/>
                <a:ea typeface="굴림" panose="020B0600000101010101" pitchFamily="34" charset="-127"/>
                <a:cs typeface="굴림" panose="020B0600000101010101" pitchFamily="34" charset="-127"/>
              </a:rPr>
              <a:t> </a:t>
            </a:r>
            <a:endParaRPr lang="ko-KR" altLang="ko-KR" sz="1600" dirty="0">
              <a:latin typeface="굴림" panose="020B0600000101010101" pitchFamily="34" charset="-127"/>
              <a:ea typeface="굴림" panose="020B0600000101010101" pitchFamily="34" charset="-127"/>
              <a:cs typeface="굴림" panose="020B0600000101010101" pitchFamily="34" charset="-127"/>
            </a:endParaRPr>
          </a:p>
          <a:p>
            <a:pPr marL="102235">
              <a:spcAft>
                <a:spcPts val="0"/>
              </a:spcAft>
            </a:pPr>
            <a:r>
              <a:rPr lang="en-US" altLang="ko-KR" sz="1600" dirty="0">
                <a:latin typeface="맑은 고딕" panose="020B0503020000020004" pitchFamily="34" charset="-127"/>
                <a:ea typeface="굴림" panose="020B0600000101010101" pitchFamily="34" charset="-127"/>
                <a:cs typeface="굴림" panose="020B0600000101010101" pitchFamily="34" charset="-127"/>
              </a:rPr>
              <a:t>{ </a:t>
            </a:r>
            <a:endParaRPr lang="ko-KR" altLang="ko-KR" sz="1600" dirty="0">
              <a:latin typeface="굴림" panose="020B0600000101010101" pitchFamily="34" charset="-127"/>
              <a:ea typeface="굴림" panose="020B0600000101010101" pitchFamily="34" charset="-127"/>
              <a:cs typeface="굴림" panose="020B0600000101010101" pitchFamily="34" charset="-127"/>
            </a:endParaRPr>
          </a:p>
          <a:p>
            <a:pPr marL="102235">
              <a:spcAft>
                <a:spcPts val="0"/>
              </a:spcAft>
            </a:pPr>
            <a:r>
              <a:rPr lang="en-US" altLang="ko-KR" sz="1600" dirty="0">
                <a:latin typeface="맑은 고딕" panose="020B0503020000020004" pitchFamily="34" charset="-127"/>
                <a:ea typeface="굴림" panose="020B0600000101010101" pitchFamily="34" charset="-127"/>
                <a:cs typeface="굴림" panose="020B0600000101010101" pitchFamily="34" charset="-127"/>
              </a:rPr>
              <a:t>      server 127.0.0.1:8080; </a:t>
            </a:r>
            <a:endParaRPr lang="ko-KR" altLang="ko-KR" sz="1600" dirty="0">
              <a:latin typeface="굴림" panose="020B0600000101010101" pitchFamily="34" charset="-127"/>
              <a:ea typeface="굴림" panose="020B0600000101010101" pitchFamily="34" charset="-127"/>
              <a:cs typeface="굴림" panose="020B0600000101010101" pitchFamily="34" charset="-127"/>
            </a:endParaRPr>
          </a:p>
          <a:p>
            <a:pPr marL="102235">
              <a:spcAft>
                <a:spcPts val="0"/>
              </a:spcAft>
            </a:pPr>
            <a:r>
              <a:rPr lang="en-US" altLang="ko-KR" sz="1600" dirty="0">
                <a:latin typeface="맑은 고딕" panose="020B0503020000020004" pitchFamily="34" charset="-127"/>
                <a:ea typeface="굴림" panose="020B0600000101010101" pitchFamily="34" charset="-127"/>
                <a:cs typeface="굴림" panose="020B0600000101010101" pitchFamily="34" charset="-127"/>
              </a:rPr>
              <a:t>       keepalive 16; </a:t>
            </a:r>
            <a:endParaRPr lang="ko-KR" altLang="ko-KR" sz="1600" dirty="0">
              <a:latin typeface="굴림" panose="020B0600000101010101" pitchFamily="34" charset="-127"/>
              <a:ea typeface="굴림" panose="020B0600000101010101" pitchFamily="34" charset="-127"/>
              <a:cs typeface="굴림" panose="020B0600000101010101" pitchFamily="34" charset="-127"/>
            </a:endParaRPr>
          </a:p>
          <a:p>
            <a:pPr marL="102235">
              <a:spcAft>
                <a:spcPts val="0"/>
              </a:spcAft>
            </a:pPr>
            <a:r>
              <a:rPr lang="en-US" altLang="ko-KR" sz="1600" dirty="0">
                <a:latin typeface="맑은 고딕" panose="020B0503020000020004" pitchFamily="34" charset="-127"/>
                <a:ea typeface="굴림" panose="020B0600000101010101" pitchFamily="34" charset="-127"/>
                <a:cs typeface="굴림" panose="020B0600000101010101" pitchFamily="34" charset="-127"/>
              </a:rPr>
              <a:t>} </a:t>
            </a:r>
            <a:endParaRPr lang="ko-KR" altLang="ko-KR" sz="1600" dirty="0">
              <a:latin typeface="굴림" panose="020B0600000101010101" pitchFamily="34" charset="-127"/>
              <a:ea typeface="굴림" panose="020B0600000101010101" pitchFamily="34" charset="-127"/>
              <a:cs typeface="굴림" panose="020B0600000101010101" pitchFamily="34" charset="-127"/>
            </a:endParaRPr>
          </a:p>
          <a:p>
            <a:pPr marL="102235">
              <a:spcAft>
                <a:spcPts val="0"/>
              </a:spcAft>
            </a:pPr>
            <a:r>
              <a:rPr lang="en-US" altLang="ko-KR" sz="1600" dirty="0">
                <a:latin typeface="맑은 고딕" panose="020B0503020000020004" pitchFamily="34" charset="-127"/>
                <a:ea typeface="굴림" panose="020B0600000101010101" pitchFamily="34" charset="-127"/>
                <a:cs typeface="굴림" panose="020B0600000101010101" pitchFamily="34" charset="-127"/>
              </a:rPr>
              <a:t>http</a:t>
            </a:r>
            <a:endParaRPr lang="ko-KR" altLang="ko-KR" sz="1600" dirty="0">
              <a:latin typeface="굴림" panose="020B0600000101010101" pitchFamily="34" charset="-127"/>
              <a:ea typeface="굴림" panose="020B0600000101010101" pitchFamily="34" charset="-127"/>
              <a:cs typeface="굴림" panose="020B0600000101010101" pitchFamily="34" charset="-127"/>
            </a:endParaRPr>
          </a:p>
          <a:p>
            <a:pPr marL="102235">
              <a:spcAft>
                <a:spcPts val="0"/>
              </a:spcAft>
            </a:pPr>
            <a:r>
              <a:rPr lang="en-US" altLang="ko-KR" sz="1600" dirty="0">
                <a:latin typeface="맑은 고딕" panose="020B0503020000020004" pitchFamily="34" charset="-127"/>
                <a:ea typeface="굴림" panose="020B0600000101010101" pitchFamily="34" charset="-127"/>
                <a:cs typeface="굴림" panose="020B0600000101010101" pitchFamily="34" charset="-127"/>
              </a:rPr>
              <a:t>{ </a:t>
            </a:r>
            <a:endParaRPr lang="ko-KR" altLang="ko-KR" sz="1600" dirty="0">
              <a:latin typeface="굴림" panose="020B0600000101010101" pitchFamily="34" charset="-127"/>
              <a:ea typeface="굴림" panose="020B0600000101010101" pitchFamily="34" charset="-127"/>
              <a:cs typeface="굴림" panose="020B0600000101010101" pitchFamily="34" charset="-127"/>
            </a:endParaRPr>
          </a:p>
          <a:p>
            <a:pPr marL="102235">
              <a:spcAft>
                <a:spcPts val="0"/>
              </a:spcAft>
            </a:pPr>
            <a:r>
              <a:rPr lang="en-US" altLang="ko-KR" sz="1600" dirty="0">
                <a:latin typeface="맑은 고딕" panose="020B0503020000020004" pitchFamily="34" charset="-127"/>
                <a:ea typeface="굴림" panose="020B0600000101010101" pitchFamily="34" charset="-127"/>
                <a:cs typeface="굴림" panose="020B0600000101010101" pitchFamily="34" charset="-127"/>
              </a:rPr>
              <a:t>      ... </a:t>
            </a:r>
            <a:endParaRPr lang="ko-KR" altLang="ko-KR" sz="1600" dirty="0">
              <a:latin typeface="굴림" panose="020B0600000101010101" pitchFamily="34" charset="-127"/>
              <a:ea typeface="굴림" panose="020B0600000101010101" pitchFamily="34" charset="-127"/>
              <a:cs typeface="굴림" panose="020B0600000101010101" pitchFamily="34" charset="-127"/>
            </a:endParaRPr>
          </a:p>
          <a:p>
            <a:pPr marL="102235">
              <a:spcAft>
                <a:spcPts val="0"/>
              </a:spcAft>
            </a:pPr>
            <a:r>
              <a:rPr lang="en-US" altLang="ko-KR" sz="1600" dirty="0">
                <a:latin typeface="맑은 고딕" panose="020B0503020000020004" pitchFamily="34" charset="-127"/>
                <a:ea typeface="굴림" panose="020B0600000101010101" pitchFamily="34" charset="-127"/>
                <a:cs typeface="굴림" panose="020B0600000101010101" pitchFamily="34" charset="-127"/>
              </a:rPr>
              <a:t>      </a:t>
            </a:r>
            <a:r>
              <a:rPr lang="en-US" altLang="ko-KR" sz="1600" dirty="0" err="1">
                <a:latin typeface="맑은 고딕" panose="020B0503020000020004" pitchFamily="34" charset="-127"/>
                <a:ea typeface="굴림" panose="020B0600000101010101" pitchFamily="34" charset="-127"/>
                <a:cs typeface="굴림" panose="020B0600000101010101" pitchFamily="34" charset="-127"/>
              </a:rPr>
              <a:t>keepalive_timeout</a:t>
            </a:r>
            <a:r>
              <a:rPr lang="en-US" altLang="ko-KR" sz="1600" dirty="0">
                <a:latin typeface="맑은 고딕" panose="020B0503020000020004" pitchFamily="34" charset="-127"/>
                <a:ea typeface="굴림" panose="020B0600000101010101" pitchFamily="34" charset="-127"/>
                <a:cs typeface="굴림" panose="020B0600000101010101" pitchFamily="34" charset="-127"/>
              </a:rPr>
              <a:t> 10</a:t>
            </a:r>
          </a:p>
          <a:p>
            <a:pPr marL="102235"/>
            <a:r>
              <a:rPr lang="en-US" altLang="ko-KR" sz="1600" dirty="0">
                <a:latin typeface="맑은 고딕" panose="020B0503020000020004" pitchFamily="34" charset="-127"/>
                <a:ea typeface="굴림" panose="020B0600000101010101" pitchFamily="34" charset="-127"/>
                <a:cs typeface="굴림" panose="020B0600000101010101" pitchFamily="34" charset="-127"/>
              </a:rPr>
              <a:t>      </a:t>
            </a:r>
            <a:r>
              <a:rPr lang="en-US" altLang="ko-KR" sz="1600" dirty="0" err="1"/>
              <a:t>keepalive_requests</a:t>
            </a:r>
            <a:r>
              <a:rPr lang="en-US" altLang="ko-KR" sz="1600" dirty="0"/>
              <a:t> 100 </a:t>
            </a:r>
            <a:endParaRPr lang="ko-KR" altLang="en-US" sz="1600" dirty="0"/>
          </a:p>
          <a:p>
            <a:pPr marL="102235">
              <a:spcAft>
                <a:spcPts val="0"/>
              </a:spcAft>
            </a:pPr>
            <a:endParaRPr lang="en-US" altLang="ko-KR" sz="1600" dirty="0">
              <a:latin typeface="맑은 고딕" panose="020B0503020000020004" pitchFamily="34" charset="-127"/>
              <a:ea typeface="굴림" panose="020B0600000101010101" pitchFamily="34" charset="-127"/>
              <a:cs typeface="굴림" panose="020B0600000101010101" pitchFamily="34" charset="-127"/>
            </a:endParaRPr>
          </a:p>
          <a:p>
            <a:pPr marL="102235">
              <a:spcAft>
                <a:spcPts val="0"/>
              </a:spcAft>
            </a:pPr>
            <a:r>
              <a:rPr lang="en-US" altLang="ko-KR" sz="1600" dirty="0">
                <a:latin typeface="맑은 고딕" panose="020B0503020000020004" pitchFamily="34" charset="-127"/>
                <a:ea typeface="굴림" panose="020B0600000101010101" pitchFamily="34" charset="-127"/>
                <a:cs typeface="굴림" panose="020B0600000101010101" pitchFamily="34" charset="-127"/>
              </a:rPr>
              <a:t>} </a:t>
            </a:r>
            <a:endParaRPr lang="ko-KR" altLang="ko-KR" sz="1600" dirty="0">
              <a:effectLst/>
              <a:latin typeface="굴림" panose="020B0600000101010101" pitchFamily="34" charset="-127"/>
              <a:ea typeface="굴림" panose="020B0600000101010101" pitchFamily="34" charset="-127"/>
              <a:cs typeface="굴림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174643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3">
            <a:extLst>
              <a:ext uri="{FF2B5EF4-FFF2-40B4-BE49-F238E27FC236}">
                <a16:creationId xmlns:a16="http://schemas.microsoft.com/office/drawing/2014/main" id="{33DC9753-A6A8-D34F-8886-D54CBA090842}"/>
              </a:ext>
            </a:extLst>
          </p:cNvPr>
          <p:cNvSpPr txBox="1">
            <a:spLocks/>
          </p:cNvSpPr>
          <p:nvPr/>
        </p:nvSpPr>
        <p:spPr>
          <a:xfrm>
            <a:off x="26233" y="184502"/>
            <a:ext cx="5214155" cy="430374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400" b="1" dirty="0">
                <a:solidFill>
                  <a:prstClr val="white"/>
                </a:solidFill>
                <a:latin typeface="18 Regular"/>
                <a:ea typeface="+mn-ea"/>
                <a:cs typeface="Calibri" pitchFamily="34" charset="0"/>
              </a:rPr>
              <a:t>Nginx Tuning </a:t>
            </a:r>
            <a:endParaRPr lang="ko-KR" altLang="en-US" sz="2400" b="1" dirty="0">
              <a:solidFill>
                <a:schemeClr val="bg1"/>
              </a:solidFill>
              <a:latin typeface="18 Regular"/>
              <a:ea typeface="+mn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7D4C2A-D702-934A-B816-EA7BA4D641D2}"/>
              </a:ext>
            </a:extLst>
          </p:cNvPr>
          <p:cNvSpPr txBox="1"/>
          <p:nvPr/>
        </p:nvSpPr>
        <p:spPr>
          <a:xfrm>
            <a:off x="139909" y="897570"/>
            <a:ext cx="14231637" cy="371192"/>
          </a:xfrm>
          <a:prstGeom prst="rect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 wrap="square" rtlCol="0">
            <a:spAutoFit/>
          </a:bodyPr>
          <a:lstStyle/>
          <a:p>
            <a:pPr marL="268288" indent="-268288" algn="l" latinLnBrk="0">
              <a:lnSpc>
                <a:spcPct val="110000"/>
              </a:lnSpc>
              <a:spcBef>
                <a:spcPts val="1200"/>
              </a:spcBef>
              <a:buSzPct val="100000"/>
              <a:buFontTx/>
              <a:buBlip>
                <a:blip r:embed="rId3"/>
              </a:buBlip>
            </a:pPr>
            <a:r>
              <a:rPr kumimoji="1" lang="en-US" altLang="ko-KR" kern="0" dirty="0"/>
              <a:t>Nginx </a:t>
            </a:r>
            <a:r>
              <a:rPr kumimoji="1" lang="ko-KR" altLang="en-US" kern="0" dirty="0" err="1"/>
              <a:t>파라미터</a:t>
            </a:r>
            <a:endParaRPr kumimoji="1" lang="en-US" altLang="ko-KR" kern="0" dirty="0"/>
          </a:p>
        </p:txBody>
      </p:sp>
      <p:graphicFrame>
        <p:nvGraphicFramePr>
          <p:cNvPr id="9" name="표 8">
            <a:extLst>
              <a:ext uri="{FF2B5EF4-FFF2-40B4-BE49-F238E27FC236}">
                <a16:creationId xmlns:a16="http://schemas.microsoft.com/office/drawing/2014/main" id="{0ECBC8FA-5E52-D14B-8FFD-C17461F68DD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00272" y="1473634"/>
          <a:ext cx="10491578" cy="181833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3507496">
                  <a:extLst>
                    <a:ext uri="{9D8B030D-6E8A-4147-A177-3AD203B41FA5}">
                      <a16:colId xmlns:a16="http://schemas.microsoft.com/office/drawing/2014/main" val="3195576661"/>
                    </a:ext>
                  </a:extLst>
                </a:gridCol>
                <a:gridCol w="6984082">
                  <a:extLst>
                    <a:ext uri="{9D8B030D-6E8A-4147-A177-3AD203B41FA5}">
                      <a16:colId xmlns:a16="http://schemas.microsoft.com/office/drawing/2014/main" val="3259104808"/>
                    </a:ext>
                  </a:extLst>
                </a:gridCol>
              </a:tblGrid>
              <a:tr h="36227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worker_processes</a:t>
                      </a:r>
                      <a:r>
                        <a:rPr lang="en-US" altLang="ko-KR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ko-KR" sz="1600" b="0" dirty="0">
                          <a:effectLst/>
                          <a:latin typeface="+mn-lt"/>
                        </a:rPr>
                        <a:t> </a:t>
                      </a:r>
                      <a:endParaRPr lang="ko-KR" altLang="en-US" sz="16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Cpu</a:t>
                      </a:r>
                      <a:r>
                        <a:rPr lang="en-US" altLang="ko-KR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core </a:t>
                      </a:r>
                      <a:r>
                        <a:rPr lang="ko-KR" altLang="en-US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수 만큼 설정하면 되나 기본적으로 </a:t>
                      </a:r>
                      <a:r>
                        <a:rPr lang="en-US" altLang="ko-KR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auto</a:t>
                      </a:r>
                      <a:r>
                        <a:rPr lang="ko-KR" altLang="en-US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로 설정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5433468"/>
                  </a:ext>
                </a:extLst>
              </a:tr>
              <a:tr h="36227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worker_connections</a:t>
                      </a:r>
                      <a:r>
                        <a:rPr lang="ko-KR" altLang="ko-KR" sz="1600" dirty="0">
                          <a:effectLst/>
                        </a:rPr>
                        <a:t> </a:t>
                      </a:r>
                      <a:endParaRPr lang="ko-KR" altLang="en-US" sz="1600" b="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Worker </a:t>
                      </a:r>
                      <a:r>
                        <a:rPr lang="ko-KR" altLang="en-US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프로세스가 동시에 처리 할 수 있는 최대 </a:t>
                      </a:r>
                      <a:r>
                        <a:rPr lang="ko-KR" altLang="en-US" sz="16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연결수</a:t>
                      </a:r>
                      <a:endParaRPr lang="ko-KR" altLang="en-US" sz="16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646257"/>
                  </a:ext>
                </a:extLst>
              </a:tr>
              <a:tr h="36227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keepalive_requests</a:t>
                      </a:r>
                      <a:r>
                        <a:rPr lang="en-US" altLang="ko-KR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" altLang="ko-KR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client</a:t>
                      </a:r>
                      <a:r>
                        <a:rPr lang="ko-KR" alt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가 </a:t>
                      </a:r>
                      <a:r>
                        <a:rPr lang="ko-KR" altLang="en-US" sz="16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한개</a:t>
                      </a:r>
                      <a:r>
                        <a:rPr lang="ko-KR" alt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" altLang="ko-KR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keepalive connection</a:t>
                      </a:r>
                      <a:r>
                        <a:rPr lang="ko-KR" altLang="en-US" sz="16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으로</a:t>
                      </a:r>
                      <a:r>
                        <a:rPr lang="ko-KR" alt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최대 </a:t>
                      </a:r>
                      <a:r>
                        <a:rPr lang="ko-KR" altLang="en-US" sz="16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요청할수</a:t>
                      </a:r>
                      <a:r>
                        <a:rPr lang="ko-KR" alt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있는 </a:t>
                      </a:r>
                      <a:r>
                        <a:rPr lang="en" altLang="ko-KR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request </a:t>
                      </a:r>
                      <a:r>
                        <a:rPr lang="ko-KR" alt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수</a:t>
                      </a:r>
                      <a:endParaRPr lang="ko-KR" altLang="en-US" sz="16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8159167"/>
                  </a:ext>
                </a:extLst>
              </a:tr>
              <a:tr h="36227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keepalive_timeout</a:t>
                      </a:r>
                      <a:r>
                        <a:rPr lang="en-US" altLang="ko-KR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" altLang="ko-KR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idle keepalive connection </a:t>
                      </a:r>
                      <a:r>
                        <a:rPr lang="ko-KR" alt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이 </a:t>
                      </a:r>
                      <a:r>
                        <a:rPr lang="en" altLang="ko-KR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open </a:t>
                      </a:r>
                      <a:r>
                        <a:rPr lang="ko-KR" alt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되어있는 시간</a:t>
                      </a:r>
                      <a:endParaRPr lang="ko-KR" altLang="en-US" sz="16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4311013"/>
                  </a:ext>
                </a:extLst>
              </a:tr>
              <a:tr h="36227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keepalive</a:t>
                      </a:r>
                      <a:r>
                        <a:rPr lang="ko-KR" altLang="ko-KR" sz="1600" dirty="0">
                          <a:effectLst/>
                        </a:rPr>
                        <a:t> 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" altLang="ko-KR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upstream</a:t>
                      </a:r>
                      <a:r>
                        <a:rPr lang="ko-KR" alt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과 연결할 </a:t>
                      </a:r>
                      <a:r>
                        <a:rPr lang="en" altLang="ko-KR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idle keepalive connection </a:t>
                      </a:r>
                      <a:r>
                        <a:rPr lang="ko-KR" alt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수</a:t>
                      </a:r>
                      <a:endParaRPr lang="ko-KR" altLang="en-US" sz="16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6069604"/>
                  </a:ext>
                </a:extLst>
              </a:tr>
            </a:tbl>
          </a:graphicData>
        </a:graphic>
      </p:graphicFrame>
      <p:sp>
        <p:nvSpPr>
          <p:cNvPr id="10" name="직사각형 9">
            <a:extLst>
              <a:ext uri="{FF2B5EF4-FFF2-40B4-BE49-F238E27FC236}">
                <a16:creationId xmlns:a16="http://schemas.microsoft.com/office/drawing/2014/main" id="{03A43F83-8FF7-3C49-ADB8-E20AAD5E36D0}"/>
              </a:ext>
            </a:extLst>
          </p:cNvPr>
          <p:cNvSpPr/>
          <p:nvPr/>
        </p:nvSpPr>
        <p:spPr>
          <a:xfrm>
            <a:off x="1360861" y="3508814"/>
            <a:ext cx="387744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600" dirty="0"/>
              <a:t>#</a:t>
            </a:r>
            <a:r>
              <a:rPr lang="ko-KR" altLang="en-US" sz="1600" dirty="0" err="1"/>
              <a:t>user</a:t>
            </a:r>
            <a:r>
              <a:rPr lang="ko-KR" altLang="en-US" sz="1600" dirty="0"/>
              <a:t>  </a:t>
            </a:r>
            <a:r>
              <a:rPr lang="ko-KR" altLang="en-US" sz="1600" dirty="0" err="1"/>
              <a:t>nobody</a:t>
            </a:r>
            <a:r>
              <a:rPr lang="ko-KR" altLang="en-US" sz="1600" dirty="0"/>
              <a:t>;</a:t>
            </a:r>
          </a:p>
          <a:p>
            <a:r>
              <a:rPr lang="ko-KR" altLang="en-US" sz="1600" dirty="0" err="1"/>
              <a:t>worker_processes</a:t>
            </a:r>
            <a:r>
              <a:rPr lang="ko-KR" altLang="en-US" sz="1600" dirty="0"/>
              <a:t>  1;</a:t>
            </a:r>
          </a:p>
          <a:p>
            <a:endParaRPr lang="ko-KR" altLang="en-US" sz="1600" dirty="0"/>
          </a:p>
          <a:p>
            <a:r>
              <a:rPr lang="ko-KR" altLang="en-US" sz="1600" dirty="0"/>
              <a:t>#</a:t>
            </a:r>
            <a:r>
              <a:rPr lang="ko-KR" altLang="en-US" sz="1600" dirty="0" err="1"/>
              <a:t>error_log</a:t>
            </a:r>
            <a:r>
              <a:rPr lang="ko-KR" altLang="en-US" sz="1600" dirty="0"/>
              <a:t>  </a:t>
            </a:r>
            <a:r>
              <a:rPr lang="ko-KR" altLang="en-US" sz="1600" dirty="0" err="1"/>
              <a:t>logs</a:t>
            </a:r>
            <a:r>
              <a:rPr lang="ko-KR" altLang="en-US" sz="1600" dirty="0"/>
              <a:t>/</a:t>
            </a:r>
            <a:r>
              <a:rPr lang="ko-KR" altLang="en-US" sz="1600" dirty="0" err="1"/>
              <a:t>error.log</a:t>
            </a:r>
            <a:r>
              <a:rPr lang="ko-KR" altLang="en-US" sz="1600" dirty="0"/>
              <a:t>;</a:t>
            </a:r>
          </a:p>
          <a:p>
            <a:r>
              <a:rPr lang="ko-KR" altLang="en-US" sz="1600" dirty="0"/>
              <a:t>#</a:t>
            </a:r>
            <a:r>
              <a:rPr lang="ko-KR" altLang="en-US" sz="1600" dirty="0" err="1"/>
              <a:t>error_log</a:t>
            </a:r>
            <a:r>
              <a:rPr lang="ko-KR" altLang="en-US" sz="1600" dirty="0"/>
              <a:t>  </a:t>
            </a:r>
            <a:r>
              <a:rPr lang="ko-KR" altLang="en-US" sz="1600" dirty="0" err="1"/>
              <a:t>logs</a:t>
            </a:r>
            <a:r>
              <a:rPr lang="ko-KR" altLang="en-US" sz="1600" dirty="0"/>
              <a:t>/</a:t>
            </a:r>
            <a:r>
              <a:rPr lang="ko-KR" altLang="en-US" sz="1600" dirty="0" err="1"/>
              <a:t>error.log</a:t>
            </a:r>
            <a:r>
              <a:rPr lang="ko-KR" altLang="en-US" sz="1600" dirty="0"/>
              <a:t>  </a:t>
            </a:r>
            <a:r>
              <a:rPr lang="ko-KR" altLang="en-US" sz="1600" dirty="0" err="1"/>
              <a:t>notice</a:t>
            </a:r>
            <a:r>
              <a:rPr lang="ko-KR" altLang="en-US" sz="1600" dirty="0"/>
              <a:t>;</a:t>
            </a:r>
          </a:p>
          <a:p>
            <a:r>
              <a:rPr lang="ko-KR" altLang="en-US" sz="1600" dirty="0"/>
              <a:t>#</a:t>
            </a:r>
            <a:r>
              <a:rPr lang="ko-KR" altLang="en-US" sz="1600" dirty="0" err="1"/>
              <a:t>error_log</a:t>
            </a:r>
            <a:r>
              <a:rPr lang="ko-KR" altLang="en-US" sz="1600" dirty="0"/>
              <a:t>  </a:t>
            </a:r>
            <a:r>
              <a:rPr lang="ko-KR" altLang="en-US" sz="1600" dirty="0" err="1"/>
              <a:t>logs</a:t>
            </a:r>
            <a:r>
              <a:rPr lang="ko-KR" altLang="en-US" sz="1600" dirty="0"/>
              <a:t>/</a:t>
            </a:r>
            <a:r>
              <a:rPr lang="ko-KR" altLang="en-US" sz="1600" dirty="0" err="1"/>
              <a:t>error.log</a:t>
            </a:r>
            <a:r>
              <a:rPr lang="ko-KR" altLang="en-US" sz="1600" dirty="0"/>
              <a:t>  </a:t>
            </a:r>
            <a:r>
              <a:rPr lang="ko-KR" altLang="en-US" sz="1600" dirty="0" err="1"/>
              <a:t>info</a:t>
            </a:r>
            <a:r>
              <a:rPr lang="ko-KR" altLang="en-US" sz="1600" dirty="0"/>
              <a:t>;</a:t>
            </a:r>
          </a:p>
          <a:p>
            <a:endParaRPr lang="ko-KR" altLang="en-US" sz="1600" dirty="0"/>
          </a:p>
          <a:p>
            <a:r>
              <a:rPr lang="ko-KR" altLang="en-US" sz="1600" dirty="0"/>
              <a:t>#</a:t>
            </a:r>
            <a:r>
              <a:rPr lang="ko-KR" altLang="en-US" sz="1600" dirty="0" err="1"/>
              <a:t>pid</a:t>
            </a:r>
            <a:r>
              <a:rPr lang="ko-KR" altLang="en-US" sz="1600" dirty="0"/>
              <a:t>        </a:t>
            </a:r>
            <a:r>
              <a:rPr lang="ko-KR" altLang="en-US" sz="1600" dirty="0" err="1"/>
              <a:t>logs</a:t>
            </a:r>
            <a:r>
              <a:rPr lang="ko-KR" altLang="en-US" sz="1600" dirty="0"/>
              <a:t>/</a:t>
            </a:r>
            <a:r>
              <a:rPr lang="ko-KR" altLang="en-US" sz="1600" dirty="0" err="1"/>
              <a:t>nginx.pid</a:t>
            </a:r>
            <a:r>
              <a:rPr lang="ko-KR" altLang="en-US" sz="1600" dirty="0"/>
              <a:t>;</a:t>
            </a:r>
          </a:p>
          <a:p>
            <a:endParaRPr lang="ko-KR" altLang="en-US" sz="1600" dirty="0"/>
          </a:p>
          <a:p>
            <a:r>
              <a:rPr lang="ko-KR" altLang="en-US" sz="1600" dirty="0" err="1"/>
              <a:t>events</a:t>
            </a:r>
            <a:r>
              <a:rPr lang="ko-KR" altLang="en-US" sz="1600" dirty="0"/>
              <a:t> {</a:t>
            </a:r>
          </a:p>
          <a:p>
            <a:r>
              <a:rPr lang="ko-KR" altLang="en-US" sz="1600" dirty="0"/>
              <a:t>    </a:t>
            </a:r>
            <a:r>
              <a:rPr lang="ko-KR" altLang="en-US" sz="1600" dirty="0" err="1"/>
              <a:t>worker_connections</a:t>
            </a:r>
            <a:r>
              <a:rPr lang="ko-KR" altLang="en-US" sz="1600" dirty="0"/>
              <a:t>  1024;</a:t>
            </a:r>
          </a:p>
          <a:p>
            <a:r>
              <a:rPr lang="ko-KR" altLang="en-US" sz="1600" dirty="0"/>
              <a:t>}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BD8D2EB8-CE1E-0441-ABD8-D953C553A455}"/>
              </a:ext>
            </a:extLst>
          </p:cNvPr>
          <p:cNvSpPr/>
          <p:nvPr/>
        </p:nvSpPr>
        <p:spPr>
          <a:xfrm>
            <a:off x="5238306" y="3429000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102235">
              <a:spcAft>
                <a:spcPts val="0"/>
              </a:spcAft>
            </a:pPr>
            <a:r>
              <a:rPr lang="en-US" altLang="ko-KR" sz="1600" dirty="0">
                <a:latin typeface="맑은 고딕" panose="020B0503020000020004" pitchFamily="34" charset="-127"/>
                <a:ea typeface="굴림" panose="020B0600000101010101" pitchFamily="34" charset="-127"/>
                <a:cs typeface="굴림" panose="020B0600000101010101" pitchFamily="34" charset="-127"/>
              </a:rPr>
              <a:t>upstream </a:t>
            </a:r>
            <a:r>
              <a:rPr lang="en-US" altLang="ko-KR" sz="1600" dirty="0" err="1">
                <a:latin typeface="맑은 고딕" panose="020B0503020000020004" pitchFamily="34" charset="-127"/>
                <a:ea typeface="굴림" panose="020B0600000101010101" pitchFamily="34" charset="-127"/>
                <a:cs typeface="굴림" panose="020B0600000101010101" pitchFamily="34" charset="-127"/>
              </a:rPr>
              <a:t>http_backend</a:t>
            </a:r>
            <a:r>
              <a:rPr lang="en-US" altLang="ko-KR" sz="1600" dirty="0">
                <a:latin typeface="맑은 고딕" panose="020B0503020000020004" pitchFamily="34" charset="-127"/>
                <a:ea typeface="굴림" panose="020B0600000101010101" pitchFamily="34" charset="-127"/>
                <a:cs typeface="굴림" panose="020B0600000101010101" pitchFamily="34" charset="-127"/>
              </a:rPr>
              <a:t> </a:t>
            </a:r>
            <a:endParaRPr lang="ko-KR" altLang="ko-KR" sz="1600" dirty="0">
              <a:latin typeface="굴림" panose="020B0600000101010101" pitchFamily="34" charset="-127"/>
              <a:ea typeface="굴림" panose="020B0600000101010101" pitchFamily="34" charset="-127"/>
              <a:cs typeface="굴림" panose="020B0600000101010101" pitchFamily="34" charset="-127"/>
            </a:endParaRPr>
          </a:p>
          <a:p>
            <a:pPr marL="102235">
              <a:spcAft>
                <a:spcPts val="0"/>
              </a:spcAft>
            </a:pPr>
            <a:r>
              <a:rPr lang="en-US" altLang="ko-KR" sz="1600" dirty="0">
                <a:latin typeface="맑은 고딕" panose="020B0503020000020004" pitchFamily="34" charset="-127"/>
                <a:ea typeface="굴림" panose="020B0600000101010101" pitchFamily="34" charset="-127"/>
                <a:cs typeface="굴림" panose="020B0600000101010101" pitchFamily="34" charset="-127"/>
              </a:rPr>
              <a:t>{ </a:t>
            </a:r>
            <a:endParaRPr lang="ko-KR" altLang="ko-KR" sz="1600" dirty="0">
              <a:latin typeface="굴림" panose="020B0600000101010101" pitchFamily="34" charset="-127"/>
              <a:ea typeface="굴림" panose="020B0600000101010101" pitchFamily="34" charset="-127"/>
              <a:cs typeface="굴림" panose="020B0600000101010101" pitchFamily="34" charset="-127"/>
            </a:endParaRPr>
          </a:p>
          <a:p>
            <a:pPr marL="102235">
              <a:spcAft>
                <a:spcPts val="0"/>
              </a:spcAft>
            </a:pPr>
            <a:r>
              <a:rPr lang="en-US" altLang="ko-KR" sz="1600" dirty="0">
                <a:latin typeface="맑은 고딕" panose="020B0503020000020004" pitchFamily="34" charset="-127"/>
                <a:ea typeface="굴림" panose="020B0600000101010101" pitchFamily="34" charset="-127"/>
                <a:cs typeface="굴림" panose="020B0600000101010101" pitchFamily="34" charset="-127"/>
              </a:rPr>
              <a:t>      server 127.0.0.1:8080; </a:t>
            </a:r>
            <a:endParaRPr lang="ko-KR" altLang="ko-KR" sz="1600" dirty="0">
              <a:latin typeface="굴림" panose="020B0600000101010101" pitchFamily="34" charset="-127"/>
              <a:ea typeface="굴림" panose="020B0600000101010101" pitchFamily="34" charset="-127"/>
              <a:cs typeface="굴림" panose="020B0600000101010101" pitchFamily="34" charset="-127"/>
            </a:endParaRPr>
          </a:p>
          <a:p>
            <a:pPr marL="102235">
              <a:spcAft>
                <a:spcPts val="0"/>
              </a:spcAft>
            </a:pPr>
            <a:r>
              <a:rPr lang="en-US" altLang="ko-KR" sz="1600" dirty="0">
                <a:latin typeface="맑은 고딕" panose="020B0503020000020004" pitchFamily="34" charset="-127"/>
                <a:ea typeface="굴림" panose="020B0600000101010101" pitchFamily="34" charset="-127"/>
                <a:cs typeface="굴림" panose="020B0600000101010101" pitchFamily="34" charset="-127"/>
              </a:rPr>
              <a:t>       keepalive 16; </a:t>
            </a:r>
            <a:endParaRPr lang="ko-KR" altLang="ko-KR" sz="1600" dirty="0">
              <a:latin typeface="굴림" panose="020B0600000101010101" pitchFamily="34" charset="-127"/>
              <a:ea typeface="굴림" panose="020B0600000101010101" pitchFamily="34" charset="-127"/>
              <a:cs typeface="굴림" panose="020B0600000101010101" pitchFamily="34" charset="-127"/>
            </a:endParaRPr>
          </a:p>
          <a:p>
            <a:pPr marL="102235">
              <a:spcAft>
                <a:spcPts val="0"/>
              </a:spcAft>
            </a:pPr>
            <a:r>
              <a:rPr lang="en-US" altLang="ko-KR" sz="1600" dirty="0">
                <a:latin typeface="맑은 고딕" panose="020B0503020000020004" pitchFamily="34" charset="-127"/>
                <a:ea typeface="굴림" panose="020B0600000101010101" pitchFamily="34" charset="-127"/>
                <a:cs typeface="굴림" panose="020B0600000101010101" pitchFamily="34" charset="-127"/>
              </a:rPr>
              <a:t>} </a:t>
            </a:r>
            <a:endParaRPr lang="ko-KR" altLang="ko-KR" sz="1600" dirty="0">
              <a:latin typeface="굴림" panose="020B0600000101010101" pitchFamily="34" charset="-127"/>
              <a:ea typeface="굴림" panose="020B0600000101010101" pitchFamily="34" charset="-127"/>
              <a:cs typeface="굴림" panose="020B0600000101010101" pitchFamily="34" charset="-127"/>
            </a:endParaRPr>
          </a:p>
          <a:p>
            <a:pPr marL="102235">
              <a:spcAft>
                <a:spcPts val="0"/>
              </a:spcAft>
            </a:pPr>
            <a:r>
              <a:rPr lang="en-US" altLang="ko-KR" sz="1600" dirty="0">
                <a:latin typeface="맑은 고딕" panose="020B0503020000020004" pitchFamily="34" charset="-127"/>
                <a:ea typeface="굴림" panose="020B0600000101010101" pitchFamily="34" charset="-127"/>
                <a:cs typeface="굴림" panose="020B0600000101010101" pitchFamily="34" charset="-127"/>
              </a:rPr>
              <a:t>http</a:t>
            </a:r>
            <a:endParaRPr lang="ko-KR" altLang="ko-KR" sz="1600" dirty="0">
              <a:latin typeface="굴림" panose="020B0600000101010101" pitchFamily="34" charset="-127"/>
              <a:ea typeface="굴림" panose="020B0600000101010101" pitchFamily="34" charset="-127"/>
              <a:cs typeface="굴림" panose="020B0600000101010101" pitchFamily="34" charset="-127"/>
            </a:endParaRPr>
          </a:p>
          <a:p>
            <a:pPr marL="102235">
              <a:spcAft>
                <a:spcPts val="0"/>
              </a:spcAft>
            </a:pPr>
            <a:r>
              <a:rPr lang="en-US" altLang="ko-KR" sz="1600" dirty="0">
                <a:latin typeface="맑은 고딕" panose="020B0503020000020004" pitchFamily="34" charset="-127"/>
                <a:ea typeface="굴림" panose="020B0600000101010101" pitchFamily="34" charset="-127"/>
                <a:cs typeface="굴림" panose="020B0600000101010101" pitchFamily="34" charset="-127"/>
              </a:rPr>
              <a:t>{ </a:t>
            </a:r>
            <a:endParaRPr lang="ko-KR" altLang="ko-KR" sz="1600" dirty="0">
              <a:latin typeface="굴림" panose="020B0600000101010101" pitchFamily="34" charset="-127"/>
              <a:ea typeface="굴림" panose="020B0600000101010101" pitchFamily="34" charset="-127"/>
              <a:cs typeface="굴림" panose="020B0600000101010101" pitchFamily="34" charset="-127"/>
            </a:endParaRPr>
          </a:p>
          <a:p>
            <a:pPr marL="102235">
              <a:spcAft>
                <a:spcPts val="0"/>
              </a:spcAft>
            </a:pPr>
            <a:r>
              <a:rPr lang="en-US" altLang="ko-KR" sz="1600" dirty="0">
                <a:latin typeface="맑은 고딕" panose="020B0503020000020004" pitchFamily="34" charset="-127"/>
                <a:ea typeface="굴림" panose="020B0600000101010101" pitchFamily="34" charset="-127"/>
                <a:cs typeface="굴림" panose="020B0600000101010101" pitchFamily="34" charset="-127"/>
              </a:rPr>
              <a:t>      ... </a:t>
            </a:r>
            <a:endParaRPr lang="ko-KR" altLang="ko-KR" sz="1600" dirty="0">
              <a:latin typeface="굴림" panose="020B0600000101010101" pitchFamily="34" charset="-127"/>
              <a:ea typeface="굴림" panose="020B0600000101010101" pitchFamily="34" charset="-127"/>
              <a:cs typeface="굴림" panose="020B0600000101010101" pitchFamily="34" charset="-127"/>
            </a:endParaRPr>
          </a:p>
          <a:p>
            <a:pPr marL="102235">
              <a:spcAft>
                <a:spcPts val="0"/>
              </a:spcAft>
            </a:pPr>
            <a:r>
              <a:rPr lang="en-US" altLang="ko-KR" sz="1600" dirty="0">
                <a:latin typeface="맑은 고딕" panose="020B0503020000020004" pitchFamily="34" charset="-127"/>
                <a:ea typeface="굴림" panose="020B0600000101010101" pitchFamily="34" charset="-127"/>
                <a:cs typeface="굴림" panose="020B0600000101010101" pitchFamily="34" charset="-127"/>
              </a:rPr>
              <a:t>      </a:t>
            </a:r>
            <a:r>
              <a:rPr lang="en-US" altLang="ko-KR" sz="1600" dirty="0" err="1">
                <a:latin typeface="맑은 고딕" panose="020B0503020000020004" pitchFamily="34" charset="-127"/>
                <a:ea typeface="굴림" panose="020B0600000101010101" pitchFamily="34" charset="-127"/>
                <a:cs typeface="굴림" panose="020B0600000101010101" pitchFamily="34" charset="-127"/>
              </a:rPr>
              <a:t>keepalive_timeout</a:t>
            </a:r>
            <a:r>
              <a:rPr lang="en-US" altLang="ko-KR" sz="1600" dirty="0">
                <a:latin typeface="맑은 고딕" panose="020B0503020000020004" pitchFamily="34" charset="-127"/>
                <a:ea typeface="굴림" panose="020B0600000101010101" pitchFamily="34" charset="-127"/>
                <a:cs typeface="굴림" panose="020B0600000101010101" pitchFamily="34" charset="-127"/>
              </a:rPr>
              <a:t> 10</a:t>
            </a:r>
          </a:p>
          <a:p>
            <a:pPr marL="102235"/>
            <a:r>
              <a:rPr lang="en-US" altLang="ko-KR" sz="1600" dirty="0">
                <a:latin typeface="맑은 고딕" panose="020B0503020000020004" pitchFamily="34" charset="-127"/>
                <a:ea typeface="굴림" panose="020B0600000101010101" pitchFamily="34" charset="-127"/>
                <a:cs typeface="굴림" panose="020B0600000101010101" pitchFamily="34" charset="-127"/>
              </a:rPr>
              <a:t>      </a:t>
            </a:r>
            <a:r>
              <a:rPr lang="en-US" altLang="ko-KR" sz="1600" dirty="0" err="1"/>
              <a:t>keepalive_requests</a:t>
            </a:r>
            <a:r>
              <a:rPr lang="en-US" altLang="ko-KR" sz="1600" dirty="0"/>
              <a:t> 100 </a:t>
            </a:r>
            <a:endParaRPr lang="ko-KR" altLang="en-US" sz="1600" dirty="0"/>
          </a:p>
          <a:p>
            <a:pPr marL="102235">
              <a:spcAft>
                <a:spcPts val="0"/>
              </a:spcAft>
            </a:pPr>
            <a:endParaRPr lang="en-US" altLang="ko-KR" sz="1600" dirty="0">
              <a:latin typeface="맑은 고딕" panose="020B0503020000020004" pitchFamily="34" charset="-127"/>
              <a:ea typeface="굴림" panose="020B0600000101010101" pitchFamily="34" charset="-127"/>
              <a:cs typeface="굴림" panose="020B0600000101010101" pitchFamily="34" charset="-127"/>
            </a:endParaRPr>
          </a:p>
          <a:p>
            <a:pPr marL="102235">
              <a:spcAft>
                <a:spcPts val="0"/>
              </a:spcAft>
            </a:pPr>
            <a:r>
              <a:rPr lang="en-US" altLang="ko-KR" sz="1600" dirty="0">
                <a:latin typeface="맑은 고딕" panose="020B0503020000020004" pitchFamily="34" charset="-127"/>
                <a:ea typeface="굴림" panose="020B0600000101010101" pitchFamily="34" charset="-127"/>
                <a:cs typeface="굴림" panose="020B0600000101010101" pitchFamily="34" charset="-127"/>
              </a:rPr>
              <a:t>} </a:t>
            </a:r>
            <a:endParaRPr lang="ko-KR" altLang="ko-KR" sz="1600" dirty="0">
              <a:effectLst/>
              <a:latin typeface="굴림" panose="020B0600000101010101" pitchFamily="34" charset="-127"/>
              <a:ea typeface="굴림" panose="020B0600000101010101" pitchFamily="34" charset="-127"/>
              <a:cs typeface="굴림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529514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3">
            <a:extLst>
              <a:ext uri="{FF2B5EF4-FFF2-40B4-BE49-F238E27FC236}">
                <a16:creationId xmlns:a16="http://schemas.microsoft.com/office/drawing/2014/main" id="{33DC9753-A6A8-D34F-8886-D54CBA090842}"/>
              </a:ext>
            </a:extLst>
          </p:cNvPr>
          <p:cNvSpPr txBox="1">
            <a:spLocks/>
          </p:cNvSpPr>
          <p:nvPr/>
        </p:nvSpPr>
        <p:spPr>
          <a:xfrm>
            <a:off x="28526" y="188640"/>
            <a:ext cx="7417097" cy="757130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400" b="1" dirty="0">
                <a:solidFill>
                  <a:prstClr val="white"/>
                </a:solidFill>
                <a:latin typeface="18 Regular"/>
                <a:ea typeface="+mn-ea"/>
                <a:cs typeface="Calibri" pitchFamily="34" charset="0"/>
              </a:rPr>
              <a:t>Nginx </a:t>
            </a:r>
            <a:r>
              <a:rPr lang="en" altLang="ko-KR" sz="2400" b="1" dirty="0">
                <a:solidFill>
                  <a:prstClr val="white"/>
                </a:solidFill>
                <a:latin typeface="18 Regular"/>
                <a:ea typeface="+mn-ea"/>
                <a:cs typeface="Calibri" pitchFamily="34" charset="0"/>
              </a:rPr>
              <a:t>Troubleshooting</a:t>
            </a:r>
          </a:p>
          <a:p>
            <a:r>
              <a:rPr lang="en-US" altLang="ko-KR" sz="2400" b="1" dirty="0">
                <a:solidFill>
                  <a:prstClr val="white"/>
                </a:solidFill>
                <a:latin typeface="18 Regular"/>
                <a:ea typeface="+mn-ea"/>
                <a:cs typeface="Calibri" pitchFamily="34" charset="0"/>
              </a:rPr>
              <a:t> </a:t>
            </a:r>
            <a:endParaRPr lang="ko-KR" altLang="en-US" sz="2400" b="1" dirty="0">
              <a:solidFill>
                <a:schemeClr val="bg1"/>
              </a:solidFill>
              <a:latin typeface="18 Regular"/>
              <a:ea typeface="+mn-e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FF4BA7-0783-0F4D-8249-EE7C8C01A95C}"/>
              </a:ext>
            </a:extLst>
          </p:cNvPr>
          <p:cNvSpPr txBox="1"/>
          <p:nvPr/>
        </p:nvSpPr>
        <p:spPr>
          <a:xfrm>
            <a:off x="119062" y="908720"/>
            <a:ext cx="12601674" cy="1746953"/>
          </a:xfrm>
          <a:prstGeom prst="rect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 wrap="square" rtlCol="0">
            <a:spAutoFit/>
          </a:bodyPr>
          <a:lstStyle/>
          <a:p>
            <a:pPr marL="268288" indent="-268288" algn="l" latinLnBrk="0">
              <a:lnSpc>
                <a:spcPct val="110000"/>
              </a:lnSpc>
              <a:spcBef>
                <a:spcPts val="1200"/>
              </a:spcBef>
              <a:buSzPct val="100000"/>
              <a:buFontTx/>
              <a:buBlip>
                <a:blip r:embed="rId2"/>
              </a:buBlip>
            </a:pPr>
            <a:r>
              <a:rPr kumimoji="1" lang="en-US" altLang="ko-KR" kern="0" dirty="0">
                <a:ea typeface="+mj-ea"/>
              </a:rPr>
              <a:t>Nginx 504 Gateway Time-out </a:t>
            </a:r>
            <a:r>
              <a:rPr kumimoji="1" lang="ko-KR" altLang="en-US" kern="0" dirty="0">
                <a:ea typeface="+mj-ea"/>
              </a:rPr>
              <a:t>해결방법</a:t>
            </a:r>
            <a:endParaRPr kumimoji="1" lang="en-US" altLang="ko-KR" kern="0" dirty="0">
              <a:ea typeface="+mj-ea"/>
            </a:endParaRPr>
          </a:p>
          <a:p>
            <a:pPr algn="l" latinLnBrk="0">
              <a:lnSpc>
                <a:spcPct val="110000"/>
              </a:lnSpc>
              <a:spcBef>
                <a:spcPts val="1200"/>
              </a:spcBef>
              <a:buSzPct val="100000"/>
            </a:pPr>
            <a:r>
              <a:rPr kumimoji="1" lang="en-US" altLang="ko-KR" kern="0" dirty="0">
                <a:latin typeface="18 Regular"/>
                <a:ea typeface="+mj-ea"/>
              </a:rPr>
              <a:t>    </a:t>
            </a:r>
            <a:r>
              <a:rPr kumimoji="1" lang="ko-KR" altLang="en-US" sz="1600" kern="0" dirty="0">
                <a:ea typeface="+mj-ea"/>
              </a:rPr>
              <a:t>대용량의 사이즈의 파일을 업로드 할 때나 요청한 </a:t>
            </a:r>
            <a:r>
              <a:rPr kumimoji="1" lang="en-US" altLang="ko-KR" sz="1600" kern="0" dirty="0">
                <a:ea typeface="+mj-ea"/>
              </a:rPr>
              <a:t> </a:t>
            </a:r>
            <a:r>
              <a:rPr kumimoji="1" lang="ko-KR" altLang="en-US" sz="1600" kern="0" dirty="0">
                <a:ea typeface="+mj-ea"/>
              </a:rPr>
              <a:t>응답이 지연될 </a:t>
            </a:r>
            <a:r>
              <a:rPr kumimoji="1" lang="ko-KR" altLang="en-US" sz="1600" kern="0" dirty="0" err="1">
                <a:ea typeface="+mj-ea"/>
              </a:rPr>
              <a:t>떄</a:t>
            </a:r>
            <a:r>
              <a:rPr kumimoji="1" lang="ko-KR" altLang="en-US" sz="1600" kern="0" dirty="0">
                <a:ea typeface="+mj-ea"/>
              </a:rPr>
              <a:t> </a:t>
            </a:r>
            <a:r>
              <a:rPr kumimoji="1" lang="en-US" altLang="ko-KR" sz="1600" kern="0" dirty="0">
                <a:ea typeface="+mj-ea"/>
              </a:rPr>
              <a:t>504 Gateway Time-out </a:t>
            </a:r>
            <a:r>
              <a:rPr kumimoji="1" lang="ko-KR" altLang="en-US" sz="1600" kern="0" dirty="0">
                <a:ea typeface="+mj-ea"/>
              </a:rPr>
              <a:t>메시지 볼 수 </a:t>
            </a:r>
            <a:endParaRPr kumimoji="1" lang="en-US" altLang="ko-KR" sz="1600" kern="0" dirty="0">
              <a:ea typeface="+mj-ea"/>
            </a:endParaRPr>
          </a:p>
          <a:p>
            <a:pPr algn="l" latinLnBrk="0">
              <a:lnSpc>
                <a:spcPct val="110000"/>
              </a:lnSpc>
              <a:spcBef>
                <a:spcPts val="1200"/>
              </a:spcBef>
              <a:buSzPct val="100000"/>
            </a:pPr>
            <a:r>
              <a:rPr kumimoji="1" lang="ko-KR" altLang="en-US" sz="1600" kern="0" dirty="0">
                <a:ea typeface="+mj-ea"/>
              </a:rPr>
              <a:t>    있으며</a:t>
            </a:r>
            <a:r>
              <a:rPr kumimoji="1" lang="en-US" altLang="ko-KR" sz="1600" kern="0" dirty="0">
                <a:ea typeface="+mj-ea"/>
              </a:rPr>
              <a:t>, </a:t>
            </a:r>
            <a:r>
              <a:rPr kumimoji="1" lang="ko-KR" altLang="en-US" sz="1600" kern="0" dirty="0">
                <a:ea typeface="+mj-ea"/>
              </a:rPr>
              <a:t>프록시 관련 </a:t>
            </a:r>
            <a:r>
              <a:rPr kumimoji="1" lang="ko-KR" altLang="en-US" sz="1600" kern="0" dirty="0" err="1">
                <a:ea typeface="+mj-ea"/>
              </a:rPr>
              <a:t>옵션중</a:t>
            </a:r>
            <a:r>
              <a:rPr kumimoji="1" lang="ko-KR" altLang="en-US" sz="1600" kern="0" dirty="0">
                <a:ea typeface="+mj-ea"/>
              </a:rPr>
              <a:t> 타임아웃 관련된 값의 기본설정이 </a:t>
            </a:r>
            <a:r>
              <a:rPr kumimoji="1" lang="en-US" altLang="ko-KR" sz="1600" kern="0" dirty="0">
                <a:ea typeface="+mj-ea"/>
              </a:rPr>
              <a:t>60</a:t>
            </a:r>
            <a:r>
              <a:rPr kumimoji="1" lang="ko-KR" altLang="en-US" sz="1600" kern="0" dirty="0">
                <a:ea typeface="+mj-ea"/>
              </a:rPr>
              <a:t>초이며 </a:t>
            </a:r>
            <a:r>
              <a:rPr kumimoji="1" lang="ko-KR" altLang="en-US" sz="1600" kern="0" dirty="0" err="1">
                <a:ea typeface="+mj-ea"/>
              </a:rPr>
              <a:t>그이상</a:t>
            </a:r>
            <a:r>
              <a:rPr kumimoji="1" lang="ko-KR" altLang="en-US" sz="1600" kern="0" dirty="0">
                <a:ea typeface="+mj-ea"/>
              </a:rPr>
              <a:t> 지연이 될 경우 </a:t>
            </a:r>
            <a:r>
              <a:rPr kumimoji="1" lang="en-US" altLang="ko-KR" sz="1600" kern="0" dirty="0">
                <a:ea typeface="+mj-ea"/>
              </a:rPr>
              <a:t>504 </a:t>
            </a:r>
            <a:r>
              <a:rPr kumimoji="1" lang="ko-KR" altLang="en-US" sz="1600" kern="0" dirty="0">
                <a:ea typeface="+mj-ea"/>
              </a:rPr>
              <a:t>에러가 </a:t>
            </a:r>
            <a:endParaRPr kumimoji="1" lang="en-US" altLang="ko-KR" sz="1600" kern="0" dirty="0">
              <a:ea typeface="+mj-ea"/>
            </a:endParaRPr>
          </a:p>
          <a:p>
            <a:pPr algn="l" latinLnBrk="0">
              <a:lnSpc>
                <a:spcPct val="110000"/>
              </a:lnSpc>
              <a:spcBef>
                <a:spcPts val="1200"/>
              </a:spcBef>
              <a:buSzPct val="100000"/>
            </a:pPr>
            <a:r>
              <a:rPr kumimoji="1" lang="ko-KR" altLang="en-US" sz="1600" kern="0" dirty="0">
                <a:ea typeface="+mj-ea"/>
              </a:rPr>
              <a:t>    발생할 수 있음</a:t>
            </a:r>
            <a:r>
              <a:rPr kumimoji="1" lang="en-US" altLang="ko-KR" sz="1600" kern="0" dirty="0">
                <a:ea typeface="+mj-ea"/>
              </a:rPr>
              <a:t>. </a:t>
            </a:r>
            <a:r>
              <a:rPr kumimoji="1" lang="ko-KR" altLang="en-US" sz="1600" kern="0" dirty="0">
                <a:ea typeface="+mj-ea"/>
              </a:rPr>
              <a:t> 프록시 </a:t>
            </a:r>
            <a:r>
              <a:rPr kumimoji="1" lang="ko-KR" altLang="en-US" sz="1600" kern="0" dirty="0" err="1">
                <a:ea typeface="+mj-ea"/>
              </a:rPr>
              <a:t>연결시간과</a:t>
            </a:r>
            <a:r>
              <a:rPr kumimoji="1" lang="ko-KR" altLang="en-US" sz="1600" kern="0" dirty="0">
                <a:ea typeface="+mj-ea"/>
              </a:rPr>
              <a:t> 타임 아웃 시간을 기본값보다 크게 설정하여 </a:t>
            </a:r>
            <a:r>
              <a:rPr kumimoji="1" lang="ko-KR" altLang="en-US" sz="1600" kern="0" dirty="0" err="1">
                <a:ea typeface="+mj-ea"/>
              </a:rPr>
              <a:t>문제을</a:t>
            </a:r>
            <a:r>
              <a:rPr kumimoji="1" lang="ko-KR" altLang="en-US" sz="1600" kern="0" dirty="0">
                <a:ea typeface="+mj-ea"/>
              </a:rPr>
              <a:t> 해결함 </a:t>
            </a:r>
            <a:endParaRPr kumimoji="1" lang="en-US" altLang="ko-KR" sz="1600" kern="0" dirty="0">
              <a:ea typeface="+mj-ea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7097CB87-B344-594C-B387-AECD441BBB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736" y="2657818"/>
            <a:ext cx="36901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sz="100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18 Regular"/>
                <a:cs typeface="굴림" panose="020B0600000101010101" pitchFamily="34" charset="-127"/>
              </a:rPr>
              <a:t>   }</a:t>
            </a:r>
            <a:r>
              <a:rPr kumimoji="0" lang="en-US" altLang="ko-KR" sz="9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18 Regular"/>
              </a:rPr>
              <a:t> </a:t>
            </a:r>
            <a:endParaRPr kumimoji="0" lang="en-US" altLang="ko-KR" sz="18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18 Regular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1E425DAC-6528-CB4F-80A8-A8A88900CF6C}"/>
              </a:ext>
            </a:extLst>
          </p:cNvPr>
          <p:cNvSpPr/>
          <p:nvPr/>
        </p:nvSpPr>
        <p:spPr>
          <a:xfrm>
            <a:off x="505544" y="2780928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kumimoji="1" lang="en-US" altLang="ko-KR" sz="1600" kern="0" dirty="0"/>
              <a:t>location / {</a:t>
            </a:r>
            <a:endParaRPr kumimoji="1" lang="ko-KR" altLang="ko-KR" sz="1600" kern="0" dirty="0"/>
          </a:p>
          <a:p>
            <a:pPr algn="just">
              <a:spcAft>
                <a:spcPts val="0"/>
              </a:spcAft>
            </a:pPr>
            <a:r>
              <a:rPr kumimoji="1" lang="en-US" altLang="ko-KR" sz="1600" kern="0" dirty="0"/>
              <a:t>      </a:t>
            </a:r>
            <a:r>
              <a:rPr kumimoji="1" lang="en-US" altLang="ko-KR" sz="1600" kern="0" dirty="0" err="1"/>
              <a:t>proxy_pass</a:t>
            </a:r>
            <a:r>
              <a:rPr kumimoji="1" lang="en-US" altLang="ko-KR" sz="1600" kern="0" dirty="0"/>
              <a:t> http://192.xxx.xxx.xxx:80/;</a:t>
            </a:r>
            <a:endParaRPr kumimoji="1" lang="ko-KR" altLang="ko-KR" sz="1600" kern="0" dirty="0"/>
          </a:p>
          <a:p>
            <a:pPr algn="just">
              <a:spcAft>
                <a:spcPts val="0"/>
              </a:spcAft>
            </a:pPr>
            <a:r>
              <a:rPr kumimoji="1" lang="en-US" altLang="ko-KR" sz="1600" kern="0" dirty="0"/>
              <a:t>      </a:t>
            </a:r>
            <a:r>
              <a:rPr kumimoji="1" lang="en-US" altLang="ko-KR" sz="1600" kern="0" dirty="0" err="1"/>
              <a:t>proxy_connect_timeout</a:t>
            </a:r>
            <a:r>
              <a:rPr kumimoji="1" lang="en-US" altLang="ko-KR" sz="1600" kern="0" dirty="0"/>
              <a:t> 300;</a:t>
            </a:r>
            <a:endParaRPr kumimoji="1" lang="ko-KR" altLang="ko-KR" sz="1600" kern="0" dirty="0"/>
          </a:p>
          <a:p>
            <a:pPr algn="just">
              <a:spcAft>
                <a:spcPts val="0"/>
              </a:spcAft>
            </a:pPr>
            <a:r>
              <a:rPr kumimoji="1" lang="en-US" altLang="ko-KR" sz="1600" kern="0" dirty="0"/>
              <a:t>      </a:t>
            </a:r>
            <a:r>
              <a:rPr kumimoji="1" lang="en-US" altLang="ko-KR" sz="1600" kern="0" dirty="0" err="1"/>
              <a:t>proxy_send_timeout</a:t>
            </a:r>
            <a:r>
              <a:rPr kumimoji="1" lang="en-US" altLang="ko-KR" sz="1600" kern="0" dirty="0"/>
              <a:t> 300;</a:t>
            </a:r>
            <a:endParaRPr kumimoji="1" lang="ko-KR" altLang="ko-KR" sz="1600" kern="0" dirty="0"/>
          </a:p>
          <a:p>
            <a:pPr algn="just">
              <a:spcAft>
                <a:spcPts val="0"/>
              </a:spcAft>
            </a:pPr>
            <a:r>
              <a:rPr kumimoji="1" lang="en-US" altLang="ko-KR" sz="1600" kern="0" dirty="0"/>
              <a:t>      </a:t>
            </a:r>
            <a:r>
              <a:rPr kumimoji="1" lang="en-US" altLang="ko-KR" sz="1600" kern="0" dirty="0" err="1"/>
              <a:t>proxy_read_timeout</a:t>
            </a:r>
            <a:r>
              <a:rPr kumimoji="1" lang="en-US" altLang="ko-KR" sz="1600" kern="0" dirty="0"/>
              <a:t> 300;</a:t>
            </a:r>
            <a:endParaRPr kumimoji="1" lang="ko-KR" altLang="ko-KR" sz="1600" kern="0" dirty="0"/>
          </a:p>
          <a:p>
            <a:pPr algn="just">
              <a:spcAft>
                <a:spcPts val="0"/>
              </a:spcAft>
            </a:pPr>
            <a:r>
              <a:rPr kumimoji="1" lang="en-US" altLang="ko-KR" sz="1600" kern="0" dirty="0"/>
              <a:t>}</a:t>
            </a:r>
            <a:endParaRPr kumimoji="1" lang="ko-KR" altLang="ko-KR" sz="1600" kern="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17CF6E-903A-1141-B317-DADA31296BA7}"/>
              </a:ext>
            </a:extLst>
          </p:cNvPr>
          <p:cNvSpPr txBox="1"/>
          <p:nvPr/>
        </p:nvSpPr>
        <p:spPr>
          <a:xfrm>
            <a:off x="503079" y="4567363"/>
            <a:ext cx="6467989" cy="1378326"/>
          </a:xfrm>
          <a:prstGeom prst="rect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ko-KR" sz="1600" dirty="0" err="1"/>
              <a:t>proxy_connect_timeout</a:t>
            </a:r>
            <a:r>
              <a:rPr lang="en-US" altLang="ko-KR" sz="1600" dirty="0"/>
              <a:t> : </a:t>
            </a:r>
            <a:r>
              <a:rPr lang="ko-KR" altLang="ko-KR" sz="1600" dirty="0"/>
              <a:t>프록시 서버와 연결을 위한 타임아웃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ko-KR" sz="1600" dirty="0" err="1"/>
              <a:t>proxy_send_timeout</a:t>
            </a:r>
            <a:r>
              <a:rPr lang="en-US" altLang="ko-KR" sz="1600" dirty="0"/>
              <a:t> : </a:t>
            </a:r>
            <a:r>
              <a:rPr lang="ko-KR" altLang="ko-KR" sz="1600" dirty="0"/>
              <a:t>프록시 서버와 </a:t>
            </a:r>
            <a:r>
              <a:rPr lang="ko-KR" altLang="en-US" sz="1600" dirty="0"/>
              <a:t>보내기</a:t>
            </a:r>
            <a:r>
              <a:rPr lang="ko-KR" altLang="ko-KR" sz="1600" dirty="0"/>
              <a:t> 위한 타임아웃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ko-KR" sz="1600" dirty="0" err="1"/>
              <a:t>proxy_read_timeout</a:t>
            </a:r>
            <a:r>
              <a:rPr lang="en-US" altLang="ko-KR" sz="1600" dirty="0"/>
              <a:t>: </a:t>
            </a:r>
            <a:r>
              <a:rPr lang="ko-KR" altLang="ko-KR" sz="1600" dirty="0"/>
              <a:t>프록시 서버에서 응답을 읽기 위한 타임아웃</a:t>
            </a:r>
          </a:p>
          <a:p>
            <a:pPr algn="l" latinLnBrk="0">
              <a:lnSpc>
                <a:spcPct val="110000"/>
              </a:lnSpc>
              <a:spcBef>
                <a:spcPts val="1200"/>
              </a:spcBef>
              <a:buSzPct val="100000"/>
            </a:pPr>
            <a:endParaRPr kumimoji="1" lang="ko-KR" altLang="en-US" sz="2400" kern="0" dirty="0">
              <a:latin typeface="18 Regular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926925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3">
            <a:extLst>
              <a:ext uri="{FF2B5EF4-FFF2-40B4-BE49-F238E27FC236}">
                <a16:creationId xmlns:a16="http://schemas.microsoft.com/office/drawing/2014/main" id="{33DC9753-A6A8-D34F-8886-D54CBA090842}"/>
              </a:ext>
            </a:extLst>
          </p:cNvPr>
          <p:cNvSpPr txBox="1">
            <a:spLocks/>
          </p:cNvSpPr>
          <p:nvPr/>
        </p:nvSpPr>
        <p:spPr>
          <a:xfrm>
            <a:off x="26233" y="184502"/>
            <a:ext cx="5214155" cy="430374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400" b="1" dirty="0">
                <a:solidFill>
                  <a:prstClr val="white"/>
                </a:solidFill>
                <a:latin typeface="18 Regular"/>
                <a:ea typeface="+mn-ea"/>
                <a:cs typeface="Calibri" pitchFamily="34" charset="0"/>
              </a:rPr>
              <a:t>Nginx Tuning </a:t>
            </a:r>
            <a:endParaRPr lang="ko-KR" altLang="en-US" sz="2400" b="1" dirty="0">
              <a:solidFill>
                <a:schemeClr val="bg1"/>
              </a:solidFill>
              <a:latin typeface="18 Regular"/>
              <a:ea typeface="+mn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7D4C2A-D702-934A-B816-EA7BA4D641D2}"/>
              </a:ext>
            </a:extLst>
          </p:cNvPr>
          <p:cNvSpPr txBox="1"/>
          <p:nvPr/>
        </p:nvSpPr>
        <p:spPr>
          <a:xfrm>
            <a:off x="139909" y="897570"/>
            <a:ext cx="14231637" cy="1288366"/>
          </a:xfrm>
          <a:prstGeom prst="rect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 wrap="square" rtlCol="0">
            <a:spAutoFit/>
          </a:bodyPr>
          <a:lstStyle/>
          <a:p>
            <a:pPr marL="268288" indent="-268288" algn="l" latinLnBrk="0">
              <a:lnSpc>
                <a:spcPct val="110000"/>
              </a:lnSpc>
              <a:spcBef>
                <a:spcPts val="1200"/>
              </a:spcBef>
              <a:buSzPct val="100000"/>
              <a:buFontTx/>
              <a:buBlip>
                <a:blip r:embed="rId3"/>
              </a:buBlip>
            </a:pPr>
            <a:r>
              <a:rPr kumimoji="1" lang="ko-KR" altLang="en-US" kern="0" dirty="0"/>
              <a:t>캐시 </a:t>
            </a:r>
            <a:r>
              <a:rPr kumimoji="1" lang="ko-KR" altLang="en-US" kern="0" dirty="0" err="1"/>
              <a:t>백엔드로</a:t>
            </a:r>
            <a:r>
              <a:rPr kumimoji="1" lang="ko-KR" altLang="en-US" kern="0" dirty="0"/>
              <a:t> 사용되는 </a:t>
            </a:r>
            <a:r>
              <a:rPr kumimoji="1" lang="ko-KR" altLang="en-US" kern="0" dirty="0" err="1"/>
              <a:t>멤캐시디</a:t>
            </a:r>
            <a:endParaRPr kumimoji="1" lang="en-US" altLang="ko-KR" kern="0" dirty="0"/>
          </a:p>
          <a:p>
            <a:pPr algn="l" latinLnBrk="0">
              <a:lnSpc>
                <a:spcPct val="110000"/>
              </a:lnSpc>
              <a:spcBef>
                <a:spcPts val="1200"/>
              </a:spcBef>
              <a:buSzPct val="100000"/>
            </a:pPr>
            <a:r>
              <a:rPr kumimoji="1" lang="ko-KR" altLang="en-US" kern="0" dirty="0"/>
              <a:t>   </a:t>
            </a:r>
            <a:r>
              <a:rPr kumimoji="1" lang="ko-KR" altLang="en-US" sz="1600" kern="0" dirty="0" err="1"/>
              <a:t>엔진엑스에게</a:t>
            </a:r>
            <a:r>
              <a:rPr kumimoji="1" lang="ko-KR" altLang="en-US" sz="1600" kern="0" dirty="0"/>
              <a:t> 특정 </a:t>
            </a:r>
            <a:r>
              <a:rPr kumimoji="1" lang="en-US" altLang="ko-KR" sz="1600" kern="0" dirty="0"/>
              <a:t>URL</a:t>
            </a:r>
            <a:r>
              <a:rPr kumimoji="1" lang="ko-KR" altLang="en-US" sz="1600" kern="0" dirty="0"/>
              <a:t>을 질의하면 </a:t>
            </a:r>
            <a:r>
              <a:rPr kumimoji="1" lang="ko-KR" altLang="en-US" sz="1600" kern="0" dirty="0" err="1"/>
              <a:t>엔진엑스는</a:t>
            </a:r>
            <a:r>
              <a:rPr kumimoji="1" lang="ko-KR" altLang="en-US" sz="1600" kern="0" dirty="0"/>
              <a:t> 그에 상응하는 페이지가 메모리에 있는지 여부를 체크함</a:t>
            </a:r>
            <a:r>
              <a:rPr kumimoji="1" lang="en-US" altLang="ko-KR" sz="1600" kern="0" dirty="0"/>
              <a:t>. </a:t>
            </a:r>
          </a:p>
          <a:p>
            <a:pPr algn="l" latinLnBrk="0">
              <a:lnSpc>
                <a:spcPct val="110000"/>
              </a:lnSpc>
              <a:spcBef>
                <a:spcPts val="1200"/>
              </a:spcBef>
              <a:buSzPct val="100000"/>
            </a:pPr>
            <a:r>
              <a:rPr kumimoji="1" lang="en-US" altLang="ko-KR" sz="1600" kern="0" dirty="0"/>
              <a:t>   </a:t>
            </a:r>
            <a:r>
              <a:rPr kumimoji="1" lang="ko-KR" altLang="en-US" sz="1600" kern="0" dirty="0"/>
              <a:t>메모리에 있으면 그곳에서 직접 서비스 하고</a:t>
            </a:r>
            <a:r>
              <a:rPr kumimoji="1" lang="en-US" altLang="ko-KR" sz="1600" kern="0" dirty="0"/>
              <a:t>, </a:t>
            </a:r>
            <a:r>
              <a:rPr kumimoji="1" lang="ko-KR" altLang="en-US" sz="1600" kern="0" dirty="0"/>
              <a:t>메모리에 없으면 동적 </a:t>
            </a:r>
            <a:r>
              <a:rPr kumimoji="1" lang="ko-KR" altLang="en-US" sz="1600" kern="0" dirty="0" err="1"/>
              <a:t>백앤드를</a:t>
            </a:r>
            <a:r>
              <a:rPr kumimoji="1" lang="ko-KR" altLang="en-US" sz="1600" kern="0" dirty="0"/>
              <a:t> 호출함 </a:t>
            </a:r>
            <a:endParaRPr kumimoji="1" lang="en-US" altLang="ko-KR" sz="1600" kern="0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68A780F6-3AEE-BC42-8B64-8C22CAEDC777}"/>
              </a:ext>
            </a:extLst>
          </p:cNvPr>
          <p:cNvSpPr/>
          <p:nvPr/>
        </p:nvSpPr>
        <p:spPr>
          <a:xfrm>
            <a:off x="479425" y="2348880"/>
            <a:ext cx="453645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dirty="0"/>
              <a:t>server{</a:t>
            </a:r>
          </a:p>
          <a:p>
            <a:r>
              <a:rPr lang="en-US" altLang="ko-KR" sz="1600" dirty="0"/>
              <a:t>    </a:t>
            </a:r>
          </a:p>
          <a:p>
            <a:r>
              <a:rPr lang="en-US" altLang="ko-KR" sz="1600" dirty="0"/>
              <a:t>   </a:t>
            </a:r>
            <a:r>
              <a:rPr lang="en-US" altLang="ko-KR" sz="1600" dirty="0" err="1"/>
              <a:t>server_name</a:t>
            </a:r>
            <a:r>
              <a:rPr lang="en-US" altLang="ko-KR" sz="1600" dirty="0"/>
              <a:t> </a:t>
            </a:r>
            <a:r>
              <a:rPr lang="en-US" altLang="ko-KR" sz="1600" dirty="0">
                <a:hlinkClick r:id="rId4"/>
              </a:rPr>
              <a:t>www.example1.com</a:t>
            </a:r>
            <a:endParaRPr lang="en-US" altLang="ko-KR" sz="1600" dirty="0"/>
          </a:p>
          <a:p>
            <a:r>
              <a:rPr lang="en-US" altLang="ko-KR" sz="1600" dirty="0"/>
              <a:t>   location / {</a:t>
            </a:r>
          </a:p>
          <a:p>
            <a:r>
              <a:rPr lang="en-US" altLang="ko-KR" sz="1600" dirty="0"/>
              <a:t>    </a:t>
            </a:r>
          </a:p>
          <a:p>
            <a:r>
              <a:rPr lang="en-US" altLang="ko-KR" sz="1600" dirty="0"/>
              <a:t>     set $</a:t>
            </a:r>
            <a:r>
              <a:rPr lang="en-US" altLang="ko-KR" sz="1600" dirty="0" err="1"/>
              <a:t>memcached_key</a:t>
            </a:r>
            <a:r>
              <a:rPr lang="en-US" altLang="ko-KR" sz="1600" dirty="0"/>
              <a:t> $</a:t>
            </a:r>
            <a:r>
              <a:rPr lang="en-US" altLang="ko-KR" sz="1600" dirty="0" err="1"/>
              <a:t>uri</a:t>
            </a:r>
            <a:r>
              <a:rPr lang="en-US" altLang="ko-KR" sz="1600" dirty="0"/>
              <a:t>;</a:t>
            </a:r>
          </a:p>
          <a:p>
            <a:r>
              <a:rPr lang="en-US" altLang="ko-KR" sz="1600" dirty="0"/>
              <a:t>     </a:t>
            </a:r>
            <a:r>
              <a:rPr lang="en-US" altLang="ko-KR" sz="1600" dirty="0" err="1"/>
              <a:t>memcached_pass</a:t>
            </a:r>
            <a:r>
              <a:rPr lang="en-US" altLang="ko-KR" sz="1600" dirty="0"/>
              <a:t>  127.0.0.1:11211;</a:t>
            </a:r>
          </a:p>
          <a:p>
            <a:r>
              <a:rPr lang="en-US" altLang="ko-KR" sz="1600" dirty="0"/>
              <a:t>     </a:t>
            </a:r>
            <a:r>
              <a:rPr lang="en-US" altLang="ko-KR" sz="1600" dirty="0" err="1"/>
              <a:t>default_type</a:t>
            </a:r>
            <a:r>
              <a:rPr lang="en-US" altLang="ko-KR" sz="1600" dirty="0"/>
              <a:t>         test/html;</a:t>
            </a:r>
          </a:p>
          <a:p>
            <a:r>
              <a:rPr lang="en-US" altLang="ko-KR" sz="1600" dirty="0"/>
              <a:t>     </a:t>
            </a:r>
            <a:r>
              <a:rPr lang="en-US" altLang="ko-KR" sz="1600" dirty="0" err="1"/>
              <a:t>error_page</a:t>
            </a:r>
            <a:r>
              <a:rPr lang="en-US" altLang="ko-KR" sz="1600" dirty="0"/>
              <a:t>.           404 @failback;     </a:t>
            </a:r>
          </a:p>
          <a:p>
            <a:r>
              <a:rPr lang="en-US" altLang="ko-KR" sz="1600" dirty="0"/>
              <a:t>   }</a:t>
            </a:r>
          </a:p>
          <a:p>
            <a:r>
              <a:rPr lang="en-US" altLang="ko-KR" sz="1600" dirty="0"/>
              <a:t>   location @fallback {</a:t>
            </a:r>
          </a:p>
          <a:p>
            <a:r>
              <a:rPr lang="en-US" altLang="ko-KR" sz="1600" dirty="0"/>
              <a:t>      </a:t>
            </a:r>
            <a:r>
              <a:rPr lang="en-US" altLang="ko-KR" sz="1600" dirty="0" err="1"/>
              <a:t>proxy_pass</a:t>
            </a:r>
            <a:r>
              <a:rPr lang="en-US" altLang="ko-KR" sz="1600" dirty="0"/>
              <a:t> http://backend;</a:t>
            </a:r>
          </a:p>
          <a:p>
            <a:r>
              <a:rPr lang="en-US" altLang="ko-KR" sz="1600" dirty="0"/>
              <a:t>   }</a:t>
            </a:r>
          </a:p>
          <a:p>
            <a:r>
              <a:rPr lang="en-US" altLang="ko-KR" sz="1600" dirty="0"/>
              <a:t>}</a:t>
            </a:r>
            <a:endParaRPr lang="ko-KR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587503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제목 3">
            <a:extLst>
              <a:ext uri="{FF2B5EF4-FFF2-40B4-BE49-F238E27FC236}">
                <a16:creationId xmlns:a16="http://schemas.microsoft.com/office/drawing/2014/main" id="{F4CB51D7-F5B0-470B-883F-B835617556C1}"/>
              </a:ext>
            </a:extLst>
          </p:cNvPr>
          <p:cNvSpPr txBox="1">
            <a:spLocks/>
          </p:cNvSpPr>
          <p:nvPr/>
        </p:nvSpPr>
        <p:spPr>
          <a:xfrm>
            <a:off x="26233" y="184502"/>
            <a:ext cx="5214155" cy="430374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400" b="1" dirty="0">
                <a:solidFill>
                  <a:prstClr val="white"/>
                </a:solidFill>
                <a:latin typeface="18 Regular"/>
                <a:ea typeface="+mn-ea"/>
                <a:cs typeface="Calibri" pitchFamily="34" charset="0"/>
              </a:rPr>
              <a:t>About Nginx </a:t>
            </a:r>
            <a:endParaRPr lang="ko-KR" altLang="en-US" sz="2400" b="1" dirty="0">
              <a:solidFill>
                <a:schemeClr val="bg1"/>
              </a:solidFill>
              <a:latin typeface="18 Regular"/>
              <a:ea typeface="+mn-ea"/>
            </a:endParaRPr>
          </a:p>
        </p:txBody>
      </p:sp>
      <p:sp>
        <p:nvSpPr>
          <p:cNvPr id="14" name="object 5">
            <a:extLst>
              <a:ext uri="{FF2B5EF4-FFF2-40B4-BE49-F238E27FC236}">
                <a16:creationId xmlns:a16="http://schemas.microsoft.com/office/drawing/2014/main" id="{B17E56D8-E831-C848-85BB-A0479540530A}"/>
              </a:ext>
            </a:extLst>
          </p:cNvPr>
          <p:cNvSpPr/>
          <p:nvPr/>
        </p:nvSpPr>
        <p:spPr>
          <a:xfrm>
            <a:off x="1193800" y="2717713"/>
            <a:ext cx="9444860" cy="34475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6">
            <a:extLst>
              <a:ext uri="{FF2B5EF4-FFF2-40B4-BE49-F238E27FC236}">
                <a16:creationId xmlns:a16="http://schemas.microsoft.com/office/drawing/2014/main" id="{67058851-4C93-0C44-95F7-BFCE125B00CB}"/>
              </a:ext>
            </a:extLst>
          </p:cNvPr>
          <p:cNvSpPr txBox="1"/>
          <p:nvPr/>
        </p:nvSpPr>
        <p:spPr>
          <a:xfrm>
            <a:off x="416153" y="1015240"/>
            <a:ext cx="384111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3695" indent="-34099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353695" algn="l"/>
                <a:tab pos="354330" algn="l"/>
              </a:tabLst>
            </a:pPr>
            <a:r>
              <a:rPr sz="2200" spc="-170" dirty="0">
                <a:latin typeface="Noto Sans CJK JP Regular"/>
                <a:cs typeface="Noto Sans CJK JP Regular"/>
              </a:rPr>
              <a:t>Enterprise </a:t>
            </a:r>
            <a:r>
              <a:rPr sz="2200" spc="-210" dirty="0">
                <a:latin typeface="Noto Sans CJK JP Regular"/>
                <a:cs typeface="Noto Sans CJK JP Regular"/>
              </a:rPr>
              <a:t>information</a:t>
            </a:r>
            <a:r>
              <a:rPr sz="2200" spc="-60" dirty="0">
                <a:latin typeface="Noto Sans CJK JP Regular"/>
                <a:cs typeface="Noto Sans CJK JP Regular"/>
              </a:rPr>
              <a:t> </a:t>
            </a:r>
            <a:r>
              <a:rPr sz="2200" spc="-150" dirty="0">
                <a:latin typeface="Noto Sans CJK JP Regular"/>
                <a:cs typeface="Noto Sans CJK JP Regular"/>
              </a:rPr>
              <a:t>systems</a:t>
            </a:r>
            <a:endParaRPr sz="2200" dirty="0">
              <a:latin typeface="Noto Sans CJK JP Regular"/>
              <a:cs typeface="Noto Sans CJK JP Regular"/>
            </a:endParaRPr>
          </a:p>
        </p:txBody>
      </p:sp>
      <p:sp>
        <p:nvSpPr>
          <p:cNvPr id="16" name="object 7">
            <a:extLst>
              <a:ext uri="{FF2B5EF4-FFF2-40B4-BE49-F238E27FC236}">
                <a16:creationId xmlns:a16="http://schemas.microsoft.com/office/drawing/2014/main" id="{47F52D64-0384-CF43-8041-4F45A690F0A7}"/>
              </a:ext>
            </a:extLst>
          </p:cNvPr>
          <p:cNvSpPr txBox="1"/>
          <p:nvPr/>
        </p:nvSpPr>
        <p:spPr>
          <a:xfrm>
            <a:off x="1386966" y="1599186"/>
            <a:ext cx="2532380" cy="574040"/>
          </a:xfrm>
          <a:prstGeom prst="rect">
            <a:avLst/>
          </a:prstGeom>
        </p:spPr>
        <p:txBody>
          <a:bodyPr vert="horz" wrap="square" lIns="0" tIns="104139" rIns="0" bIns="0" rtlCol="0">
            <a:spAutoFit/>
          </a:bodyPr>
          <a:lstStyle/>
          <a:p>
            <a:pPr marL="184785" indent="-172085">
              <a:lnSpc>
                <a:spcPct val="100000"/>
              </a:lnSpc>
              <a:spcBef>
                <a:spcPts val="819"/>
              </a:spcBef>
              <a:buFont typeface="Arial"/>
              <a:buChar char="•"/>
              <a:tabLst>
                <a:tab pos="185420" algn="l"/>
              </a:tabLst>
            </a:pPr>
            <a:r>
              <a:rPr sz="1200" spc="-95" dirty="0">
                <a:latin typeface="Noto Sans CJK JP Regular"/>
                <a:cs typeface="Noto Sans CJK JP Regular"/>
              </a:rPr>
              <a:t>Heterogeneous</a:t>
            </a:r>
            <a:r>
              <a:rPr sz="1200" spc="5" dirty="0">
                <a:latin typeface="Noto Sans CJK JP Regular"/>
                <a:cs typeface="Noto Sans CJK JP Regular"/>
              </a:rPr>
              <a:t> </a:t>
            </a:r>
            <a:r>
              <a:rPr sz="1200" spc="-120" dirty="0">
                <a:latin typeface="Noto Sans CJK JP Regular"/>
                <a:cs typeface="Noto Sans CJK JP Regular"/>
              </a:rPr>
              <a:t>environment</a:t>
            </a:r>
            <a:endParaRPr sz="1200" dirty="0">
              <a:latin typeface="Noto Sans CJK JP Regular"/>
              <a:cs typeface="Noto Sans CJK JP Regular"/>
            </a:endParaRPr>
          </a:p>
          <a:p>
            <a:pPr marL="184785" indent="-172085">
              <a:lnSpc>
                <a:spcPct val="100000"/>
              </a:lnSpc>
              <a:spcBef>
                <a:spcPts val="720"/>
              </a:spcBef>
              <a:buFont typeface="Arial"/>
              <a:buChar char="•"/>
              <a:tabLst>
                <a:tab pos="185420" algn="l"/>
              </a:tabLst>
            </a:pPr>
            <a:r>
              <a:rPr sz="1200" spc="-95" dirty="0">
                <a:latin typeface="Noto Sans CJK JP Regular"/>
                <a:cs typeface="Noto Sans CJK JP Regular"/>
              </a:rPr>
              <a:t>Multiple data </a:t>
            </a:r>
            <a:r>
              <a:rPr sz="1200" spc="-70" dirty="0">
                <a:latin typeface="Noto Sans CJK JP Regular"/>
                <a:cs typeface="Noto Sans CJK JP Regular"/>
              </a:rPr>
              <a:t>sources</a:t>
            </a:r>
            <a:r>
              <a:rPr sz="1200" spc="-150" dirty="0">
                <a:latin typeface="Noto Sans CJK JP Regular"/>
                <a:cs typeface="Noto Sans CJK JP Regular"/>
              </a:rPr>
              <a:t> </a:t>
            </a:r>
            <a:r>
              <a:rPr sz="1200" spc="-100" dirty="0">
                <a:latin typeface="Noto Sans CJK JP Regular"/>
                <a:cs typeface="Noto Sans CJK JP Regular"/>
              </a:rPr>
              <a:t>(static/dynamic)</a:t>
            </a:r>
            <a:endParaRPr sz="1200" dirty="0">
              <a:latin typeface="Noto Sans CJK JP Regular"/>
              <a:cs typeface="Noto Sans CJK JP Regular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F151B5BA-CEDA-4146-B604-E899621580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8428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3">
            <a:extLst>
              <a:ext uri="{FF2B5EF4-FFF2-40B4-BE49-F238E27FC236}">
                <a16:creationId xmlns:a16="http://schemas.microsoft.com/office/drawing/2014/main" id="{33DC9753-A6A8-D34F-8886-D54CBA090842}"/>
              </a:ext>
            </a:extLst>
          </p:cNvPr>
          <p:cNvSpPr txBox="1">
            <a:spLocks/>
          </p:cNvSpPr>
          <p:nvPr/>
        </p:nvSpPr>
        <p:spPr>
          <a:xfrm>
            <a:off x="28526" y="188640"/>
            <a:ext cx="7417097" cy="757130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400" b="1" dirty="0">
                <a:solidFill>
                  <a:prstClr val="white"/>
                </a:solidFill>
                <a:latin typeface="18 Regular"/>
                <a:ea typeface="+mn-ea"/>
                <a:cs typeface="Calibri" pitchFamily="34" charset="0"/>
              </a:rPr>
              <a:t>Nginx </a:t>
            </a:r>
            <a:r>
              <a:rPr lang="en" altLang="ko-KR" sz="2400" b="1" dirty="0">
                <a:solidFill>
                  <a:prstClr val="white"/>
                </a:solidFill>
                <a:latin typeface="18 Regular"/>
                <a:ea typeface="+mn-ea"/>
                <a:cs typeface="Calibri" pitchFamily="34" charset="0"/>
              </a:rPr>
              <a:t>Troubleshooting</a:t>
            </a:r>
          </a:p>
          <a:p>
            <a:r>
              <a:rPr lang="en-US" altLang="ko-KR" sz="2400" b="1" dirty="0">
                <a:solidFill>
                  <a:prstClr val="white"/>
                </a:solidFill>
                <a:latin typeface="18 Regular"/>
                <a:ea typeface="+mn-ea"/>
                <a:cs typeface="Calibri" pitchFamily="34" charset="0"/>
              </a:rPr>
              <a:t> </a:t>
            </a:r>
            <a:endParaRPr lang="ko-KR" altLang="en-US" sz="2400" b="1" dirty="0">
              <a:solidFill>
                <a:schemeClr val="bg1"/>
              </a:solidFill>
              <a:latin typeface="18 Regular"/>
              <a:ea typeface="+mn-ea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7097CB87-B344-594C-B387-AECD441BBB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736" y="2297778"/>
            <a:ext cx="36901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sz="100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18 Regular"/>
                <a:cs typeface="굴림" panose="020B0600000101010101" pitchFamily="34" charset="-127"/>
              </a:rPr>
              <a:t>   }</a:t>
            </a:r>
            <a:r>
              <a:rPr kumimoji="0" lang="en-US" altLang="ko-KR" sz="9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18 Regular"/>
              </a:rPr>
              <a:t> </a:t>
            </a:r>
            <a:endParaRPr kumimoji="0" lang="en-US" altLang="ko-KR" sz="18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18 Regular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7214BF-1D44-5C4C-A835-9A3D42CDA2E2}"/>
              </a:ext>
            </a:extLst>
          </p:cNvPr>
          <p:cNvSpPr txBox="1"/>
          <p:nvPr/>
        </p:nvSpPr>
        <p:spPr>
          <a:xfrm>
            <a:off x="119062" y="908720"/>
            <a:ext cx="12601674" cy="809965"/>
          </a:xfrm>
          <a:prstGeom prst="rect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 wrap="square" rtlCol="0">
            <a:spAutoFit/>
          </a:bodyPr>
          <a:lstStyle/>
          <a:p>
            <a:pPr marL="268288" indent="-268288" algn="l" latinLnBrk="0">
              <a:lnSpc>
                <a:spcPct val="110000"/>
              </a:lnSpc>
              <a:spcBef>
                <a:spcPts val="1200"/>
              </a:spcBef>
              <a:buSzPct val="100000"/>
              <a:buFontTx/>
              <a:buBlip>
                <a:blip r:embed="rId3"/>
              </a:buBlip>
            </a:pPr>
            <a:r>
              <a:rPr kumimoji="1" lang="en-US" altLang="ko-KR" kern="0" dirty="0">
                <a:latin typeface="18 Regular"/>
              </a:rPr>
              <a:t>Nginx Config Test </a:t>
            </a:r>
          </a:p>
          <a:p>
            <a:pPr algn="l" latinLnBrk="0">
              <a:lnSpc>
                <a:spcPct val="110000"/>
              </a:lnSpc>
              <a:spcBef>
                <a:spcPts val="1200"/>
              </a:spcBef>
              <a:buSzPct val="100000"/>
            </a:pPr>
            <a:r>
              <a:rPr kumimoji="1" lang="en-US" altLang="ko-KR" sz="1600" kern="0" dirty="0">
                <a:latin typeface="18 Regular"/>
              </a:rPr>
              <a:t>    Nginx </a:t>
            </a:r>
            <a:r>
              <a:rPr kumimoji="1" lang="ko-KR" altLang="en-US" sz="1600" kern="0" dirty="0">
                <a:latin typeface="18 Regular"/>
              </a:rPr>
              <a:t>설정파일을 </a:t>
            </a:r>
            <a:r>
              <a:rPr kumimoji="1" lang="ko-KR" altLang="en-US" sz="1600" kern="0" dirty="0" err="1">
                <a:latin typeface="18 Regular"/>
              </a:rPr>
              <a:t>변경후</a:t>
            </a:r>
            <a:r>
              <a:rPr kumimoji="1" lang="en-US" altLang="ko-KR" sz="1600" kern="0" dirty="0">
                <a:latin typeface="18 Regular"/>
              </a:rPr>
              <a:t>, </a:t>
            </a:r>
            <a:r>
              <a:rPr kumimoji="1" lang="ko-KR" altLang="en-US" sz="1600" kern="0" dirty="0">
                <a:latin typeface="18 Regular"/>
              </a:rPr>
              <a:t>문법상 이상유무를 </a:t>
            </a:r>
            <a:r>
              <a:rPr kumimoji="1" lang="en-US" altLang="ko-KR" sz="1600" kern="0" dirty="0">
                <a:latin typeface="18 Regular"/>
              </a:rPr>
              <a:t>Nginx </a:t>
            </a:r>
            <a:r>
              <a:rPr kumimoji="1" lang="ko-KR" altLang="en-US" sz="1600" kern="0" dirty="0">
                <a:latin typeface="18 Regular"/>
              </a:rPr>
              <a:t>명령어를 통해 확인 할 수 있음</a:t>
            </a:r>
            <a:r>
              <a:rPr kumimoji="1" lang="en-US" altLang="ko-KR" sz="1600" kern="0" dirty="0">
                <a:latin typeface="18 Regular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3C52FC4-4587-A44F-AC83-F09294FF0ABE}"/>
              </a:ext>
            </a:extLst>
          </p:cNvPr>
          <p:cNvSpPr txBox="1"/>
          <p:nvPr/>
        </p:nvSpPr>
        <p:spPr>
          <a:xfrm>
            <a:off x="271462" y="4441066"/>
            <a:ext cx="12601674" cy="383759"/>
          </a:xfrm>
          <a:prstGeom prst="rect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 wrap="square" rtlCol="0">
            <a:spAutoFit/>
          </a:bodyPr>
          <a:lstStyle/>
          <a:p>
            <a:pPr marL="268288" indent="-268288" algn="l" latinLnBrk="0">
              <a:lnSpc>
                <a:spcPct val="110000"/>
              </a:lnSpc>
              <a:spcBef>
                <a:spcPts val="1200"/>
              </a:spcBef>
              <a:buSzPct val="100000"/>
              <a:buFontTx/>
              <a:buBlip>
                <a:blip r:embed="rId3"/>
              </a:buBlip>
            </a:pPr>
            <a:r>
              <a:rPr kumimoji="1" lang="en-US" altLang="ko-KR" kern="0" dirty="0">
                <a:latin typeface="18 Regular"/>
              </a:rPr>
              <a:t>yum </a:t>
            </a:r>
            <a:r>
              <a:rPr kumimoji="1" lang="ko-KR" altLang="en-US" kern="0" dirty="0" err="1">
                <a:latin typeface="18 Regular"/>
              </a:rPr>
              <a:t>패키지툴</a:t>
            </a:r>
            <a:r>
              <a:rPr kumimoji="1" lang="ko-KR" altLang="en-US" kern="0" dirty="0">
                <a:latin typeface="18 Regular"/>
              </a:rPr>
              <a:t> </a:t>
            </a:r>
            <a:r>
              <a:rPr kumimoji="1" lang="ko-KR" altLang="en-US" kern="0" dirty="0" err="1">
                <a:latin typeface="18 Regular"/>
              </a:rPr>
              <a:t>설치시</a:t>
            </a:r>
            <a:r>
              <a:rPr kumimoji="1" lang="ko-KR" altLang="en-US" kern="0" dirty="0">
                <a:latin typeface="18 Regular"/>
              </a:rPr>
              <a:t> 확인방법 </a:t>
            </a:r>
            <a:endParaRPr kumimoji="1" lang="en-US" altLang="ko-KR" kern="0" dirty="0">
              <a:latin typeface="18 Regular"/>
            </a:endParaRPr>
          </a:p>
        </p:txBody>
      </p:sp>
      <p:graphicFrame>
        <p:nvGraphicFramePr>
          <p:cNvPr id="25" name="표 24">
            <a:extLst>
              <a:ext uri="{FF2B5EF4-FFF2-40B4-BE49-F238E27FC236}">
                <a16:creationId xmlns:a16="http://schemas.microsoft.com/office/drawing/2014/main" id="{588966EF-B678-D64B-9937-C7F298347D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3873333"/>
              </p:ext>
            </p:extLst>
          </p:nvPr>
        </p:nvGraphicFramePr>
        <p:xfrm>
          <a:off x="549200" y="2276875"/>
          <a:ext cx="10475641" cy="2024936"/>
        </p:xfrm>
        <a:graphic>
          <a:graphicData uri="http://schemas.openxmlformats.org/drawingml/2006/table">
            <a:tbl>
              <a:tblPr firstRow="1" firstCol="1" bandRow="1"/>
              <a:tblGrid>
                <a:gridCol w="10475641">
                  <a:extLst>
                    <a:ext uri="{9D8B030D-6E8A-4147-A177-3AD203B41FA5}">
                      <a16:colId xmlns:a16="http://schemas.microsoft.com/office/drawing/2014/main" val="776185655"/>
                    </a:ext>
                  </a:extLst>
                </a:gridCol>
              </a:tblGrid>
              <a:tr h="146349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i="0" kern="100" dirty="0">
                          <a:solidFill>
                            <a:srgbClr val="FFFF00"/>
                          </a:solidFill>
                          <a:effectLst/>
                          <a:latin typeface="18 Regular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 </a:t>
                      </a:r>
                      <a:endParaRPr lang="ko-KR" sz="1600" b="0" i="0" kern="100" dirty="0">
                        <a:effectLst/>
                        <a:latin typeface="18 Regular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o-KR" sz="1600" b="1" i="0" kern="100" dirty="0">
                          <a:solidFill>
                            <a:srgbClr val="FFFF00"/>
                          </a:solidFill>
                          <a:effectLst/>
                          <a:latin typeface="18 Regular"/>
                          <a:ea typeface="맑은 고딕" panose="020B0503020000020004" pitchFamily="34" charset="-127"/>
                          <a:cs typeface="굴림" panose="020B0600000101010101" pitchFamily="34" charset="-127"/>
                        </a:rPr>
                        <a:t> </a:t>
                      </a:r>
                      <a:endParaRPr lang="ko-KR" sz="1600" b="0" i="0" kern="100" dirty="0">
                        <a:effectLst/>
                        <a:latin typeface="18 Regular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j-ea"/>
                          <a:cs typeface="굴림" panose="020B0600000101010101" pitchFamily="34" charset="-127"/>
                        </a:rPr>
                        <a:t>$cd /</a:t>
                      </a:r>
                      <a:r>
                        <a:rPr lang="en-US" sz="1600" b="0" i="0" kern="1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+mj-ea"/>
                          <a:cs typeface="굴림" panose="020B0600000101010101" pitchFamily="34" charset="-127"/>
                        </a:rPr>
                        <a:t>usr</a:t>
                      </a: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j-ea"/>
                          <a:cs typeface="굴림" panose="020B0600000101010101" pitchFamily="34" charset="-127"/>
                        </a:rPr>
                        <a:t>/local/</a:t>
                      </a:r>
                      <a:r>
                        <a:rPr lang="en-US" sz="1600" b="0" i="0" kern="1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+mj-ea"/>
                          <a:cs typeface="굴림" panose="020B0600000101010101" pitchFamily="34" charset="-127"/>
                        </a:rPr>
                        <a:t>nginx</a:t>
                      </a:r>
                      <a:endParaRPr lang="ko-KR" sz="1600" b="0" i="0" kern="100" dirty="0">
                        <a:solidFill>
                          <a:srgbClr val="FFFF00"/>
                        </a:solidFill>
                        <a:effectLst/>
                        <a:latin typeface="+mn-lt"/>
                        <a:ea typeface="+mj-ea"/>
                        <a:cs typeface="굴림" panose="020B0600000101010101" pitchFamily="34" charset="-127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j-ea"/>
                          <a:cs typeface="굴림" panose="020B0600000101010101" pitchFamily="34" charset="-127"/>
                        </a:rPr>
                        <a:t>$ </a:t>
                      </a:r>
                      <a:r>
                        <a:rPr lang="en-US" sz="1600" b="0" i="0" kern="1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+mj-ea"/>
                          <a:cs typeface="굴림" panose="020B0600000101010101" pitchFamily="34" charset="-127"/>
                        </a:rPr>
                        <a:t>nginx</a:t>
                      </a: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j-ea"/>
                          <a:cs typeface="굴림" panose="020B0600000101010101" pitchFamily="34" charset="-127"/>
                        </a:rPr>
                        <a:t> -t</a:t>
                      </a:r>
                      <a:endParaRPr lang="ko-KR" sz="1600" b="0" i="0" kern="100" dirty="0">
                        <a:solidFill>
                          <a:srgbClr val="FFFF00"/>
                        </a:solidFill>
                        <a:effectLst/>
                        <a:latin typeface="+mn-lt"/>
                        <a:ea typeface="+mj-ea"/>
                        <a:cs typeface="굴림" panose="020B0600000101010101" pitchFamily="34" charset="-127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i="0" kern="1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+mj-ea"/>
                          <a:cs typeface="굴림" panose="020B0600000101010101" pitchFamily="34" charset="-127"/>
                        </a:rPr>
                        <a:t>nginx</a:t>
                      </a: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j-ea"/>
                          <a:cs typeface="굴림" panose="020B0600000101010101" pitchFamily="34" charset="-127"/>
                        </a:rPr>
                        <a:t>: [</a:t>
                      </a:r>
                      <a:r>
                        <a:rPr lang="en-US" sz="1600" b="0" i="0" kern="1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+mj-ea"/>
                          <a:cs typeface="굴림" panose="020B0600000101010101" pitchFamily="34" charset="-127"/>
                        </a:rPr>
                        <a:t>emerg</a:t>
                      </a: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j-ea"/>
                          <a:cs typeface="굴림" panose="020B0600000101010101" pitchFamily="34" charset="-127"/>
                        </a:rPr>
                        <a:t>] unexpected "}" in /</a:t>
                      </a:r>
                      <a:r>
                        <a:rPr lang="en-US" sz="1600" b="0" i="0" kern="1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+mj-ea"/>
                          <a:cs typeface="굴림" panose="020B0600000101010101" pitchFamily="34" charset="-127"/>
                        </a:rPr>
                        <a:t>etc</a:t>
                      </a: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j-ea"/>
                          <a:cs typeface="굴림" panose="020B0600000101010101" pitchFamily="34" charset="-127"/>
                        </a:rPr>
                        <a:t>/</a:t>
                      </a:r>
                      <a:r>
                        <a:rPr lang="en-US" sz="1600" b="0" i="0" kern="1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+mj-ea"/>
                          <a:cs typeface="굴림" panose="020B0600000101010101" pitchFamily="34" charset="-127"/>
                        </a:rPr>
                        <a:t>nginx</a:t>
                      </a: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j-ea"/>
                          <a:cs typeface="굴림" panose="020B0600000101010101" pitchFamily="34" charset="-127"/>
                        </a:rPr>
                        <a:t>/sites-enabled/www.linuxnix.com:37</a:t>
                      </a:r>
                      <a:b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j-ea"/>
                          <a:cs typeface="굴림" panose="020B0600000101010101" pitchFamily="34" charset="-127"/>
                        </a:rPr>
                      </a:br>
                      <a:r>
                        <a:rPr lang="en-US" sz="1600" b="0" i="0" kern="1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+mj-ea"/>
                          <a:cs typeface="굴림" panose="020B0600000101010101" pitchFamily="34" charset="-127"/>
                        </a:rPr>
                        <a:t>nginx</a:t>
                      </a: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j-ea"/>
                          <a:cs typeface="굴림" panose="020B0600000101010101" pitchFamily="34" charset="-127"/>
                        </a:rPr>
                        <a:t>: configuration file /</a:t>
                      </a:r>
                      <a:r>
                        <a:rPr lang="en-US" sz="1600" b="0" i="0" kern="1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+mj-ea"/>
                          <a:cs typeface="굴림" panose="020B0600000101010101" pitchFamily="34" charset="-127"/>
                        </a:rPr>
                        <a:t>etc</a:t>
                      </a: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j-ea"/>
                          <a:cs typeface="굴림" panose="020B0600000101010101" pitchFamily="34" charset="-127"/>
                        </a:rPr>
                        <a:t>/</a:t>
                      </a:r>
                      <a:r>
                        <a:rPr lang="en-US" sz="1600" b="0" i="0" kern="1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+mj-ea"/>
                          <a:cs typeface="굴림" panose="020B0600000101010101" pitchFamily="34" charset="-127"/>
                        </a:rPr>
                        <a:t>nginx</a:t>
                      </a: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j-ea"/>
                          <a:cs typeface="굴림" panose="020B0600000101010101" pitchFamily="34" charset="-127"/>
                        </a:rPr>
                        <a:t>/</a:t>
                      </a:r>
                      <a:r>
                        <a:rPr lang="en-US" sz="1600" b="0" i="0" kern="1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+mj-ea"/>
                          <a:cs typeface="굴림" panose="020B0600000101010101" pitchFamily="34" charset="-127"/>
                        </a:rPr>
                        <a:t>nginx.conf</a:t>
                      </a: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j-ea"/>
                          <a:cs typeface="굴림" panose="020B0600000101010101" pitchFamily="34" charset="-127"/>
                        </a:rPr>
                        <a:t> test failed</a:t>
                      </a:r>
                      <a:endParaRPr lang="ko-KR" sz="1600" b="0" i="0" kern="100" dirty="0">
                        <a:solidFill>
                          <a:srgbClr val="FFFF00"/>
                        </a:solidFill>
                        <a:effectLst/>
                        <a:latin typeface="+mn-lt"/>
                        <a:ea typeface="+mj-ea"/>
                        <a:cs typeface="굴림" panose="020B0600000101010101" pitchFamily="34" charset="-127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i="0" kern="100" dirty="0">
                          <a:solidFill>
                            <a:srgbClr val="FFFF00"/>
                          </a:solidFill>
                          <a:effectLst/>
                          <a:latin typeface="18 Regular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 </a:t>
                      </a:r>
                      <a:endParaRPr lang="ko-KR" sz="1600" b="0" i="0" kern="100" dirty="0">
                        <a:effectLst/>
                        <a:latin typeface="18 Regular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0942673"/>
                  </a:ext>
                </a:extLst>
              </a:tr>
              <a:tr h="18153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i="0" kern="100" dirty="0">
                          <a:solidFill>
                            <a:srgbClr val="FFFF00"/>
                          </a:solidFill>
                          <a:effectLst/>
                          <a:latin typeface="18 Regular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  </a:t>
                      </a:r>
                      <a:endParaRPr lang="ko-KR" sz="1200" kern="100" dirty="0">
                        <a:effectLst/>
                        <a:latin typeface="굴림" panose="020B0600000101010101" pitchFamily="34" charset="-127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2295835"/>
                  </a:ext>
                </a:extLst>
              </a:tr>
            </a:tbl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8D943A7E-DC56-874B-840A-A463B05AE18F}"/>
              </a:ext>
            </a:extLst>
          </p:cNvPr>
          <p:cNvSpPr txBox="1"/>
          <p:nvPr/>
        </p:nvSpPr>
        <p:spPr>
          <a:xfrm>
            <a:off x="271462" y="1829957"/>
            <a:ext cx="12601674" cy="383759"/>
          </a:xfrm>
          <a:prstGeom prst="rect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 wrap="square" rtlCol="0">
            <a:spAutoFit/>
          </a:bodyPr>
          <a:lstStyle/>
          <a:p>
            <a:pPr marL="268288" indent="-268288" algn="l" latinLnBrk="0">
              <a:lnSpc>
                <a:spcPct val="110000"/>
              </a:lnSpc>
              <a:spcBef>
                <a:spcPts val="1200"/>
              </a:spcBef>
              <a:buSzPct val="100000"/>
              <a:buFontTx/>
              <a:buBlip>
                <a:blip r:embed="rId3"/>
              </a:buBlip>
            </a:pPr>
            <a:r>
              <a:rPr kumimoji="1" lang="en-US" altLang="ko-KR" kern="0" dirty="0">
                <a:latin typeface="18 Regular"/>
              </a:rPr>
              <a:t>Compile </a:t>
            </a:r>
            <a:r>
              <a:rPr kumimoji="1" lang="ko-KR" altLang="en-US" kern="0" dirty="0" err="1">
                <a:latin typeface="18 Regular"/>
              </a:rPr>
              <a:t>설치시</a:t>
            </a:r>
            <a:r>
              <a:rPr kumimoji="1" lang="ko-KR" altLang="en-US" kern="0" dirty="0">
                <a:latin typeface="18 Regular"/>
              </a:rPr>
              <a:t> 확인방법</a:t>
            </a:r>
            <a:endParaRPr kumimoji="1" lang="en-US" altLang="ko-KR" kern="0" dirty="0">
              <a:latin typeface="18 Regular"/>
            </a:endParaRPr>
          </a:p>
        </p:txBody>
      </p:sp>
      <p:graphicFrame>
        <p:nvGraphicFramePr>
          <p:cNvPr id="31" name="표 30">
            <a:extLst>
              <a:ext uri="{FF2B5EF4-FFF2-40B4-BE49-F238E27FC236}">
                <a16:creationId xmlns:a16="http://schemas.microsoft.com/office/drawing/2014/main" id="{3BB4A691-E6A9-2745-8181-D1D7A7474A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2844450"/>
              </p:ext>
            </p:extLst>
          </p:nvPr>
        </p:nvGraphicFramePr>
        <p:xfrm>
          <a:off x="528736" y="4874715"/>
          <a:ext cx="10444094" cy="1561084"/>
        </p:xfrm>
        <a:graphic>
          <a:graphicData uri="http://schemas.openxmlformats.org/drawingml/2006/table">
            <a:tbl>
              <a:tblPr firstRow="1" firstCol="1" bandRow="1"/>
              <a:tblGrid>
                <a:gridCol w="10444094">
                  <a:extLst>
                    <a:ext uri="{9D8B030D-6E8A-4147-A177-3AD203B41FA5}">
                      <a16:colId xmlns:a16="http://schemas.microsoft.com/office/drawing/2014/main" val="3605830871"/>
                    </a:ext>
                  </a:extLst>
                </a:gridCol>
              </a:tblGrid>
              <a:tr h="83947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i="0" kern="100" dirty="0">
                          <a:solidFill>
                            <a:srgbClr val="FFFF00"/>
                          </a:solidFill>
                          <a:effectLst/>
                          <a:latin typeface="18 Regular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 </a:t>
                      </a:r>
                      <a:r>
                        <a:rPr lang="ko-KR" sz="1600" b="1" i="0" kern="100" dirty="0">
                          <a:solidFill>
                            <a:srgbClr val="FFFF00"/>
                          </a:solidFill>
                          <a:effectLst/>
                          <a:latin typeface="굴림" panose="020B0600000101010101" pitchFamily="34" charset="-127"/>
                          <a:ea typeface="맑은 고딕" panose="020B0503020000020004" pitchFamily="34" charset="-127"/>
                          <a:cs typeface="굴림" panose="020B0600000101010101" pitchFamily="34" charset="-127"/>
                        </a:rPr>
                        <a:t> </a:t>
                      </a:r>
                      <a:endParaRPr lang="ko-KR" sz="1600" kern="100" dirty="0">
                        <a:effectLst/>
                        <a:latin typeface="굴림" panose="020B0600000101010101" pitchFamily="34" charset="-127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0" kern="1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$ service </a:t>
                      </a:r>
                      <a:r>
                        <a:rPr lang="en-US" sz="1600" b="1" i="0" kern="1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nginx</a:t>
                      </a:r>
                      <a:r>
                        <a:rPr lang="en-US" sz="1600" b="1" i="0" kern="1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 </a:t>
                      </a:r>
                      <a:r>
                        <a:rPr lang="en-US" sz="1600" b="1" i="0" kern="1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configtest</a:t>
                      </a:r>
                      <a:endParaRPr lang="ko-KR" sz="1600" b="1" i="0" kern="100" dirty="0">
                        <a:solidFill>
                          <a:srgbClr val="FFFF00"/>
                        </a:solidFill>
                        <a:effectLst/>
                        <a:latin typeface="+mn-lt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0" kern="1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 </a:t>
                      </a:r>
                      <a:endParaRPr lang="ko-KR" sz="1600" b="1" i="0" kern="100" dirty="0">
                        <a:solidFill>
                          <a:srgbClr val="FFFF00"/>
                        </a:solidFill>
                        <a:effectLst/>
                        <a:latin typeface="+mn-lt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0" kern="1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nginx</a:t>
                      </a:r>
                      <a:r>
                        <a:rPr lang="en-US" sz="1600" b="1" i="0" kern="1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: [</a:t>
                      </a:r>
                      <a:r>
                        <a:rPr lang="en-US" sz="1600" b="1" i="0" kern="1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emerg</a:t>
                      </a:r>
                      <a:r>
                        <a:rPr lang="en-US" sz="1600" b="1" i="0" kern="1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] unexpected "}" in /</a:t>
                      </a:r>
                      <a:r>
                        <a:rPr lang="en-US" sz="1600" b="1" i="0" kern="1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etc</a:t>
                      </a:r>
                      <a:r>
                        <a:rPr lang="en-US" sz="1600" b="1" i="0" kern="1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/</a:t>
                      </a:r>
                      <a:r>
                        <a:rPr lang="en-US" sz="1600" b="1" i="0" kern="1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nginx</a:t>
                      </a:r>
                      <a:r>
                        <a:rPr lang="en-US" sz="1600" b="1" i="0" kern="1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/sites-enabled/www.linuxnix.com:37</a:t>
                      </a:r>
                      <a:br>
                        <a:rPr lang="en-US" sz="1600" b="1" i="0" kern="1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</a:br>
                      <a:r>
                        <a:rPr lang="en-US" sz="1600" b="1" i="0" kern="1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nginx</a:t>
                      </a:r>
                      <a:r>
                        <a:rPr lang="en-US" sz="1600" b="1" i="0" kern="1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: configuration file /</a:t>
                      </a:r>
                      <a:r>
                        <a:rPr lang="en-US" sz="1600" b="1" i="0" kern="1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etc</a:t>
                      </a:r>
                      <a:r>
                        <a:rPr lang="en-US" sz="1600" b="1" i="0" kern="1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/</a:t>
                      </a:r>
                      <a:r>
                        <a:rPr lang="en-US" sz="1600" b="1" i="0" kern="1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nginx</a:t>
                      </a:r>
                      <a:r>
                        <a:rPr lang="en-US" sz="1600" b="1" i="0" kern="1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/</a:t>
                      </a:r>
                      <a:r>
                        <a:rPr lang="en-US" sz="1600" b="1" i="0" kern="1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nginx.conf</a:t>
                      </a:r>
                      <a:r>
                        <a:rPr lang="en-US" sz="1600" b="1" i="0" kern="1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 test failed</a:t>
                      </a:r>
                      <a:endParaRPr lang="ko-KR" sz="1600" b="1" i="0" kern="100" dirty="0">
                        <a:solidFill>
                          <a:srgbClr val="FFFF00"/>
                        </a:solidFill>
                        <a:effectLst/>
                        <a:latin typeface="+mn-lt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i="0" kern="100" dirty="0">
                          <a:solidFill>
                            <a:srgbClr val="FFFF00"/>
                          </a:solidFill>
                          <a:effectLst/>
                          <a:latin typeface="18 Regular"/>
                          <a:ea typeface="굴림" panose="020B0600000101010101" pitchFamily="34" charset="-127"/>
                          <a:cs typeface="굴림" panose="020B0600000101010101" pitchFamily="34" charset="-127"/>
                        </a:rPr>
                        <a:t> </a:t>
                      </a:r>
                      <a:endParaRPr lang="ko-KR" sz="1200" kern="100" dirty="0">
                        <a:effectLst/>
                        <a:latin typeface="굴림" panose="020B0600000101010101" pitchFamily="34" charset="-127"/>
                        <a:ea typeface="굴림" panose="020B0600000101010101" pitchFamily="34" charset="-127"/>
                        <a:cs typeface="굴림" panose="020B0600000101010101" pitchFamily="34" charset="-127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9411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27030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3">
            <a:extLst>
              <a:ext uri="{FF2B5EF4-FFF2-40B4-BE49-F238E27FC236}">
                <a16:creationId xmlns:a16="http://schemas.microsoft.com/office/drawing/2014/main" id="{33DC9753-A6A8-D34F-8886-D54CBA090842}"/>
              </a:ext>
            </a:extLst>
          </p:cNvPr>
          <p:cNvSpPr txBox="1">
            <a:spLocks/>
          </p:cNvSpPr>
          <p:nvPr/>
        </p:nvSpPr>
        <p:spPr>
          <a:xfrm>
            <a:off x="28526" y="188640"/>
            <a:ext cx="7417097" cy="757130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400" b="1" dirty="0">
                <a:solidFill>
                  <a:prstClr val="white"/>
                </a:solidFill>
                <a:latin typeface="18 Regular"/>
                <a:ea typeface="+mn-ea"/>
                <a:cs typeface="Calibri" pitchFamily="34" charset="0"/>
              </a:rPr>
              <a:t>Nginx </a:t>
            </a:r>
            <a:r>
              <a:rPr lang="en" altLang="ko-KR" sz="2400" b="1" dirty="0">
                <a:solidFill>
                  <a:prstClr val="white"/>
                </a:solidFill>
                <a:latin typeface="18 Regular"/>
                <a:ea typeface="+mn-ea"/>
                <a:cs typeface="Calibri" pitchFamily="34" charset="0"/>
              </a:rPr>
              <a:t>Troubleshooting</a:t>
            </a:r>
          </a:p>
          <a:p>
            <a:r>
              <a:rPr lang="en-US" altLang="ko-KR" sz="2400" b="1" dirty="0">
                <a:solidFill>
                  <a:prstClr val="white"/>
                </a:solidFill>
                <a:latin typeface="18 Regular"/>
                <a:ea typeface="+mn-ea"/>
                <a:cs typeface="Calibri" pitchFamily="34" charset="0"/>
              </a:rPr>
              <a:t> </a:t>
            </a:r>
            <a:endParaRPr lang="ko-KR" altLang="en-US" sz="2400" b="1" dirty="0">
              <a:solidFill>
                <a:schemeClr val="bg1"/>
              </a:solidFill>
              <a:latin typeface="18 Regular"/>
              <a:ea typeface="+mn-e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7214BF-1D44-5C4C-A835-9A3D42CDA2E2}"/>
              </a:ext>
            </a:extLst>
          </p:cNvPr>
          <p:cNvSpPr txBox="1"/>
          <p:nvPr/>
        </p:nvSpPr>
        <p:spPr>
          <a:xfrm>
            <a:off x="119062" y="908720"/>
            <a:ext cx="12601674" cy="2922467"/>
          </a:xfrm>
          <a:prstGeom prst="rect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 wrap="square" rtlCol="0">
            <a:spAutoFit/>
          </a:bodyPr>
          <a:lstStyle/>
          <a:p>
            <a:pPr marL="268288" indent="-268288" algn="l" latinLnBrk="0">
              <a:lnSpc>
                <a:spcPct val="110000"/>
              </a:lnSpc>
              <a:spcBef>
                <a:spcPts val="1200"/>
              </a:spcBef>
              <a:buSzPct val="100000"/>
              <a:buFontTx/>
              <a:buBlip>
                <a:blip r:embed="rId2"/>
              </a:buBlip>
            </a:pPr>
            <a:r>
              <a:rPr kumimoji="1" lang="en-US" altLang="ko-KR" kern="0" dirty="0">
                <a:ea typeface="+mj-ea"/>
              </a:rPr>
              <a:t>Nginx </a:t>
            </a:r>
            <a:r>
              <a:rPr kumimoji="1" lang="ko-KR" altLang="en-US" kern="0" dirty="0">
                <a:ea typeface="+mj-ea"/>
              </a:rPr>
              <a:t>로그 확인</a:t>
            </a:r>
            <a:endParaRPr kumimoji="1" lang="en-US" altLang="ko-KR" kern="0" dirty="0">
              <a:ea typeface="+mj-ea"/>
            </a:endParaRPr>
          </a:p>
          <a:p>
            <a:pPr algn="l" latinLnBrk="0">
              <a:lnSpc>
                <a:spcPct val="110000"/>
              </a:lnSpc>
              <a:spcBef>
                <a:spcPts val="1200"/>
              </a:spcBef>
              <a:buSzPct val="100000"/>
            </a:pPr>
            <a:r>
              <a:rPr kumimoji="1" lang="en-US" altLang="ko-KR" sz="1600" kern="0" dirty="0">
                <a:latin typeface="18 Regular"/>
                <a:ea typeface="+mj-ea"/>
              </a:rPr>
              <a:t>    </a:t>
            </a:r>
            <a:r>
              <a:rPr kumimoji="1" lang="en-US" altLang="ko-KR" sz="1600" kern="0" dirty="0" err="1">
                <a:ea typeface="+mj-ea"/>
              </a:rPr>
              <a:t>nginx</a:t>
            </a:r>
            <a:r>
              <a:rPr kumimoji="1" lang="en-US" altLang="ko-KR" sz="1600" kern="0" dirty="0">
                <a:ea typeface="+mj-ea"/>
              </a:rPr>
              <a:t> </a:t>
            </a:r>
            <a:r>
              <a:rPr kumimoji="1" lang="ko-KR" altLang="en-US" sz="1600" kern="0" dirty="0">
                <a:ea typeface="+mj-ea"/>
              </a:rPr>
              <a:t>구성파일에서도 문제를 찾을 수 없다면</a:t>
            </a:r>
            <a:r>
              <a:rPr kumimoji="1" lang="en-US" altLang="ko-KR" sz="1600" kern="0" dirty="0">
                <a:ea typeface="+mj-ea"/>
              </a:rPr>
              <a:t>, </a:t>
            </a:r>
            <a:r>
              <a:rPr kumimoji="1" lang="ko-KR" altLang="en-US" sz="1600" kern="0" dirty="0">
                <a:ea typeface="+mj-ea"/>
              </a:rPr>
              <a:t>서버에 어떤 문제가 발생하는지 확인하는 것이 중요함</a:t>
            </a:r>
            <a:r>
              <a:rPr kumimoji="1" lang="en-US" altLang="ko-KR" sz="1600" kern="0" dirty="0">
                <a:ea typeface="+mj-ea"/>
              </a:rPr>
              <a:t>. </a:t>
            </a:r>
          </a:p>
          <a:p>
            <a:pPr algn="l" latinLnBrk="0">
              <a:lnSpc>
                <a:spcPct val="110000"/>
              </a:lnSpc>
              <a:spcBef>
                <a:spcPts val="1200"/>
              </a:spcBef>
              <a:buSzPct val="100000"/>
            </a:pPr>
            <a:r>
              <a:rPr kumimoji="1" lang="en-US" altLang="ko-KR" sz="1600" kern="0" dirty="0">
                <a:ea typeface="+mj-ea"/>
              </a:rPr>
              <a:t>    </a:t>
            </a:r>
            <a:r>
              <a:rPr kumimoji="1" lang="en-US" altLang="ko-KR" sz="1600" kern="0" dirty="0" err="1">
                <a:ea typeface="+mj-ea"/>
              </a:rPr>
              <a:t>accee_log</a:t>
            </a:r>
            <a:r>
              <a:rPr kumimoji="1" lang="ko-KR" altLang="en-US" sz="1600" kern="0" dirty="0">
                <a:ea typeface="+mj-ea"/>
              </a:rPr>
              <a:t>와 </a:t>
            </a:r>
            <a:r>
              <a:rPr kumimoji="1" lang="en-US" altLang="ko-KR" sz="1600" kern="0" dirty="0" err="1">
                <a:ea typeface="+mj-ea"/>
              </a:rPr>
              <a:t>error_log</a:t>
            </a:r>
            <a:r>
              <a:rPr kumimoji="1" lang="en-US" altLang="ko-KR" sz="1600" kern="0" dirty="0">
                <a:ea typeface="+mj-ea"/>
              </a:rPr>
              <a:t> </a:t>
            </a:r>
            <a:r>
              <a:rPr kumimoji="1" lang="ko-KR" altLang="en-US" sz="1600" kern="0" dirty="0">
                <a:ea typeface="+mj-ea"/>
              </a:rPr>
              <a:t>통해서 확인 가능 함</a:t>
            </a:r>
            <a:r>
              <a:rPr kumimoji="1" lang="en-US" altLang="ko-KR" sz="1600" kern="0" dirty="0">
                <a:ea typeface="+mj-ea"/>
              </a:rPr>
              <a:t>.</a:t>
            </a:r>
          </a:p>
          <a:p>
            <a:pPr algn="l" latinLnBrk="0">
              <a:lnSpc>
                <a:spcPct val="110000"/>
              </a:lnSpc>
              <a:spcBef>
                <a:spcPts val="1200"/>
              </a:spcBef>
              <a:buSzPct val="100000"/>
            </a:pPr>
            <a:r>
              <a:rPr kumimoji="1" lang="en-US" altLang="ko-KR" sz="1600" kern="0" dirty="0">
                <a:ea typeface="+mj-ea"/>
              </a:rPr>
              <a:t>    </a:t>
            </a:r>
            <a:r>
              <a:rPr kumimoji="1" lang="ko-KR" altLang="en-US" sz="1600" kern="0" dirty="0" err="1">
                <a:ea typeface="+mj-ea"/>
              </a:rPr>
              <a:t>로그경로는</a:t>
            </a:r>
            <a:r>
              <a:rPr kumimoji="1" lang="ko-KR" altLang="en-US" sz="1600" kern="0" dirty="0">
                <a:ea typeface="+mj-ea"/>
              </a:rPr>
              <a:t> 기본으로 </a:t>
            </a:r>
            <a:r>
              <a:rPr kumimoji="1" lang="en-US" altLang="ko-KR" sz="1600" kern="0" dirty="0">
                <a:ea typeface="+mj-ea"/>
              </a:rPr>
              <a:t>/</a:t>
            </a:r>
            <a:r>
              <a:rPr kumimoji="1" lang="en-US" altLang="ko-KR" sz="1600" kern="0" dirty="0" err="1">
                <a:ea typeface="+mj-ea"/>
              </a:rPr>
              <a:t>var</a:t>
            </a:r>
            <a:r>
              <a:rPr kumimoji="1" lang="en-US" altLang="ko-KR" sz="1600" kern="0" dirty="0">
                <a:ea typeface="+mj-ea"/>
              </a:rPr>
              <a:t>/log/</a:t>
            </a:r>
            <a:r>
              <a:rPr kumimoji="1" lang="en-US" altLang="ko-KR" sz="1600" kern="0" dirty="0" err="1">
                <a:ea typeface="+mj-ea"/>
              </a:rPr>
              <a:t>nginx</a:t>
            </a:r>
            <a:r>
              <a:rPr kumimoji="1" lang="en-US" altLang="ko-KR" sz="1600" kern="0" dirty="0">
                <a:ea typeface="+mj-ea"/>
              </a:rPr>
              <a:t>/ </a:t>
            </a:r>
            <a:r>
              <a:rPr kumimoji="1" lang="ko-KR" altLang="en-US" sz="1600" kern="0" dirty="0">
                <a:ea typeface="+mj-ea"/>
              </a:rPr>
              <a:t>경로에 있으며 해당 경로에 없을 시 </a:t>
            </a:r>
            <a:r>
              <a:rPr kumimoji="1" lang="en-US" altLang="ko-KR" sz="1600" kern="0" dirty="0" err="1">
                <a:ea typeface="+mj-ea"/>
              </a:rPr>
              <a:t>nginx.conf</a:t>
            </a:r>
            <a:r>
              <a:rPr kumimoji="1" lang="en-US" altLang="ko-KR" sz="1600" kern="0" dirty="0">
                <a:ea typeface="+mj-ea"/>
              </a:rPr>
              <a:t> </a:t>
            </a:r>
            <a:r>
              <a:rPr kumimoji="1" lang="ko-KR" altLang="en-US" sz="1600" kern="0" dirty="0">
                <a:ea typeface="+mj-ea"/>
              </a:rPr>
              <a:t>파일에 설정되어 있는 </a:t>
            </a:r>
            <a:r>
              <a:rPr kumimoji="1" lang="ko-KR" altLang="en-US" sz="1600" kern="0" dirty="0" err="1">
                <a:ea typeface="+mj-ea"/>
              </a:rPr>
              <a:t>로그경로를</a:t>
            </a:r>
            <a:r>
              <a:rPr kumimoji="1" lang="ko-KR" altLang="en-US" sz="1600" kern="0" dirty="0">
                <a:ea typeface="+mj-ea"/>
              </a:rPr>
              <a:t> 확인</a:t>
            </a:r>
            <a:endParaRPr kumimoji="1" lang="en-US" altLang="ko-KR" sz="1600" kern="0" dirty="0">
              <a:ea typeface="+mj-ea"/>
            </a:endParaRPr>
          </a:p>
          <a:p>
            <a:pPr algn="l" latinLnBrk="0">
              <a:lnSpc>
                <a:spcPct val="110000"/>
              </a:lnSpc>
              <a:spcBef>
                <a:spcPts val="1200"/>
              </a:spcBef>
              <a:buSzPct val="100000"/>
            </a:pPr>
            <a:r>
              <a:rPr kumimoji="1" lang="ko-KR" altLang="en-US" sz="1600" kern="0" dirty="0">
                <a:ea typeface="+mj-ea"/>
              </a:rPr>
              <a:t>    결론으로 로그 파일에서 </a:t>
            </a:r>
            <a:r>
              <a:rPr kumimoji="1" lang="en-US" altLang="ko-KR" sz="1600" kern="0" dirty="0" err="1">
                <a:ea typeface="+mj-ea"/>
              </a:rPr>
              <a:t>nginx</a:t>
            </a:r>
            <a:r>
              <a:rPr kumimoji="1" lang="en-US" altLang="ko-KR" sz="1600" kern="0" dirty="0">
                <a:ea typeface="+mj-ea"/>
              </a:rPr>
              <a:t> </a:t>
            </a:r>
            <a:r>
              <a:rPr kumimoji="1" lang="ko-KR" altLang="en-US" sz="1600" kern="0" dirty="0">
                <a:ea typeface="+mj-ea"/>
              </a:rPr>
              <a:t>서버에 </a:t>
            </a:r>
            <a:r>
              <a:rPr kumimoji="1" lang="ko-KR" altLang="en-US" sz="1600" kern="0" dirty="0" err="1">
                <a:ea typeface="+mj-ea"/>
              </a:rPr>
              <a:t>무슨일이</a:t>
            </a:r>
            <a:r>
              <a:rPr kumimoji="1" lang="ko-KR" altLang="en-US" sz="1600" kern="0" dirty="0">
                <a:ea typeface="+mj-ea"/>
              </a:rPr>
              <a:t> 일어나는지 확인 할 수 있고 서버를 정상적으로 </a:t>
            </a:r>
            <a:r>
              <a:rPr kumimoji="1" lang="ko-KR" altLang="en-US" sz="1600" kern="0" dirty="0" err="1">
                <a:ea typeface="+mj-ea"/>
              </a:rPr>
              <a:t>동작시키지</a:t>
            </a:r>
            <a:r>
              <a:rPr kumimoji="1" lang="ko-KR" altLang="en-US" sz="1600" kern="0" dirty="0">
                <a:ea typeface="+mj-ea"/>
              </a:rPr>
              <a:t> 위한 정보를</a:t>
            </a:r>
            <a:endParaRPr kumimoji="1" lang="en-US" altLang="ko-KR" sz="1600" kern="0" dirty="0">
              <a:ea typeface="+mj-ea"/>
            </a:endParaRPr>
          </a:p>
          <a:p>
            <a:pPr algn="l" latinLnBrk="0">
              <a:lnSpc>
                <a:spcPct val="110000"/>
              </a:lnSpc>
              <a:spcBef>
                <a:spcPts val="1200"/>
              </a:spcBef>
              <a:buSzPct val="100000"/>
            </a:pPr>
            <a:r>
              <a:rPr kumimoji="1" lang="ko-KR" altLang="en-US" sz="1600" kern="0" dirty="0">
                <a:ea typeface="+mj-ea"/>
              </a:rPr>
              <a:t>    취득할 수 있음 </a:t>
            </a:r>
            <a:endParaRPr kumimoji="1" lang="en-US" altLang="ko-KR" sz="1600" kern="0" dirty="0">
              <a:ea typeface="+mj-ea"/>
            </a:endParaRPr>
          </a:p>
          <a:p>
            <a:pPr algn="l" latinLnBrk="0">
              <a:lnSpc>
                <a:spcPct val="110000"/>
              </a:lnSpc>
              <a:spcBef>
                <a:spcPts val="1200"/>
              </a:spcBef>
              <a:buSzPct val="100000"/>
            </a:pPr>
            <a:r>
              <a:rPr kumimoji="1" lang="ko-KR" altLang="en-US" sz="1600" b="1" kern="0" dirty="0">
                <a:latin typeface="18 Regular"/>
              </a:rPr>
              <a:t>    </a:t>
            </a:r>
            <a:endParaRPr kumimoji="1" lang="en-US" altLang="ko-KR" sz="1600" b="1" kern="0" dirty="0">
              <a:latin typeface="18 Regular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8D457B76-8B6B-0248-BE17-959D91F76E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632" y="3604922"/>
            <a:ext cx="6264647" cy="292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5912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2704297" y="1244973"/>
            <a:ext cx="4953000" cy="470898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ko-KR" sz="6000" b="1" cap="small" dirty="0">
                <a:solidFill>
                  <a:srgbClr val="C00000"/>
                </a:solidFill>
                <a:latin typeface="Arial Black" pitchFamily="34" charset="0"/>
              </a:rPr>
              <a:t>O</a:t>
            </a:r>
            <a:r>
              <a:rPr lang="en-US" altLang="ko-KR" sz="6000" b="1" cap="small" dirty="0">
                <a:latin typeface="Arial Black" pitchFamily="34" charset="0"/>
              </a:rPr>
              <a:t>pen</a:t>
            </a:r>
          </a:p>
          <a:p>
            <a:r>
              <a:rPr lang="en-US" altLang="ko-KR" sz="6000" b="1" cap="small" dirty="0">
                <a:solidFill>
                  <a:srgbClr val="C00000"/>
                </a:solidFill>
                <a:latin typeface="Arial Black" pitchFamily="34" charset="0"/>
              </a:rPr>
              <a:t>S</a:t>
            </a:r>
            <a:r>
              <a:rPr lang="en-US" altLang="ko-KR" sz="6000" b="1" cap="small" dirty="0">
                <a:latin typeface="Arial Black" pitchFamily="34" charset="0"/>
              </a:rPr>
              <a:t>hare</a:t>
            </a:r>
          </a:p>
          <a:p>
            <a:r>
              <a:rPr lang="en-US" altLang="ko-KR" sz="6000" b="1" cap="small" dirty="0">
                <a:solidFill>
                  <a:srgbClr val="C00000"/>
                </a:solidFill>
                <a:latin typeface="Arial Black" pitchFamily="34" charset="0"/>
              </a:rPr>
              <a:t>C</a:t>
            </a:r>
            <a:r>
              <a:rPr lang="en-US" altLang="ko-KR" sz="6000" b="1" cap="small" dirty="0">
                <a:latin typeface="Arial Black" pitchFamily="34" charset="0"/>
              </a:rPr>
              <a:t>ontribute</a:t>
            </a:r>
          </a:p>
          <a:p>
            <a:r>
              <a:rPr lang="en-US" altLang="ko-KR" sz="6000" b="1" cap="small" dirty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A</a:t>
            </a:r>
            <a:r>
              <a:rPr lang="en-US" altLang="ko-KR" sz="6000" b="1" cap="small" dirty="0">
                <a:latin typeface="Arial Black" pitchFamily="34" charset="0"/>
              </a:rPr>
              <a:t>dopt</a:t>
            </a:r>
          </a:p>
          <a:p>
            <a:r>
              <a:rPr lang="en-US" altLang="ko-KR" sz="6000" b="1" cap="small" dirty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R</a:t>
            </a:r>
            <a:r>
              <a:rPr lang="en-US" altLang="ko-KR" sz="6000" b="1" cap="small" dirty="0">
                <a:latin typeface="Arial Black" pitchFamily="34" charset="0"/>
              </a:rPr>
              <a:t>euse</a:t>
            </a:r>
            <a:endParaRPr lang="ko-KR" altLang="en-US" sz="6000" b="1" cap="small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7836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2">
            <a:extLst>
              <a:ext uri="{FF2B5EF4-FFF2-40B4-BE49-F238E27FC236}">
                <a16:creationId xmlns:a16="http://schemas.microsoft.com/office/drawing/2014/main" id="{618A43B3-FD1E-45F6-8BEC-DA230D64E828}"/>
              </a:ext>
            </a:extLst>
          </p:cNvPr>
          <p:cNvSpPr txBox="1">
            <a:spLocks/>
          </p:cNvSpPr>
          <p:nvPr/>
        </p:nvSpPr>
        <p:spPr>
          <a:xfrm>
            <a:off x="1619957" y="2515929"/>
            <a:ext cx="6625111" cy="1117229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o-KR" altLang="en-US" sz="72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Circular Pro Bold" panose="020B0804020101010102" pitchFamily="34" charset="0"/>
              </a:rPr>
              <a:t>감사합니다</a:t>
            </a:r>
          </a:p>
        </p:txBody>
      </p:sp>
    </p:spTree>
    <p:extLst>
      <p:ext uri="{BB962C8B-B14F-4D97-AF65-F5344CB8AC3E}">
        <p14:creationId xmlns:p14="http://schemas.microsoft.com/office/powerpoint/2010/main" val="10739192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제목 3">
            <a:extLst>
              <a:ext uri="{FF2B5EF4-FFF2-40B4-BE49-F238E27FC236}">
                <a16:creationId xmlns:a16="http://schemas.microsoft.com/office/drawing/2014/main" id="{F4CB51D7-F5B0-470B-883F-B835617556C1}"/>
              </a:ext>
            </a:extLst>
          </p:cNvPr>
          <p:cNvSpPr txBox="1">
            <a:spLocks/>
          </p:cNvSpPr>
          <p:nvPr/>
        </p:nvSpPr>
        <p:spPr>
          <a:xfrm>
            <a:off x="26233" y="184502"/>
            <a:ext cx="5214155" cy="430374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400" b="1" dirty="0">
                <a:solidFill>
                  <a:prstClr val="white"/>
                </a:solidFill>
                <a:latin typeface="18 Regular"/>
                <a:ea typeface="+mn-ea"/>
                <a:cs typeface="Calibri" pitchFamily="34" charset="0"/>
              </a:rPr>
              <a:t>About Nginx </a:t>
            </a:r>
            <a:endParaRPr lang="ko-KR" altLang="en-US" sz="2400" b="1" dirty="0">
              <a:solidFill>
                <a:schemeClr val="bg1"/>
              </a:solidFill>
              <a:latin typeface="18 Regular"/>
              <a:ea typeface="+mn-ea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4654CCC-86FA-464C-979A-F0161F6B642B}"/>
              </a:ext>
            </a:extLst>
          </p:cNvPr>
          <p:cNvSpPr txBox="1"/>
          <p:nvPr/>
        </p:nvSpPr>
        <p:spPr>
          <a:xfrm>
            <a:off x="479425" y="980728"/>
            <a:ext cx="1135567" cy="402161"/>
          </a:xfrm>
          <a:prstGeom prst="rect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 wrap="none" rtlCol="0">
            <a:spAutoFit/>
          </a:bodyPr>
          <a:lstStyle/>
          <a:p>
            <a:pPr marL="268288" indent="-268288" algn="l" latinLnBrk="0">
              <a:lnSpc>
                <a:spcPct val="110000"/>
              </a:lnSpc>
              <a:spcBef>
                <a:spcPts val="1200"/>
              </a:spcBef>
              <a:buSzPct val="100000"/>
              <a:buFontTx/>
              <a:buBlip>
                <a:blip r:embed="rId3"/>
              </a:buBlip>
            </a:pPr>
            <a:r>
              <a:rPr kumimoji="1" lang="en-US" altLang="ko-KR" sz="2000" kern="0" dirty="0">
                <a:ea typeface="나눔바른고딕" panose="020B0603020101020101" pitchFamily="50" charset="-127"/>
              </a:rPr>
              <a:t>Nginx</a:t>
            </a:r>
            <a:endParaRPr kumimoji="1" lang="ko-KR" altLang="en-US" sz="2000" kern="0" dirty="0">
              <a:ea typeface="나눔바른고딕" panose="020B0603020101020101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57DB9C-4701-B343-93F1-E7D9E1C975DF}"/>
              </a:ext>
            </a:extLst>
          </p:cNvPr>
          <p:cNvSpPr txBox="1"/>
          <p:nvPr/>
        </p:nvSpPr>
        <p:spPr>
          <a:xfrm>
            <a:off x="695400" y="1382889"/>
            <a:ext cx="11233248" cy="1381917"/>
          </a:xfrm>
          <a:prstGeom prst="rect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ko-KR" altLang="ko-KR" sz="1600" dirty="0">
                <a:latin typeface="18 Regular"/>
              </a:rPr>
              <a:t>아파치와 동일한 기능을 가지고 있는 오픈소스 소프트웨어로서</a:t>
            </a:r>
            <a:r>
              <a:rPr lang="en-US" altLang="ko-KR" sz="1600" dirty="0">
                <a:latin typeface="18 Regular"/>
              </a:rPr>
              <a:t> </a:t>
            </a:r>
            <a:r>
              <a:rPr lang="ko-KR" altLang="ko-KR" sz="1600" dirty="0" err="1">
                <a:latin typeface="18 Regular"/>
              </a:rPr>
              <a:t>웹서버</a:t>
            </a:r>
            <a:r>
              <a:rPr lang="en-US" altLang="ko-KR" sz="1600" dirty="0">
                <a:latin typeface="18 Regular"/>
              </a:rPr>
              <a:t>, </a:t>
            </a:r>
            <a:r>
              <a:rPr lang="ko-KR" altLang="ko-KR" sz="1600" dirty="0" err="1">
                <a:latin typeface="18 Regular"/>
              </a:rPr>
              <a:t>리버스</a:t>
            </a:r>
            <a:r>
              <a:rPr lang="ko-KR" altLang="ko-KR" sz="1600" dirty="0">
                <a:latin typeface="18 Regular"/>
              </a:rPr>
              <a:t> 프록시</a:t>
            </a:r>
            <a:r>
              <a:rPr lang="en-US" altLang="ko-KR" sz="1600" dirty="0">
                <a:latin typeface="18 Regular"/>
              </a:rPr>
              <a:t>, </a:t>
            </a:r>
            <a:r>
              <a:rPr lang="ko-KR" altLang="en-US" sz="1600" dirty="0">
                <a:latin typeface="18 Regular"/>
              </a:rPr>
              <a:t>메일 프록시 </a:t>
            </a:r>
            <a:r>
              <a:rPr lang="ko-KR" altLang="ko-KR" sz="1600" dirty="0">
                <a:latin typeface="18 Regular"/>
              </a:rPr>
              <a:t>기능을 </a:t>
            </a:r>
            <a:r>
              <a:rPr lang="ko-KR" altLang="en-US" sz="1600" dirty="0">
                <a:latin typeface="18 Regular"/>
              </a:rPr>
              <a:t>있음</a:t>
            </a:r>
            <a:endParaRPr lang="en-US" altLang="ko-KR" sz="1600" dirty="0">
              <a:latin typeface="18 Regular"/>
            </a:endParaRPr>
          </a:p>
          <a:p>
            <a:r>
              <a:rPr lang="ko-KR" altLang="ko-KR" sz="1600" dirty="0">
                <a:latin typeface="18 Regular"/>
              </a:rPr>
              <a:t>러시아 개발자</a:t>
            </a:r>
            <a:r>
              <a:rPr lang="en-US" altLang="ko-KR" sz="1600" dirty="0">
                <a:latin typeface="18 Regular"/>
              </a:rPr>
              <a:t>(</a:t>
            </a:r>
            <a:r>
              <a:rPr lang="ko-KR" altLang="en-US" sz="1600" dirty="0" err="1">
                <a:latin typeface="18 Regular"/>
              </a:rPr>
              <a:t>이고르</a:t>
            </a:r>
            <a:r>
              <a:rPr lang="ko-KR" altLang="en-US" sz="1600" dirty="0">
                <a:latin typeface="18 Regular"/>
              </a:rPr>
              <a:t> </a:t>
            </a:r>
            <a:r>
              <a:rPr lang="ko-KR" altLang="en-US" sz="1600" dirty="0" err="1">
                <a:latin typeface="18 Regular"/>
              </a:rPr>
              <a:t>시셰프</a:t>
            </a:r>
            <a:r>
              <a:rPr lang="en-US" altLang="ko-KR" sz="1600" dirty="0">
                <a:latin typeface="18 Regular"/>
              </a:rPr>
              <a:t>)</a:t>
            </a:r>
            <a:r>
              <a:rPr lang="ko-KR" altLang="ko-KR" sz="1600" dirty="0">
                <a:latin typeface="18 Regular"/>
              </a:rPr>
              <a:t>가 혼자서 만든 프로젝트이며</a:t>
            </a:r>
            <a:r>
              <a:rPr lang="en-US" altLang="ko-KR" sz="1600" dirty="0">
                <a:latin typeface="18 Regular"/>
              </a:rPr>
              <a:t>, </a:t>
            </a:r>
            <a:r>
              <a:rPr lang="ko-KR" altLang="ko-KR" sz="1600" dirty="0">
                <a:latin typeface="18 Regular"/>
              </a:rPr>
              <a:t>메모리와 성능이 좋아</a:t>
            </a:r>
            <a:r>
              <a:rPr lang="en-US" altLang="ko-KR" sz="1600" dirty="0">
                <a:latin typeface="18 Regular"/>
              </a:rPr>
              <a:t>, </a:t>
            </a:r>
            <a:r>
              <a:rPr lang="ko-KR" altLang="ko-KR" sz="1600" dirty="0">
                <a:latin typeface="18 Regular"/>
              </a:rPr>
              <a:t>유명해 졌으며</a:t>
            </a:r>
            <a:r>
              <a:rPr lang="en-US" altLang="ko-KR" sz="1600" dirty="0">
                <a:latin typeface="18 Regular"/>
              </a:rPr>
              <a:t> 2002</a:t>
            </a:r>
            <a:r>
              <a:rPr lang="ko-KR" altLang="ko-KR" sz="1600" dirty="0">
                <a:latin typeface="18 Regular"/>
              </a:rPr>
              <a:t>년 </a:t>
            </a:r>
            <a:r>
              <a:rPr lang="ko-KR" altLang="ko-KR" sz="1600" dirty="0" err="1">
                <a:latin typeface="18 Regular"/>
              </a:rPr>
              <a:t>부터</a:t>
            </a:r>
            <a:r>
              <a:rPr lang="ko-KR" altLang="ko-KR" sz="1600" dirty="0">
                <a:latin typeface="18 Regular"/>
              </a:rPr>
              <a:t> 시작되어 사용하는 곳이 증가하고 있는 추세</a:t>
            </a:r>
            <a:r>
              <a:rPr lang="ko-KR" altLang="en-US" sz="1600" dirty="0">
                <a:latin typeface="18 Regular"/>
              </a:rPr>
              <a:t>임</a:t>
            </a:r>
            <a:endParaRPr lang="ko-KR" altLang="ko-KR" sz="1600" dirty="0">
              <a:latin typeface="18 Regular"/>
            </a:endParaRPr>
          </a:p>
          <a:p>
            <a:pPr algn="l" latinLnBrk="0">
              <a:lnSpc>
                <a:spcPct val="110000"/>
              </a:lnSpc>
              <a:spcBef>
                <a:spcPts val="1200"/>
              </a:spcBef>
              <a:buSzPct val="100000"/>
            </a:pPr>
            <a:endParaRPr kumimoji="1" lang="ko-KR" altLang="en-US" sz="2400" kern="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71" name="그림 70">
            <a:extLst>
              <a:ext uri="{FF2B5EF4-FFF2-40B4-BE49-F238E27FC236}">
                <a16:creationId xmlns:a16="http://schemas.microsoft.com/office/drawing/2014/main" id="{A121066A-7490-094B-987E-91A91AF2C99D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839416" y="2571162"/>
            <a:ext cx="10899910" cy="3954182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785F20C8-A88B-9A47-AA9D-1EE56D69F4A3}"/>
              </a:ext>
            </a:extLst>
          </p:cNvPr>
          <p:cNvSpPr/>
          <p:nvPr/>
        </p:nvSpPr>
        <p:spPr>
          <a:xfrm>
            <a:off x="4367808" y="2073847"/>
            <a:ext cx="87849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29200">
              <a:spcAft>
                <a:spcPts val="0"/>
              </a:spcAft>
            </a:pPr>
            <a:r>
              <a:rPr lang="en-US" altLang="ko-KR" dirty="0">
                <a:solidFill>
                  <a:srgbClr val="0070C0"/>
                </a:solidFill>
                <a:latin typeface="18 Regular"/>
                <a:ea typeface="굴림" panose="020B0600000101010101" pitchFamily="34" charset="-127"/>
                <a:cs typeface="굴림" panose="020B0600000101010101" pitchFamily="34" charset="-127"/>
              </a:rPr>
              <a:t>Nginx</a:t>
            </a:r>
            <a:r>
              <a:rPr lang="en-US" altLang="ko-KR" sz="2800" dirty="0">
                <a:solidFill>
                  <a:srgbClr val="0070C0"/>
                </a:solidFill>
                <a:latin typeface="굴림" panose="020B0600000101010101" pitchFamily="34" charset="-127"/>
                <a:ea typeface="굴림" panose="020B0600000101010101" pitchFamily="34" charset="-127"/>
                <a:cs typeface="굴림" panose="020B0600000101010101" pitchFamily="34" charset="-127"/>
              </a:rPr>
              <a:t>, </a:t>
            </a:r>
            <a:r>
              <a:rPr lang="en-US" altLang="ko-KR" dirty="0">
                <a:solidFill>
                  <a:srgbClr val="FF0000"/>
                </a:solidFill>
                <a:latin typeface="18 Regular"/>
                <a:ea typeface="굴림" panose="020B0600000101010101" pitchFamily="34" charset="-127"/>
                <a:cs typeface="굴림" panose="020B0600000101010101" pitchFamily="34" charset="-127"/>
              </a:rPr>
              <a:t>Apache</a:t>
            </a:r>
            <a:r>
              <a:rPr lang="en-US" altLang="ko-KR" sz="2800" dirty="0">
                <a:solidFill>
                  <a:srgbClr val="FF0000"/>
                </a:solidFill>
                <a:latin typeface="굴림" panose="020B0600000101010101" pitchFamily="34" charset="-127"/>
                <a:ea typeface="굴림" panose="020B0600000101010101" pitchFamily="34" charset="-127"/>
                <a:cs typeface="굴림" panose="020B0600000101010101" pitchFamily="34" charset="-127"/>
              </a:rPr>
              <a:t>, </a:t>
            </a:r>
            <a:r>
              <a:rPr lang="en-US" altLang="ko-KR" dirty="0">
                <a:solidFill>
                  <a:srgbClr val="FFE912"/>
                </a:solidFill>
                <a:latin typeface="18 Regular"/>
                <a:ea typeface="굴림" panose="020B0600000101010101" pitchFamily="34" charset="-127"/>
                <a:cs typeface="굴림" panose="020B0600000101010101" pitchFamily="34" charset="-127"/>
              </a:rPr>
              <a:t>IIS</a:t>
            </a:r>
            <a:endParaRPr lang="ko-KR" altLang="ko-KR" sz="2800" dirty="0">
              <a:effectLst/>
              <a:latin typeface="굴림" panose="020B0600000101010101" pitchFamily="34" charset="-127"/>
              <a:ea typeface="굴림" panose="020B0600000101010101" pitchFamily="34" charset="-127"/>
              <a:cs typeface="굴림" panose="020B0600000101010101" pitchFamily="34" charset="-127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F159168-45E7-7E47-B6EC-B7957925646A}"/>
              </a:ext>
            </a:extLst>
          </p:cNvPr>
          <p:cNvSpPr txBox="1"/>
          <p:nvPr/>
        </p:nvSpPr>
        <p:spPr>
          <a:xfrm>
            <a:off x="5420138" y="6185123"/>
            <a:ext cx="2138952" cy="351378"/>
          </a:xfrm>
          <a:prstGeom prst="rect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 wrap="square" rtlCol="0">
            <a:spAutoFit/>
          </a:bodyPr>
          <a:lstStyle/>
          <a:p>
            <a:pPr algn="l" latinLnBrk="0">
              <a:lnSpc>
                <a:spcPct val="110000"/>
              </a:lnSpc>
              <a:spcBef>
                <a:spcPts val="1200"/>
              </a:spcBef>
              <a:buSzPct val="100000"/>
            </a:pPr>
            <a:r>
              <a:rPr kumimoji="1" lang="ko-KR" altLang="en-US" sz="1600" b="1" kern="0" dirty="0">
                <a:latin typeface="18 Regular"/>
              </a:rPr>
              <a:t>* </a:t>
            </a:r>
            <a:r>
              <a:rPr kumimoji="1" lang="ko-KR" altLang="en-US" sz="1600" b="1" kern="0" dirty="0" err="1">
                <a:latin typeface="18 Regular"/>
              </a:rPr>
              <a:t>구글트랜드</a:t>
            </a:r>
            <a:endParaRPr kumimoji="1" lang="ko-KR" altLang="en-US" sz="1600" b="1" kern="0" dirty="0">
              <a:latin typeface="18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9956557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bject 6">
            <a:extLst>
              <a:ext uri="{FF2B5EF4-FFF2-40B4-BE49-F238E27FC236}">
                <a16:creationId xmlns:a16="http://schemas.microsoft.com/office/drawing/2014/main" id="{A9A8905D-AEA8-3343-86FA-546DA5EAE4B0}"/>
              </a:ext>
            </a:extLst>
          </p:cNvPr>
          <p:cNvSpPr/>
          <p:nvPr/>
        </p:nvSpPr>
        <p:spPr>
          <a:xfrm>
            <a:off x="1412747" y="2534411"/>
            <a:ext cx="2150364" cy="16276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33" name="object 7">
            <a:extLst>
              <a:ext uri="{FF2B5EF4-FFF2-40B4-BE49-F238E27FC236}">
                <a16:creationId xmlns:a16="http://schemas.microsoft.com/office/drawing/2014/main" id="{26A1936B-A9B1-294A-BF5B-873118175BCA}"/>
              </a:ext>
            </a:extLst>
          </p:cNvPr>
          <p:cNvSpPr/>
          <p:nvPr/>
        </p:nvSpPr>
        <p:spPr>
          <a:xfrm>
            <a:off x="1660398" y="2776982"/>
            <a:ext cx="1656080" cy="1143000"/>
          </a:xfrm>
          <a:custGeom>
            <a:avLst/>
            <a:gdLst/>
            <a:ahLst/>
            <a:cxnLst/>
            <a:rect l="l" t="t" r="r" b="b"/>
            <a:pathLst>
              <a:path w="1656079" h="1143000">
                <a:moveTo>
                  <a:pt x="0" y="1143000"/>
                </a:moveTo>
                <a:lnTo>
                  <a:pt x="1655826" y="1143000"/>
                </a:lnTo>
                <a:lnTo>
                  <a:pt x="1655826" y="0"/>
                </a:lnTo>
                <a:lnTo>
                  <a:pt x="0" y="0"/>
                </a:lnTo>
                <a:lnTo>
                  <a:pt x="0" y="1143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34" name="object 8">
            <a:extLst>
              <a:ext uri="{FF2B5EF4-FFF2-40B4-BE49-F238E27FC236}">
                <a16:creationId xmlns:a16="http://schemas.microsoft.com/office/drawing/2014/main" id="{5463CE31-F57B-8E40-88B9-1C14BFDD0C54}"/>
              </a:ext>
            </a:extLst>
          </p:cNvPr>
          <p:cNvSpPr txBox="1"/>
          <p:nvPr/>
        </p:nvSpPr>
        <p:spPr>
          <a:xfrm>
            <a:off x="1660398" y="2776982"/>
            <a:ext cx="1656080" cy="1143000"/>
          </a:xfrm>
          <a:prstGeom prst="rect">
            <a:avLst/>
          </a:prstGeom>
          <a:ln w="25400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350">
              <a:latin typeface="Times New Roman"/>
              <a:cs typeface="Times New Roman"/>
            </a:endParaRPr>
          </a:p>
          <a:p>
            <a:pPr marL="209550">
              <a:lnSpc>
                <a:spcPct val="100000"/>
              </a:lnSpc>
            </a:pPr>
            <a:r>
              <a:rPr sz="1600" b="1" spc="-110" dirty="0">
                <a:latin typeface="Arial"/>
                <a:cs typeface="Arial"/>
              </a:rPr>
              <a:t>Parent</a:t>
            </a:r>
            <a:r>
              <a:rPr sz="1600" b="1" spc="-85" dirty="0">
                <a:latin typeface="Arial"/>
                <a:cs typeface="Arial"/>
              </a:rPr>
              <a:t> </a:t>
            </a:r>
            <a:r>
              <a:rPr sz="1600" b="1" spc="-170" dirty="0">
                <a:latin typeface="Arial"/>
                <a:cs typeface="Arial"/>
              </a:rPr>
              <a:t>process</a:t>
            </a:r>
            <a:endParaRPr sz="1600">
              <a:latin typeface="Arial"/>
              <a:cs typeface="Arial"/>
            </a:endParaRPr>
          </a:p>
        </p:txBody>
      </p:sp>
      <p:sp>
        <p:nvSpPr>
          <p:cNvPr id="35" name="object 9">
            <a:extLst>
              <a:ext uri="{FF2B5EF4-FFF2-40B4-BE49-F238E27FC236}">
                <a16:creationId xmlns:a16="http://schemas.microsoft.com/office/drawing/2014/main" id="{B677CD3D-14CE-FD45-9460-7AD9C9283694}"/>
              </a:ext>
            </a:extLst>
          </p:cNvPr>
          <p:cNvSpPr/>
          <p:nvPr/>
        </p:nvSpPr>
        <p:spPr>
          <a:xfrm>
            <a:off x="4403597" y="2786507"/>
            <a:ext cx="1656080" cy="815975"/>
          </a:xfrm>
          <a:custGeom>
            <a:avLst/>
            <a:gdLst/>
            <a:ahLst/>
            <a:cxnLst/>
            <a:rect l="l" t="t" r="r" b="b"/>
            <a:pathLst>
              <a:path w="1656079" h="815975">
                <a:moveTo>
                  <a:pt x="0" y="815975"/>
                </a:moveTo>
                <a:lnTo>
                  <a:pt x="1655826" y="815975"/>
                </a:lnTo>
                <a:lnTo>
                  <a:pt x="1655826" y="0"/>
                </a:lnTo>
                <a:lnTo>
                  <a:pt x="0" y="0"/>
                </a:lnTo>
                <a:lnTo>
                  <a:pt x="0" y="815975"/>
                </a:lnTo>
                <a:close/>
              </a:path>
            </a:pathLst>
          </a:custGeom>
          <a:solidFill>
            <a:srgbClr val="0071B4"/>
          </a:solidFill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36" name="object 10">
            <a:extLst>
              <a:ext uri="{FF2B5EF4-FFF2-40B4-BE49-F238E27FC236}">
                <a16:creationId xmlns:a16="http://schemas.microsoft.com/office/drawing/2014/main" id="{AB114286-82F4-CD40-8071-7369681350A4}"/>
              </a:ext>
            </a:extLst>
          </p:cNvPr>
          <p:cNvSpPr/>
          <p:nvPr/>
        </p:nvSpPr>
        <p:spPr>
          <a:xfrm>
            <a:off x="4403597" y="2786507"/>
            <a:ext cx="1656080" cy="815975"/>
          </a:xfrm>
          <a:custGeom>
            <a:avLst/>
            <a:gdLst/>
            <a:ahLst/>
            <a:cxnLst/>
            <a:rect l="l" t="t" r="r" b="b"/>
            <a:pathLst>
              <a:path w="1656079" h="815975">
                <a:moveTo>
                  <a:pt x="0" y="815975"/>
                </a:moveTo>
                <a:lnTo>
                  <a:pt x="1655826" y="815975"/>
                </a:lnTo>
                <a:lnTo>
                  <a:pt x="1655826" y="0"/>
                </a:lnTo>
                <a:lnTo>
                  <a:pt x="0" y="0"/>
                </a:lnTo>
                <a:lnTo>
                  <a:pt x="0" y="815975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37" name="object 11">
            <a:extLst>
              <a:ext uri="{FF2B5EF4-FFF2-40B4-BE49-F238E27FC236}">
                <a16:creationId xmlns:a16="http://schemas.microsoft.com/office/drawing/2014/main" id="{1A370736-9D53-0D45-8645-B1B9E7DDCAF3}"/>
              </a:ext>
            </a:extLst>
          </p:cNvPr>
          <p:cNvSpPr txBox="1"/>
          <p:nvPr/>
        </p:nvSpPr>
        <p:spPr>
          <a:xfrm>
            <a:off x="4666234" y="2807969"/>
            <a:ext cx="113093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35" dirty="0">
                <a:solidFill>
                  <a:srgbClr val="FFFFFF"/>
                </a:solidFill>
                <a:latin typeface="Arial"/>
                <a:cs typeface="Arial"/>
              </a:rPr>
              <a:t>Child</a:t>
            </a:r>
            <a:r>
              <a:rPr sz="1600" b="1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70" dirty="0">
                <a:solidFill>
                  <a:srgbClr val="FFFFFF"/>
                </a:solidFill>
                <a:latin typeface="Arial"/>
                <a:cs typeface="Arial"/>
              </a:rPr>
              <a:t>process</a:t>
            </a:r>
            <a:endParaRPr sz="1600">
              <a:latin typeface="Arial"/>
              <a:cs typeface="Arial"/>
            </a:endParaRPr>
          </a:p>
        </p:txBody>
      </p:sp>
      <p:sp>
        <p:nvSpPr>
          <p:cNvPr id="38" name="object 12">
            <a:extLst>
              <a:ext uri="{FF2B5EF4-FFF2-40B4-BE49-F238E27FC236}">
                <a16:creationId xmlns:a16="http://schemas.microsoft.com/office/drawing/2014/main" id="{690BA04A-6FD1-104B-98E7-9EF0B9084A19}"/>
              </a:ext>
            </a:extLst>
          </p:cNvPr>
          <p:cNvSpPr txBox="1"/>
          <p:nvPr/>
        </p:nvSpPr>
        <p:spPr>
          <a:xfrm>
            <a:off x="4414646" y="3689858"/>
            <a:ext cx="1656080" cy="815975"/>
          </a:xfrm>
          <a:prstGeom prst="rect">
            <a:avLst/>
          </a:prstGeom>
          <a:solidFill>
            <a:srgbClr val="0071B4"/>
          </a:solidFill>
          <a:ln w="9525">
            <a:solidFill>
              <a:srgbClr val="000000"/>
            </a:solidFill>
          </a:ln>
        </p:spPr>
        <p:txBody>
          <a:bodyPr vert="horz" wrap="square" lIns="0" tIns="33655" rIns="0" bIns="0" rtlCol="0">
            <a:spAutoFit/>
          </a:bodyPr>
          <a:lstStyle/>
          <a:p>
            <a:pPr marL="274955">
              <a:lnSpc>
                <a:spcPct val="100000"/>
              </a:lnSpc>
              <a:spcBef>
                <a:spcPts val="265"/>
              </a:spcBef>
            </a:pPr>
            <a:r>
              <a:rPr sz="1600" b="1" spc="-135" dirty="0">
                <a:solidFill>
                  <a:srgbClr val="FFFFFF"/>
                </a:solidFill>
                <a:latin typeface="Arial"/>
                <a:cs typeface="Arial"/>
              </a:rPr>
              <a:t>Child</a:t>
            </a:r>
            <a:r>
              <a:rPr sz="1600" b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70" dirty="0">
                <a:solidFill>
                  <a:srgbClr val="FFFFFF"/>
                </a:solidFill>
                <a:latin typeface="Arial"/>
                <a:cs typeface="Arial"/>
              </a:rPr>
              <a:t>process</a:t>
            </a:r>
            <a:endParaRPr sz="1600">
              <a:latin typeface="Arial"/>
              <a:cs typeface="Arial"/>
            </a:endParaRPr>
          </a:p>
        </p:txBody>
      </p:sp>
      <p:sp>
        <p:nvSpPr>
          <p:cNvPr id="39" name="object 13">
            <a:extLst>
              <a:ext uri="{FF2B5EF4-FFF2-40B4-BE49-F238E27FC236}">
                <a16:creationId xmlns:a16="http://schemas.microsoft.com/office/drawing/2014/main" id="{CA59CD1D-0252-6943-8830-8FCF1B12FF99}"/>
              </a:ext>
            </a:extLst>
          </p:cNvPr>
          <p:cNvSpPr txBox="1"/>
          <p:nvPr/>
        </p:nvSpPr>
        <p:spPr>
          <a:xfrm>
            <a:off x="4425822" y="5432869"/>
            <a:ext cx="1656080" cy="815975"/>
          </a:xfrm>
          <a:prstGeom prst="rect">
            <a:avLst/>
          </a:prstGeom>
          <a:solidFill>
            <a:srgbClr val="0071B4"/>
          </a:solidFill>
          <a:ln w="9525">
            <a:solidFill>
              <a:srgbClr val="000000"/>
            </a:solidFill>
          </a:ln>
        </p:spPr>
        <p:txBody>
          <a:bodyPr vert="horz" wrap="square" lIns="0" tIns="33655" rIns="0" bIns="0" rtlCol="0">
            <a:spAutoFit/>
          </a:bodyPr>
          <a:lstStyle/>
          <a:p>
            <a:pPr marL="274955">
              <a:lnSpc>
                <a:spcPct val="100000"/>
              </a:lnSpc>
              <a:spcBef>
                <a:spcPts val="265"/>
              </a:spcBef>
            </a:pPr>
            <a:r>
              <a:rPr sz="1600" b="1" spc="-135" dirty="0">
                <a:solidFill>
                  <a:srgbClr val="FFFFFF"/>
                </a:solidFill>
                <a:latin typeface="Arial"/>
                <a:cs typeface="Arial"/>
              </a:rPr>
              <a:t>Child</a:t>
            </a:r>
            <a:r>
              <a:rPr sz="1600" b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70" dirty="0">
                <a:solidFill>
                  <a:srgbClr val="FFFFFF"/>
                </a:solidFill>
                <a:latin typeface="Arial"/>
                <a:cs typeface="Arial"/>
              </a:rPr>
              <a:t>process</a:t>
            </a:r>
            <a:endParaRPr sz="1600">
              <a:latin typeface="Arial"/>
              <a:cs typeface="Arial"/>
            </a:endParaRPr>
          </a:p>
        </p:txBody>
      </p:sp>
      <p:sp>
        <p:nvSpPr>
          <p:cNvPr id="40" name="object 14">
            <a:extLst>
              <a:ext uri="{FF2B5EF4-FFF2-40B4-BE49-F238E27FC236}">
                <a16:creationId xmlns:a16="http://schemas.microsoft.com/office/drawing/2014/main" id="{B832E723-F62A-F24D-81CF-31C83E5D9252}"/>
              </a:ext>
            </a:extLst>
          </p:cNvPr>
          <p:cNvSpPr/>
          <p:nvPr/>
        </p:nvSpPr>
        <p:spPr>
          <a:xfrm>
            <a:off x="3627120" y="2759964"/>
            <a:ext cx="498348" cy="35676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41" name="object 15">
            <a:extLst>
              <a:ext uri="{FF2B5EF4-FFF2-40B4-BE49-F238E27FC236}">
                <a16:creationId xmlns:a16="http://schemas.microsoft.com/office/drawing/2014/main" id="{9018A34C-E35D-5A40-BC64-EA121E93DB50}"/>
              </a:ext>
            </a:extLst>
          </p:cNvPr>
          <p:cNvSpPr/>
          <p:nvPr/>
        </p:nvSpPr>
        <p:spPr>
          <a:xfrm>
            <a:off x="3590544" y="3745991"/>
            <a:ext cx="512063" cy="16413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42" name="object 16">
            <a:extLst>
              <a:ext uri="{FF2B5EF4-FFF2-40B4-BE49-F238E27FC236}">
                <a16:creationId xmlns:a16="http://schemas.microsoft.com/office/drawing/2014/main" id="{92E98AC1-5218-294C-90AE-1FAD3147BF95}"/>
              </a:ext>
            </a:extLst>
          </p:cNvPr>
          <p:cNvSpPr/>
          <p:nvPr/>
        </p:nvSpPr>
        <p:spPr>
          <a:xfrm>
            <a:off x="3674871" y="2788157"/>
            <a:ext cx="403225" cy="34717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43" name="object 17">
            <a:extLst>
              <a:ext uri="{FF2B5EF4-FFF2-40B4-BE49-F238E27FC236}">
                <a16:creationId xmlns:a16="http://schemas.microsoft.com/office/drawing/2014/main" id="{F3B0BA4E-5E5B-1B4C-996F-678894BCDC95}"/>
              </a:ext>
            </a:extLst>
          </p:cNvPr>
          <p:cNvSpPr/>
          <p:nvPr/>
        </p:nvSpPr>
        <p:spPr>
          <a:xfrm>
            <a:off x="3674871" y="2788157"/>
            <a:ext cx="403225" cy="3472179"/>
          </a:xfrm>
          <a:custGeom>
            <a:avLst/>
            <a:gdLst/>
            <a:ahLst/>
            <a:cxnLst/>
            <a:rect l="l" t="t" r="r" b="b"/>
            <a:pathLst>
              <a:path w="403225" h="3472179">
                <a:moveTo>
                  <a:pt x="0" y="3471799"/>
                </a:moveTo>
                <a:lnTo>
                  <a:pt x="403225" y="3471799"/>
                </a:lnTo>
                <a:lnTo>
                  <a:pt x="403225" y="0"/>
                </a:lnTo>
                <a:lnTo>
                  <a:pt x="0" y="0"/>
                </a:lnTo>
                <a:lnTo>
                  <a:pt x="0" y="3471799"/>
                </a:lnTo>
                <a:close/>
              </a:path>
            </a:pathLst>
          </a:custGeom>
          <a:ln w="9525">
            <a:solidFill>
              <a:srgbClr val="006FB4"/>
            </a:solidFill>
          </a:ln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44" name="object 18">
            <a:extLst>
              <a:ext uri="{FF2B5EF4-FFF2-40B4-BE49-F238E27FC236}">
                <a16:creationId xmlns:a16="http://schemas.microsoft.com/office/drawing/2014/main" id="{8F847701-DF25-234E-9D52-57F17DF58D14}"/>
              </a:ext>
            </a:extLst>
          </p:cNvPr>
          <p:cNvSpPr txBox="1"/>
          <p:nvPr/>
        </p:nvSpPr>
        <p:spPr>
          <a:xfrm>
            <a:off x="3745103" y="3878071"/>
            <a:ext cx="228600" cy="129159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1614"/>
              </a:lnSpc>
            </a:pPr>
            <a:r>
              <a:rPr sz="1600" b="1" spc="-125" dirty="0">
                <a:latin typeface="Arial"/>
                <a:cs typeface="Arial"/>
              </a:rPr>
              <a:t>Listener</a:t>
            </a:r>
            <a:r>
              <a:rPr sz="1600" b="1" spc="-130" dirty="0">
                <a:latin typeface="Arial"/>
                <a:cs typeface="Arial"/>
              </a:rPr>
              <a:t> </a:t>
            </a:r>
            <a:r>
              <a:rPr sz="1600" b="1" spc="-155" dirty="0">
                <a:latin typeface="Arial"/>
                <a:cs typeface="Arial"/>
              </a:rPr>
              <a:t>Socket</a:t>
            </a:r>
            <a:endParaRPr sz="1600">
              <a:latin typeface="Arial"/>
              <a:cs typeface="Arial"/>
            </a:endParaRPr>
          </a:p>
        </p:txBody>
      </p:sp>
      <p:sp>
        <p:nvSpPr>
          <p:cNvPr id="45" name="object 19">
            <a:extLst>
              <a:ext uri="{FF2B5EF4-FFF2-40B4-BE49-F238E27FC236}">
                <a16:creationId xmlns:a16="http://schemas.microsoft.com/office/drawing/2014/main" id="{07F73F2A-9B21-E249-89AB-1A784898706E}"/>
              </a:ext>
            </a:extLst>
          </p:cNvPr>
          <p:cNvSpPr/>
          <p:nvPr/>
        </p:nvSpPr>
        <p:spPr>
          <a:xfrm>
            <a:off x="2508504" y="1911095"/>
            <a:ext cx="1658112" cy="93878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46" name="object 20">
            <a:extLst>
              <a:ext uri="{FF2B5EF4-FFF2-40B4-BE49-F238E27FC236}">
                <a16:creationId xmlns:a16="http://schemas.microsoft.com/office/drawing/2014/main" id="{0D219D19-13AD-C948-9913-24AA0328D03F}"/>
              </a:ext>
            </a:extLst>
          </p:cNvPr>
          <p:cNvSpPr/>
          <p:nvPr/>
        </p:nvSpPr>
        <p:spPr>
          <a:xfrm>
            <a:off x="3169920" y="2146807"/>
            <a:ext cx="754380" cy="468630"/>
          </a:xfrm>
          <a:custGeom>
            <a:avLst/>
            <a:gdLst/>
            <a:ahLst/>
            <a:cxnLst/>
            <a:rect l="l" t="t" r="r" b="b"/>
            <a:pathLst>
              <a:path w="754379" h="468630">
                <a:moveTo>
                  <a:pt x="753999" y="312165"/>
                </a:moveTo>
                <a:lnTo>
                  <a:pt x="275208" y="312165"/>
                </a:lnTo>
                <a:lnTo>
                  <a:pt x="538607" y="468249"/>
                </a:lnTo>
                <a:lnTo>
                  <a:pt x="753999" y="312165"/>
                </a:lnTo>
                <a:close/>
              </a:path>
              <a:path w="754379" h="468630">
                <a:moveTo>
                  <a:pt x="239394" y="0"/>
                </a:moveTo>
                <a:lnTo>
                  <a:pt x="0" y="0"/>
                </a:lnTo>
                <a:lnTo>
                  <a:pt x="47883" y="3054"/>
                </a:lnTo>
                <a:lnTo>
                  <a:pt x="94449" y="12026"/>
                </a:lnTo>
                <a:lnTo>
                  <a:pt x="139339" y="26633"/>
                </a:lnTo>
                <a:lnTo>
                  <a:pt x="182193" y="46589"/>
                </a:lnTo>
                <a:lnTo>
                  <a:pt x="222652" y="71610"/>
                </a:lnTo>
                <a:lnTo>
                  <a:pt x="260356" y="101411"/>
                </a:lnTo>
                <a:lnTo>
                  <a:pt x="294946" y="135709"/>
                </a:lnTo>
                <a:lnTo>
                  <a:pt x="326061" y="174217"/>
                </a:lnTo>
                <a:lnTo>
                  <a:pt x="353344" y="216653"/>
                </a:lnTo>
                <a:lnTo>
                  <a:pt x="376433" y="262730"/>
                </a:lnTo>
                <a:lnTo>
                  <a:pt x="394969" y="312165"/>
                </a:lnTo>
                <a:lnTo>
                  <a:pt x="634365" y="312165"/>
                </a:lnTo>
                <a:lnTo>
                  <a:pt x="615828" y="262730"/>
                </a:lnTo>
                <a:lnTo>
                  <a:pt x="592739" y="216653"/>
                </a:lnTo>
                <a:lnTo>
                  <a:pt x="565456" y="174217"/>
                </a:lnTo>
                <a:lnTo>
                  <a:pt x="534341" y="135709"/>
                </a:lnTo>
                <a:lnTo>
                  <a:pt x="499751" y="101411"/>
                </a:lnTo>
                <a:lnTo>
                  <a:pt x="462047" y="71610"/>
                </a:lnTo>
                <a:lnTo>
                  <a:pt x="421588" y="46589"/>
                </a:lnTo>
                <a:lnTo>
                  <a:pt x="378734" y="26633"/>
                </a:lnTo>
                <a:lnTo>
                  <a:pt x="333844" y="12026"/>
                </a:lnTo>
                <a:lnTo>
                  <a:pt x="287278" y="3054"/>
                </a:lnTo>
                <a:lnTo>
                  <a:pt x="2393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47" name="object 21">
            <a:extLst>
              <a:ext uri="{FF2B5EF4-FFF2-40B4-BE49-F238E27FC236}">
                <a16:creationId xmlns:a16="http://schemas.microsoft.com/office/drawing/2014/main" id="{7FF96095-E42F-2344-8A51-83B4E2748EEB}"/>
              </a:ext>
            </a:extLst>
          </p:cNvPr>
          <p:cNvSpPr/>
          <p:nvPr/>
        </p:nvSpPr>
        <p:spPr>
          <a:xfrm>
            <a:off x="2750947" y="2146807"/>
            <a:ext cx="539115" cy="468630"/>
          </a:xfrm>
          <a:custGeom>
            <a:avLst/>
            <a:gdLst/>
            <a:ahLst/>
            <a:cxnLst/>
            <a:rect l="l" t="t" r="r" b="b"/>
            <a:pathLst>
              <a:path w="539114" h="468630">
                <a:moveTo>
                  <a:pt x="418972" y="0"/>
                </a:moveTo>
                <a:lnTo>
                  <a:pt x="373320" y="2746"/>
                </a:lnTo>
                <a:lnTo>
                  <a:pt x="329092" y="10795"/>
                </a:lnTo>
                <a:lnTo>
                  <a:pt x="286544" y="23862"/>
                </a:lnTo>
                <a:lnTo>
                  <a:pt x="245931" y="41662"/>
                </a:lnTo>
                <a:lnTo>
                  <a:pt x="207508" y="63909"/>
                </a:lnTo>
                <a:lnTo>
                  <a:pt x="171532" y="90318"/>
                </a:lnTo>
                <a:lnTo>
                  <a:pt x="138257" y="120604"/>
                </a:lnTo>
                <a:lnTo>
                  <a:pt x="107940" y="154482"/>
                </a:lnTo>
                <a:lnTo>
                  <a:pt x="80837" y="191667"/>
                </a:lnTo>
                <a:lnTo>
                  <a:pt x="57201" y="231873"/>
                </a:lnTo>
                <a:lnTo>
                  <a:pt x="37290" y="274816"/>
                </a:lnTo>
                <a:lnTo>
                  <a:pt x="21359" y="320210"/>
                </a:lnTo>
                <a:lnTo>
                  <a:pt x="9663" y="367770"/>
                </a:lnTo>
                <a:lnTo>
                  <a:pt x="2458" y="417212"/>
                </a:lnTo>
                <a:lnTo>
                  <a:pt x="0" y="468249"/>
                </a:lnTo>
                <a:lnTo>
                  <a:pt x="239394" y="468249"/>
                </a:lnTo>
                <a:lnTo>
                  <a:pt x="241891" y="417035"/>
                </a:lnTo>
                <a:lnTo>
                  <a:pt x="249229" y="367190"/>
                </a:lnTo>
                <a:lnTo>
                  <a:pt x="261179" y="319057"/>
                </a:lnTo>
                <a:lnTo>
                  <a:pt x="277513" y="272979"/>
                </a:lnTo>
                <a:lnTo>
                  <a:pt x="298003" y="229298"/>
                </a:lnTo>
                <a:lnTo>
                  <a:pt x="322421" y="188356"/>
                </a:lnTo>
                <a:lnTo>
                  <a:pt x="350537" y="150497"/>
                </a:lnTo>
                <a:lnTo>
                  <a:pt x="382124" y="116063"/>
                </a:lnTo>
                <a:lnTo>
                  <a:pt x="416952" y="85397"/>
                </a:lnTo>
                <a:lnTo>
                  <a:pt x="454795" y="58841"/>
                </a:lnTo>
                <a:lnTo>
                  <a:pt x="495422" y="36738"/>
                </a:lnTo>
                <a:lnTo>
                  <a:pt x="538606" y="19430"/>
                </a:lnTo>
                <a:lnTo>
                  <a:pt x="509269" y="10929"/>
                </a:lnTo>
                <a:lnTo>
                  <a:pt x="479456" y="4857"/>
                </a:lnTo>
                <a:lnTo>
                  <a:pt x="449310" y="1214"/>
                </a:lnTo>
                <a:lnTo>
                  <a:pt x="418972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48" name="object 22">
            <a:extLst>
              <a:ext uri="{FF2B5EF4-FFF2-40B4-BE49-F238E27FC236}">
                <a16:creationId xmlns:a16="http://schemas.microsoft.com/office/drawing/2014/main" id="{579A75A3-2EE9-3A49-8B85-CA25401DD277}"/>
              </a:ext>
            </a:extLst>
          </p:cNvPr>
          <p:cNvSpPr/>
          <p:nvPr/>
        </p:nvSpPr>
        <p:spPr>
          <a:xfrm>
            <a:off x="2750947" y="2146807"/>
            <a:ext cx="1173480" cy="468630"/>
          </a:xfrm>
          <a:custGeom>
            <a:avLst/>
            <a:gdLst/>
            <a:ahLst/>
            <a:cxnLst/>
            <a:rect l="l" t="t" r="r" b="b"/>
            <a:pathLst>
              <a:path w="1173479" h="468630">
                <a:moveTo>
                  <a:pt x="538606" y="19430"/>
                </a:moveTo>
                <a:lnTo>
                  <a:pt x="495422" y="36738"/>
                </a:lnTo>
                <a:lnTo>
                  <a:pt x="454795" y="58841"/>
                </a:lnTo>
                <a:lnTo>
                  <a:pt x="416952" y="85397"/>
                </a:lnTo>
                <a:lnTo>
                  <a:pt x="382124" y="116063"/>
                </a:lnTo>
                <a:lnTo>
                  <a:pt x="350537" y="150497"/>
                </a:lnTo>
                <a:lnTo>
                  <a:pt x="322421" y="188356"/>
                </a:lnTo>
                <a:lnTo>
                  <a:pt x="298003" y="229298"/>
                </a:lnTo>
                <a:lnTo>
                  <a:pt x="277513" y="272979"/>
                </a:lnTo>
                <a:lnTo>
                  <a:pt x="261179" y="319057"/>
                </a:lnTo>
                <a:lnTo>
                  <a:pt x="249229" y="367190"/>
                </a:lnTo>
                <a:lnTo>
                  <a:pt x="241891" y="417035"/>
                </a:lnTo>
                <a:lnTo>
                  <a:pt x="239394" y="468249"/>
                </a:lnTo>
                <a:lnTo>
                  <a:pt x="0" y="468249"/>
                </a:lnTo>
                <a:lnTo>
                  <a:pt x="2458" y="417212"/>
                </a:lnTo>
                <a:lnTo>
                  <a:pt x="9663" y="367770"/>
                </a:lnTo>
                <a:lnTo>
                  <a:pt x="21359" y="320210"/>
                </a:lnTo>
                <a:lnTo>
                  <a:pt x="37290" y="274816"/>
                </a:lnTo>
                <a:lnTo>
                  <a:pt x="57201" y="231873"/>
                </a:lnTo>
                <a:lnTo>
                  <a:pt x="80837" y="191667"/>
                </a:lnTo>
                <a:lnTo>
                  <a:pt x="107940" y="154482"/>
                </a:lnTo>
                <a:lnTo>
                  <a:pt x="138257" y="120604"/>
                </a:lnTo>
                <a:lnTo>
                  <a:pt x="171532" y="90318"/>
                </a:lnTo>
                <a:lnTo>
                  <a:pt x="207508" y="63909"/>
                </a:lnTo>
                <a:lnTo>
                  <a:pt x="245931" y="41662"/>
                </a:lnTo>
                <a:lnTo>
                  <a:pt x="286544" y="23862"/>
                </a:lnTo>
                <a:lnTo>
                  <a:pt x="329092" y="10795"/>
                </a:lnTo>
                <a:lnTo>
                  <a:pt x="373320" y="2746"/>
                </a:lnTo>
                <a:lnTo>
                  <a:pt x="418972" y="0"/>
                </a:lnTo>
                <a:lnTo>
                  <a:pt x="658367" y="0"/>
                </a:lnTo>
                <a:lnTo>
                  <a:pt x="706251" y="3054"/>
                </a:lnTo>
                <a:lnTo>
                  <a:pt x="752817" y="12026"/>
                </a:lnTo>
                <a:lnTo>
                  <a:pt x="797707" y="26633"/>
                </a:lnTo>
                <a:lnTo>
                  <a:pt x="840561" y="46589"/>
                </a:lnTo>
                <a:lnTo>
                  <a:pt x="881020" y="71610"/>
                </a:lnTo>
                <a:lnTo>
                  <a:pt x="918724" y="101411"/>
                </a:lnTo>
                <a:lnTo>
                  <a:pt x="953314" y="135709"/>
                </a:lnTo>
                <a:lnTo>
                  <a:pt x="984429" y="174217"/>
                </a:lnTo>
                <a:lnTo>
                  <a:pt x="1011712" y="216653"/>
                </a:lnTo>
                <a:lnTo>
                  <a:pt x="1034801" y="262730"/>
                </a:lnTo>
                <a:lnTo>
                  <a:pt x="1053338" y="312165"/>
                </a:lnTo>
                <a:lnTo>
                  <a:pt x="1172972" y="312165"/>
                </a:lnTo>
                <a:lnTo>
                  <a:pt x="957579" y="468249"/>
                </a:lnTo>
                <a:lnTo>
                  <a:pt x="694181" y="312165"/>
                </a:lnTo>
                <a:lnTo>
                  <a:pt x="813942" y="312165"/>
                </a:lnTo>
                <a:lnTo>
                  <a:pt x="795406" y="262730"/>
                </a:lnTo>
                <a:lnTo>
                  <a:pt x="772317" y="216653"/>
                </a:lnTo>
                <a:lnTo>
                  <a:pt x="745034" y="174217"/>
                </a:lnTo>
                <a:lnTo>
                  <a:pt x="713919" y="135709"/>
                </a:lnTo>
                <a:lnTo>
                  <a:pt x="679329" y="101411"/>
                </a:lnTo>
                <a:lnTo>
                  <a:pt x="641625" y="71610"/>
                </a:lnTo>
                <a:lnTo>
                  <a:pt x="601166" y="46589"/>
                </a:lnTo>
                <a:lnTo>
                  <a:pt x="558312" y="26633"/>
                </a:lnTo>
                <a:lnTo>
                  <a:pt x="513422" y="12026"/>
                </a:lnTo>
                <a:lnTo>
                  <a:pt x="466856" y="3054"/>
                </a:lnTo>
                <a:lnTo>
                  <a:pt x="418972" y="0"/>
                </a:lnTo>
              </a:path>
            </a:pathLst>
          </a:custGeom>
          <a:ln w="2540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49" name="object 23">
            <a:extLst>
              <a:ext uri="{FF2B5EF4-FFF2-40B4-BE49-F238E27FC236}">
                <a16:creationId xmlns:a16="http://schemas.microsoft.com/office/drawing/2014/main" id="{0086CA56-8775-714C-8154-E7F93ABF292E}"/>
              </a:ext>
            </a:extLst>
          </p:cNvPr>
          <p:cNvSpPr/>
          <p:nvPr/>
        </p:nvSpPr>
        <p:spPr>
          <a:xfrm>
            <a:off x="5803391" y="1746504"/>
            <a:ext cx="2418588" cy="120700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50" name="object 24">
            <a:extLst>
              <a:ext uri="{FF2B5EF4-FFF2-40B4-BE49-F238E27FC236}">
                <a16:creationId xmlns:a16="http://schemas.microsoft.com/office/drawing/2014/main" id="{7B789FC8-42BC-DB4C-A2F5-D4DE0FB4D721}"/>
              </a:ext>
            </a:extLst>
          </p:cNvPr>
          <p:cNvSpPr/>
          <p:nvPr/>
        </p:nvSpPr>
        <p:spPr>
          <a:xfrm>
            <a:off x="6085332" y="1857755"/>
            <a:ext cx="1520952" cy="7620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51" name="object 25">
            <a:extLst>
              <a:ext uri="{FF2B5EF4-FFF2-40B4-BE49-F238E27FC236}">
                <a16:creationId xmlns:a16="http://schemas.microsoft.com/office/drawing/2014/main" id="{0C022C0A-A9EE-E04B-8CD4-B98AC55E82EE}"/>
              </a:ext>
            </a:extLst>
          </p:cNvPr>
          <p:cNvSpPr/>
          <p:nvPr/>
        </p:nvSpPr>
        <p:spPr>
          <a:xfrm>
            <a:off x="5851397" y="1773682"/>
            <a:ext cx="2322449" cy="111290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52" name="object 26">
            <a:extLst>
              <a:ext uri="{FF2B5EF4-FFF2-40B4-BE49-F238E27FC236}">
                <a16:creationId xmlns:a16="http://schemas.microsoft.com/office/drawing/2014/main" id="{CCD81DCA-070F-3047-B7A4-F114047028A1}"/>
              </a:ext>
            </a:extLst>
          </p:cNvPr>
          <p:cNvSpPr/>
          <p:nvPr/>
        </p:nvSpPr>
        <p:spPr>
          <a:xfrm>
            <a:off x="5851397" y="1773682"/>
            <a:ext cx="2322830" cy="1113155"/>
          </a:xfrm>
          <a:custGeom>
            <a:avLst/>
            <a:gdLst/>
            <a:ahLst/>
            <a:cxnLst/>
            <a:rect l="l" t="t" r="r" b="b"/>
            <a:pathLst>
              <a:path w="2322829" h="1113155">
                <a:moveTo>
                  <a:pt x="307975" y="0"/>
                </a:moveTo>
                <a:lnTo>
                  <a:pt x="643636" y="0"/>
                </a:lnTo>
                <a:lnTo>
                  <a:pt x="1147318" y="0"/>
                </a:lnTo>
                <a:lnTo>
                  <a:pt x="2322449" y="0"/>
                </a:lnTo>
                <a:lnTo>
                  <a:pt x="2322449" y="483362"/>
                </a:lnTo>
                <a:lnTo>
                  <a:pt x="2322449" y="690626"/>
                </a:lnTo>
                <a:lnTo>
                  <a:pt x="2322449" y="828675"/>
                </a:lnTo>
                <a:lnTo>
                  <a:pt x="1147318" y="828675"/>
                </a:lnTo>
                <a:lnTo>
                  <a:pt x="0" y="1112901"/>
                </a:lnTo>
                <a:lnTo>
                  <a:pt x="643636" y="828675"/>
                </a:lnTo>
                <a:lnTo>
                  <a:pt x="307975" y="828675"/>
                </a:lnTo>
                <a:lnTo>
                  <a:pt x="307975" y="690626"/>
                </a:lnTo>
                <a:lnTo>
                  <a:pt x="307975" y="483362"/>
                </a:lnTo>
                <a:lnTo>
                  <a:pt x="307975" y="0"/>
                </a:lnTo>
                <a:close/>
              </a:path>
            </a:pathLst>
          </a:custGeom>
          <a:ln w="9524">
            <a:solidFill>
              <a:srgbClr val="006FB4"/>
            </a:solidFill>
          </a:ln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53" name="object 27">
            <a:extLst>
              <a:ext uri="{FF2B5EF4-FFF2-40B4-BE49-F238E27FC236}">
                <a16:creationId xmlns:a16="http://schemas.microsoft.com/office/drawing/2014/main" id="{542DA99C-CCF4-874F-AE0B-CAFD5ADFEAB8}"/>
              </a:ext>
            </a:extLst>
          </p:cNvPr>
          <p:cNvSpPr txBox="1"/>
          <p:nvPr/>
        </p:nvSpPr>
        <p:spPr>
          <a:xfrm>
            <a:off x="6239002" y="1919731"/>
            <a:ext cx="116967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60020" indent="-147320">
              <a:lnSpc>
                <a:spcPct val="100000"/>
              </a:lnSpc>
              <a:spcBef>
                <a:spcPts val="95"/>
              </a:spcBef>
              <a:buChar char="•"/>
              <a:tabLst>
                <a:tab pos="160655" algn="l"/>
              </a:tabLst>
            </a:pPr>
            <a:r>
              <a:rPr sz="1600" spc="-180" dirty="0">
                <a:latin typeface="Arial"/>
                <a:cs typeface="Arial"/>
              </a:rPr>
              <a:t>S</a:t>
            </a:r>
            <a:r>
              <a:rPr sz="1600" spc="-95" dirty="0">
                <a:latin typeface="Arial"/>
                <a:cs typeface="Arial"/>
              </a:rPr>
              <a:t>t</a:t>
            </a:r>
            <a:r>
              <a:rPr sz="1600" spc="-75" dirty="0">
                <a:latin typeface="Arial"/>
                <a:cs typeface="Arial"/>
              </a:rPr>
              <a:t>artSe</a:t>
            </a:r>
            <a:r>
              <a:rPr sz="1600" spc="-50" dirty="0">
                <a:latin typeface="Arial"/>
                <a:cs typeface="Arial"/>
              </a:rPr>
              <a:t>r</a:t>
            </a:r>
            <a:r>
              <a:rPr sz="1600" spc="-95" dirty="0">
                <a:latin typeface="Arial"/>
                <a:cs typeface="Arial"/>
              </a:rPr>
              <a:t>v</a:t>
            </a:r>
            <a:r>
              <a:rPr sz="1600" spc="-50" dirty="0">
                <a:latin typeface="Arial"/>
                <a:cs typeface="Arial"/>
              </a:rPr>
              <a:t>e</a:t>
            </a:r>
            <a:r>
              <a:rPr sz="1600" spc="-65" dirty="0">
                <a:latin typeface="Arial"/>
                <a:cs typeface="Arial"/>
              </a:rPr>
              <a:t>r</a:t>
            </a:r>
            <a:r>
              <a:rPr sz="1600" spc="-180" dirty="0">
                <a:latin typeface="Arial"/>
                <a:cs typeface="Arial"/>
              </a:rPr>
              <a:t>s</a:t>
            </a:r>
            <a:endParaRPr sz="1600">
              <a:latin typeface="Arial"/>
              <a:cs typeface="Arial"/>
            </a:endParaRPr>
          </a:p>
          <a:p>
            <a:pPr marL="160020" indent="-147320">
              <a:lnSpc>
                <a:spcPct val="100000"/>
              </a:lnSpc>
              <a:buChar char="•"/>
              <a:tabLst>
                <a:tab pos="160655" algn="l"/>
              </a:tabLst>
            </a:pPr>
            <a:r>
              <a:rPr sz="1600" spc="-75" dirty="0">
                <a:latin typeface="Arial"/>
                <a:cs typeface="Arial"/>
              </a:rPr>
              <a:t>MaxClients</a:t>
            </a:r>
            <a:endParaRPr sz="1600">
              <a:latin typeface="Arial"/>
              <a:cs typeface="Arial"/>
            </a:endParaRPr>
          </a:p>
        </p:txBody>
      </p:sp>
      <p:sp>
        <p:nvSpPr>
          <p:cNvPr id="54" name="object 28">
            <a:extLst>
              <a:ext uri="{FF2B5EF4-FFF2-40B4-BE49-F238E27FC236}">
                <a16:creationId xmlns:a16="http://schemas.microsoft.com/office/drawing/2014/main" id="{D2E5061C-D24C-2347-B888-349BDBE3D8C7}"/>
              </a:ext>
            </a:extLst>
          </p:cNvPr>
          <p:cNvSpPr/>
          <p:nvPr/>
        </p:nvSpPr>
        <p:spPr>
          <a:xfrm>
            <a:off x="6129528" y="3585971"/>
            <a:ext cx="1170431" cy="99364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56" name="object 29">
            <a:extLst>
              <a:ext uri="{FF2B5EF4-FFF2-40B4-BE49-F238E27FC236}">
                <a16:creationId xmlns:a16="http://schemas.microsoft.com/office/drawing/2014/main" id="{69A9198A-7AC7-F14A-916C-2A2627B0F1D7}"/>
              </a:ext>
            </a:extLst>
          </p:cNvPr>
          <p:cNvSpPr/>
          <p:nvPr/>
        </p:nvSpPr>
        <p:spPr>
          <a:xfrm>
            <a:off x="6367271" y="3821557"/>
            <a:ext cx="695325" cy="522605"/>
          </a:xfrm>
          <a:custGeom>
            <a:avLst/>
            <a:gdLst/>
            <a:ahLst/>
            <a:cxnLst/>
            <a:rect l="l" t="t" r="r" b="b"/>
            <a:pathLst>
              <a:path w="695325" h="522604">
                <a:moveTo>
                  <a:pt x="139064" y="0"/>
                </a:moveTo>
                <a:lnTo>
                  <a:pt x="0" y="261112"/>
                </a:lnTo>
                <a:lnTo>
                  <a:pt x="139064" y="522351"/>
                </a:lnTo>
                <a:lnTo>
                  <a:pt x="139064" y="391668"/>
                </a:lnTo>
                <a:lnTo>
                  <a:pt x="625826" y="391668"/>
                </a:lnTo>
                <a:lnTo>
                  <a:pt x="695325" y="261112"/>
                </a:lnTo>
                <a:lnTo>
                  <a:pt x="625792" y="130556"/>
                </a:lnTo>
                <a:lnTo>
                  <a:pt x="139064" y="130556"/>
                </a:lnTo>
                <a:lnTo>
                  <a:pt x="139064" y="0"/>
                </a:lnTo>
                <a:close/>
              </a:path>
              <a:path w="695325" h="522604">
                <a:moveTo>
                  <a:pt x="625826" y="391668"/>
                </a:moveTo>
                <a:lnTo>
                  <a:pt x="556259" y="391668"/>
                </a:lnTo>
                <a:lnTo>
                  <a:pt x="556259" y="522351"/>
                </a:lnTo>
                <a:lnTo>
                  <a:pt x="625826" y="391668"/>
                </a:lnTo>
                <a:close/>
              </a:path>
              <a:path w="695325" h="522604">
                <a:moveTo>
                  <a:pt x="556259" y="0"/>
                </a:moveTo>
                <a:lnTo>
                  <a:pt x="556259" y="130556"/>
                </a:lnTo>
                <a:lnTo>
                  <a:pt x="625792" y="130556"/>
                </a:lnTo>
                <a:lnTo>
                  <a:pt x="5562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57" name="object 30">
            <a:extLst>
              <a:ext uri="{FF2B5EF4-FFF2-40B4-BE49-F238E27FC236}">
                <a16:creationId xmlns:a16="http://schemas.microsoft.com/office/drawing/2014/main" id="{92208B14-7FC8-314C-8222-ADEB845A01FF}"/>
              </a:ext>
            </a:extLst>
          </p:cNvPr>
          <p:cNvSpPr/>
          <p:nvPr/>
        </p:nvSpPr>
        <p:spPr>
          <a:xfrm>
            <a:off x="6367271" y="3821557"/>
            <a:ext cx="695325" cy="522605"/>
          </a:xfrm>
          <a:custGeom>
            <a:avLst/>
            <a:gdLst/>
            <a:ahLst/>
            <a:cxnLst/>
            <a:rect l="l" t="t" r="r" b="b"/>
            <a:pathLst>
              <a:path w="695325" h="522604">
                <a:moveTo>
                  <a:pt x="0" y="261112"/>
                </a:moveTo>
                <a:lnTo>
                  <a:pt x="139064" y="0"/>
                </a:lnTo>
                <a:lnTo>
                  <a:pt x="139064" y="130556"/>
                </a:lnTo>
                <a:lnTo>
                  <a:pt x="556259" y="130556"/>
                </a:lnTo>
                <a:lnTo>
                  <a:pt x="556259" y="0"/>
                </a:lnTo>
                <a:lnTo>
                  <a:pt x="695325" y="261112"/>
                </a:lnTo>
                <a:lnTo>
                  <a:pt x="556259" y="522351"/>
                </a:lnTo>
                <a:lnTo>
                  <a:pt x="556259" y="391668"/>
                </a:lnTo>
                <a:lnTo>
                  <a:pt x="139064" y="391668"/>
                </a:lnTo>
                <a:lnTo>
                  <a:pt x="139064" y="522351"/>
                </a:lnTo>
                <a:lnTo>
                  <a:pt x="0" y="261112"/>
                </a:lnTo>
                <a:close/>
              </a:path>
            </a:pathLst>
          </a:custGeom>
          <a:ln w="2540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58" name="object 31">
            <a:extLst>
              <a:ext uri="{FF2B5EF4-FFF2-40B4-BE49-F238E27FC236}">
                <a16:creationId xmlns:a16="http://schemas.microsoft.com/office/drawing/2014/main" id="{6459AAC9-C9D3-CB49-9AD6-95ADB25ED1F9}"/>
              </a:ext>
            </a:extLst>
          </p:cNvPr>
          <p:cNvSpPr/>
          <p:nvPr/>
        </p:nvSpPr>
        <p:spPr>
          <a:xfrm>
            <a:off x="2339339" y="5001767"/>
            <a:ext cx="1171956" cy="99364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59" name="object 32">
            <a:extLst>
              <a:ext uri="{FF2B5EF4-FFF2-40B4-BE49-F238E27FC236}">
                <a16:creationId xmlns:a16="http://schemas.microsoft.com/office/drawing/2014/main" id="{6F5C96E6-2F1C-7141-807A-19B76CFD8B21}"/>
              </a:ext>
            </a:extLst>
          </p:cNvPr>
          <p:cNvSpPr/>
          <p:nvPr/>
        </p:nvSpPr>
        <p:spPr>
          <a:xfrm>
            <a:off x="2577973" y="5237607"/>
            <a:ext cx="695325" cy="522605"/>
          </a:xfrm>
          <a:custGeom>
            <a:avLst/>
            <a:gdLst/>
            <a:ahLst/>
            <a:cxnLst/>
            <a:rect l="l" t="t" r="r" b="b"/>
            <a:pathLst>
              <a:path w="695325" h="522604">
                <a:moveTo>
                  <a:pt x="139064" y="0"/>
                </a:moveTo>
                <a:lnTo>
                  <a:pt x="0" y="261112"/>
                </a:lnTo>
                <a:lnTo>
                  <a:pt x="139064" y="522287"/>
                </a:lnTo>
                <a:lnTo>
                  <a:pt x="139064" y="391718"/>
                </a:lnTo>
                <a:lnTo>
                  <a:pt x="625782" y="391718"/>
                </a:lnTo>
                <a:lnTo>
                  <a:pt x="695325" y="261112"/>
                </a:lnTo>
                <a:lnTo>
                  <a:pt x="625792" y="130556"/>
                </a:lnTo>
                <a:lnTo>
                  <a:pt x="139064" y="130556"/>
                </a:lnTo>
                <a:lnTo>
                  <a:pt x="139064" y="0"/>
                </a:lnTo>
                <a:close/>
              </a:path>
              <a:path w="695325" h="522604">
                <a:moveTo>
                  <a:pt x="625782" y="391718"/>
                </a:moveTo>
                <a:lnTo>
                  <a:pt x="556259" y="391718"/>
                </a:lnTo>
                <a:lnTo>
                  <a:pt x="556259" y="522287"/>
                </a:lnTo>
                <a:lnTo>
                  <a:pt x="625782" y="391718"/>
                </a:lnTo>
                <a:close/>
              </a:path>
              <a:path w="695325" h="522604">
                <a:moveTo>
                  <a:pt x="556259" y="0"/>
                </a:moveTo>
                <a:lnTo>
                  <a:pt x="556259" y="130556"/>
                </a:lnTo>
                <a:lnTo>
                  <a:pt x="625792" y="130556"/>
                </a:lnTo>
                <a:lnTo>
                  <a:pt x="5562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60" name="object 33">
            <a:extLst>
              <a:ext uri="{FF2B5EF4-FFF2-40B4-BE49-F238E27FC236}">
                <a16:creationId xmlns:a16="http://schemas.microsoft.com/office/drawing/2014/main" id="{2D055DF7-A6C5-B845-BBAD-DE7BEF8066D1}"/>
              </a:ext>
            </a:extLst>
          </p:cNvPr>
          <p:cNvSpPr/>
          <p:nvPr/>
        </p:nvSpPr>
        <p:spPr>
          <a:xfrm>
            <a:off x="2577973" y="5237607"/>
            <a:ext cx="695325" cy="522605"/>
          </a:xfrm>
          <a:custGeom>
            <a:avLst/>
            <a:gdLst/>
            <a:ahLst/>
            <a:cxnLst/>
            <a:rect l="l" t="t" r="r" b="b"/>
            <a:pathLst>
              <a:path w="695325" h="522604">
                <a:moveTo>
                  <a:pt x="0" y="261112"/>
                </a:moveTo>
                <a:lnTo>
                  <a:pt x="139064" y="0"/>
                </a:lnTo>
                <a:lnTo>
                  <a:pt x="139064" y="130556"/>
                </a:lnTo>
                <a:lnTo>
                  <a:pt x="556259" y="130556"/>
                </a:lnTo>
                <a:lnTo>
                  <a:pt x="556259" y="0"/>
                </a:lnTo>
                <a:lnTo>
                  <a:pt x="695325" y="261112"/>
                </a:lnTo>
                <a:lnTo>
                  <a:pt x="556259" y="522287"/>
                </a:lnTo>
                <a:lnTo>
                  <a:pt x="556259" y="391718"/>
                </a:lnTo>
                <a:lnTo>
                  <a:pt x="139064" y="391718"/>
                </a:lnTo>
                <a:lnTo>
                  <a:pt x="139064" y="522287"/>
                </a:lnTo>
                <a:lnTo>
                  <a:pt x="0" y="261112"/>
                </a:lnTo>
                <a:close/>
              </a:path>
            </a:pathLst>
          </a:custGeom>
          <a:ln w="2540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61" name="object 34">
            <a:extLst>
              <a:ext uri="{FF2B5EF4-FFF2-40B4-BE49-F238E27FC236}">
                <a16:creationId xmlns:a16="http://schemas.microsoft.com/office/drawing/2014/main" id="{54BF8B31-2A58-C741-A241-E0009EC037EA}"/>
              </a:ext>
            </a:extLst>
          </p:cNvPr>
          <p:cNvSpPr/>
          <p:nvPr/>
        </p:nvSpPr>
        <p:spPr>
          <a:xfrm>
            <a:off x="1651279" y="5332386"/>
            <a:ext cx="800557" cy="69691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62" name="object 35">
            <a:extLst>
              <a:ext uri="{FF2B5EF4-FFF2-40B4-BE49-F238E27FC236}">
                <a16:creationId xmlns:a16="http://schemas.microsoft.com/office/drawing/2014/main" id="{D6D91583-C9CB-6F42-B9CB-7791454BA223}"/>
              </a:ext>
            </a:extLst>
          </p:cNvPr>
          <p:cNvSpPr/>
          <p:nvPr/>
        </p:nvSpPr>
        <p:spPr>
          <a:xfrm>
            <a:off x="1780636" y="5357614"/>
            <a:ext cx="671195" cy="671830"/>
          </a:xfrm>
          <a:custGeom>
            <a:avLst/>
            <a:gdLst/>
            <a:ahLst/>
            <a:cxnLst/>
            <a:rect l="l" t="t" r="r" b="b"/>
            <a:pathLst>
              <a:path w="671194" h="671829">
                <a:moveTo>
                  <a:pt x="0" y="578183"/>
                </a:moveTo>
                <a:lnTo>
                  <a:pt x="47268" y="600386"/>
                </a:lnTo>
                <a:lnTo>
                  <a:pt x="95697" y="619651"/>
                </a:lnTo>
                <a:lnTo>
                  <a:pt x="145144" y="635946"/>
                </a:lnTo>
                <a:lnTo>
                  <a:pt x="195466" y="649236"/>
                </a:lnTo>
                <a:lnTo>
                  <a:pt x="246521" y="659488"/>
                </a:lnTo>
                <a:lnTo>
                  <a:pt x="298166" y="666670"/>
                </a:lnTo>
                <a:lnTo>
                  <a:pt x="350257" y="670749"/>
                </a:lnTo>
                <a:lnTo>
                  <a:pt x="402652" y="671690"/>
                </a:lnTo>
                <a:lnTo>
                  <a:pt x="436483" y="669161"/>
                </a:lnTo>
                <a:lnTo>
                  <a:pt x="469617" y="662608"/>
                </a:lnTo>
                <a:lnTo>
                  <a:pt x="501685" y="652129"/>
                </a:lnTo>
                <a:lnTo>
                  <a:pt x="532315" y="637819"/>
                </a:lnTo>
                <a:lnTo>
                  <a:pt x="543744" y="646052"/>
                </a:lnTo>
                <a:lnTo>
                  <a:pt x="556900" y="650303"/>
                </a:lnTo>
                <a:lnTo>
                  <a:pt x="570752" y="650407"/>
                </a:lnTo>
                <a:lnTo>
                  <a:pt x="584265" y="646199"/>
                </a:lnTo>
                <a:lnTo>
                  <a:pt x="611731" y="629752"/>
                </a:lnTo>
                <a:lnTo>
                  <a:pt x="635710" y="609051"/>
                </a:lnTo>
                <a:lnTo>
                  <a:pt x="655699" y="584610"/>
                </a:lnTo>
                <a:lnTo>
                  <a:pt x="671196" y="556945"/>
                </a:lnTo>
                <a:lnTo>
                  <a:pt x="671196" y="302071"/>
                </a:lnTo>
                <a:lnTo>
                  <a:pt x="664928" y="252723"/>
                </a:lnTo>
                <a:lnTo>
                  <a:pt x="651754" y="205487"/>
                </a:lnTo>
                <a:lnTo>
                  <a:pt x="632109" y="160962"/>
                </a:lnTo>
                <a:lnTo>
                  <a:pt x="606428" y="119749"/>
                </a:lnTo>
                <a:lnTo>
                  <a:pt x="575147" y="82446"/>
                </a:lnTo>
                <a:lnTo>
                  <a:pt x="538701" y="49654"/>
                </a:lnTo>
                <a:lnTo>
                  <a:pt x="497525" y="21972"/>
                </a:lnTo>
                <a:lnTo>
                  <a:pt x="452053" y="0"/>
                </a:lnTo>
              </a:path>
            </a:pathLst>
          </a:custGeom>
          <a:ln w="9053">
            <a:solidFill>
              <a:srgbClr val="373773"/>
            </a:solidFill>
          </a:ln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63" name="object 36">
            <a:extLst>
              <a:ext uri="{FF2B5EF4-FFF2-40B4-BE49-F238E27FC236}">
                <a16:creationId xmlns:a16="http://schemas.microsoft.com/office/drawing/2014/main" id="{A92B5784-CA4C-764C-B393-F50BEF360F6A}"/>
              </a:ext>
            </a:extLst>
          </p:cNvPr>
          <p:cNvSpPr/>
          <p:nvPr/>
        </p:nvSpPr>
        <p:spPr>
          <a:xfrm>
            <a:off x="1651275" y="5332385"/>
            <a:ext cx="220345" cy="603885"/>
          </a:xfrm>
          <a:custGeom>
            <a:avLst/>
            <a:gdLst/>
            <a:ahLst/>
            <a:cxnLst/>
            <a:rect l="l" t="t" r="r" b="b"/>
            <a:pathLst>
              <a:path w="220344" h="603885">
                <a:moveTo>
                  <a:pt x="219759" y="0"/>
                </a:moveTo>
                <a:lnTo>
                  <a:pt x="173925" y="22775"/>
                </a:lnTo>
                <a:lnTo>
                  <a:pt x="132478" y="51258"/>
                </a:lnTo>
                <a:lnTo>
                  <a:pt x="95847" y="84844"/>
                </a:lnTo>
                <a:lnTo>
                  <a:pt x="64462" y="122931"/>
                </a:lnTo>
                <a:lnTo>
                  <a:pt x="38754" y="164913"/>
                </a:lnTo>
                <a:lnTo>
                  <a:pt x="19154" y="210186"/>
                </a:lnTo>
                <a:lnTo>
                  <a:pt x="6093" y="258146"/>
                </a:lnTo>
                <a:lnTo>
                  <a:pt x="0" y="308189"/>
                </a:lnTo>
                <a:lnTo>
                  <a:pt x="1183" y="452666"/>
                </a:lnTo>
                <a:lnTo>
                  <a:pt x="12841" y="505490"/>
                </a:lnTo>
                <a:lnTo>
                  <a:pt x="46933" y="547956"/>
                </a:lnTo>
                <a:lnTo>
                  <a:pt x="85638" y="560403"/>
                </a:lnTo>
                <a:lnTo>
                  <a:pt x="99265" y="556542"/>
                </a:lnTo>
                <a:lnTo>
                  <a:pt x="102399" y="570630"/>
                </a:lnTo>
                <a:lnTo>
                  <a:pt x="108670" y="583466"/>
                </a:lnTo>
                <a:lnTo>
                  <a:pt x="117762" y="594557"/>
                </a:lnTo>
                <a:lnTo>
                  <a:pt x="129360" y="603412"/>
                </a:lnTo>
              </a:path>
            </a:pathLst>
          </a:custGeom>
          <a:ln w="9046">
            <a:solidFill>
              <a:srgbClr val="373773"/>
            </a:solidFill>
          </a:ln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64" name="object 37">
            <a:extLst>
              <a:ext uri="{FF2B5EF4-FFF2-40B4-BE49-F238E27FC236}">
                <a16:creationId xmlns:a16="http://schemas.microsoft.com/office/drawing/2014/main" id="{387E1F4D-E22C-884F-9E8F-4308A390B483}"/>
              </a:ext>
            </a:extLst>
          </p:cNvPr>
          <p:cNvSpPr/>
          <p:nvPr/>
        </p:nvSpPr>
        <p:spPr>
          <a:xfrm>
            <a:off x="1823948" y="4958765"/>
            <a:ext cx="476326" cy="46727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65" name="object 38">
            <a:extLst>
              <a:ext uri="{FF2B5EF4-FFF2-40B4-BE49-F238E27FC236}">
                <a16:creationId xmlns:a16="http://schemas.microsoft.com/office/drawing/2014/main" id="{DBAF3B97-C680-E24C-8EA0-A5232080A53E}"/>
              </a:ext>
            </a:extLst>
          </p:cNvPr>
          <p:cNvSpPr/>
          <p:nvPr/>
        </p:nvSpPr>
        <p:spPr>
          <a:xfrm>
            <a:off x="1823944" y="4958767"/>
            <a:ext cx="476884" cy="467359"/>
          </a:xfrm>
          <a:custGeom>
            <a:avLst/>
            <a:gdLst/>
            <a:ahLst/>
            <a:cxnLst/>
            <a:rect l="l" t="t" r="r" b="b"/>
            <a:pathLst>
              <a:path w="476885" h="467360">
                <a:moveTo>
                  <a:pt x="476332" y="233635"/>
                </a:moveTo>
                <a:lnTo>
                  <a:pt x="471494" y="186550"/>
                </a:lnTo>
                <a:lnTo>
                  <a:pt x="457617" y="142695"/>
                </a:lnTo>
                <a:lnTo>
                  <a:pt x="435658" y="103009"/>
                </a:lnTo>
                <a:lnTo>
                  <a:pt x="406576" y="68431"/>
                </a:lnTo>
                <a:lnTo>
                  <a:pt x="371328" y="39902"/>
                </a:lnTo>
                <a:lnTo>
                  <a:pt x="330870" y="18360"/>
                </a:lnTo>
                <a:lnTo>
                  <a:pt x="286162" y="4746"/>
                </a:lnTo>
                <a:lnTo>
                  <a:pt x="238160" y="0"/>
                </a:lnTo>
                <a:lnTo>
                  <a:pt x="190162" y="4746"/>
                </a:lnTo>
                <a:lnTo>
                  <a:pt x="145456" y="18360"/>
                </a:lnTo>
                <a:lnTo>
                  <a:pt x="105001" y="39902"/>
                </a:lnTo>
                <a:lnTo>
                  <a:pt x="69754" y="68431"/>
                </a:lnTo>
                <a:lnTo>
                  <a:pt x="40673" y="103009"/>
                </a:lnTo>
                <a:lnTo>
                  <a:pt x="18715" y="142695"/>
                </a:lnTo>
                <a:lnTo>
                  <a:pt x="4838" y="186550"/>
                </a:lnTo>
                <a:lnTo>
                  <a:pt x="0" y="233635"/>
                </a:lnTo>
                <a:lnTo>
                  <a:pt x="4838" y="280723"/>
                </a:lnTo>
                <a:lnTo>
                  <a:pt x="18715" y="324580"/>
                </a:lnTo>
                <a:lnTo>
                  <a:pt x="40673" y="364266"/>
                </a:lnTo>
                <a:lnTo>
                  <a:pt x="69754" y="398843"/>
                </a:lnTo>
                <a:lnTo>
                  <a:pt x="105001" y="427371"/>
                </a:lnTo>
                <a:lnTo>
                  <a:pt x="145456" y="448911"/>
                </a:lnTo>
                <a:lnTo>
                  <a:pt x="190162" y="462524"/>
                </a:lnTo>
                <a:lnTo>
                  <a:pt x="238160" y="467270"/>
                </a:lnTo>
                <a:lnTo>
                  <a:pt x="286162" y="462524"/>
                </a:lnTo>
                <a:lnTo>
                  <a:pt x="330870" y="448911"/>
                </a:lnTo>
                <a:lnTo>
                  <a:pt x="371328" y="427371"/>
                </a:lnTo>
                <a:lnTo>
                  <a:pt x="406576" y="398843"/>
                </a:lnTo>
                <a:lnTo>
                  <a:pt x="435658" y="364266"/>
                </a:lnTo>
                <a:lnTo>
                  <a:pt x="457617" y="324580"/>
                </a:lnTo>
                <a:lnTo>
                  <a:pt x="471494" y="280723"/>
                </a:lnTo>
                <a:lnTo>
                  <a:pt x="476332" y="233635"/>
                </a:lnTo>
                <a:close/>
              </a:path>
            </a:pathLst>
          </a:custGeom>
          <a:ln w="9054">
            <a:solidFill>
              <a:srgbClr val="373773"/>
            </a:solidFill>
          </a:ln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66" name="object 39">
            <a:extLst>
              <a:ext uri="{FF2B5EF4-FFF2-40B4-BE49-F238E27FC236}">
                <a16:creationId xmlns:a16="http://schemas.microsoft.com/office/drawing/2014/main" id="{F77BA8F4-51C3-FD44-B5DB-9E6182A391AD}"/>
              </a:ext>
            </a:extLst>
          </p:cNvPr>
          <p:cNvSpPr/>
          <p:nvPr/>
        </p:nvSpPr>
        <p:spPr>
          <a:xfrm>
            <a:off x="1748519" y="5447289"/>
            <a:ext cx="75565" cy="441959"/>
          </a:xfrm>
          <a:custGeom>
            <a:avLst/>
            <a:gdLst/>
            <a:ahLst/>
            <a:cxnLst/>
            <a:rect l="l" t="t" r="r" b="b"/>
            <a:pathLst>
              <a:path w="75564" h="441960">
                <a:moveTo>
                  <a:pt x="2021" y="441638"/>
                </a:moveTo>
                <a:lnTo>
                  <a:pt x="0" y="391530"/>
                </a:lnTo>
                <a:lnTo>
                  <a:pt x="576" y="341358"/>
                </a:lnTo>
                <a:lnTo>
                  <a:pt x="3727" y="291262"/>
                </a:lnTo>
                <a:lnTo>
                  <a:pt x="9430" y="241379"/>
                </a:lnTo>
                <a:lnTo>
                  <a:pt x="17663" y="191847"/>
                </a:lnTo>
                <a:lnTo>
                  <a:pt x="28401" y="142805"/>
                </a:lnTo>
                <a:lnTo>
                  <a:pt x="41623" y="94391"/>
                </a:lnTo>
                <a:lnTo>
                  <a:pt x="57305" y="46743"/>
                </a:lnTo>
                <a:lnTo>
                  <a:pt x="75425" y="0"/>
                </a:lnTo>
              </a:path>
            </a:pathLst>
          </a:custGeom>
          <a:ln w="9044">
            <a:solidFill>
              <a:srgbClr val="373773"/>
            </a:solidFill>
          </a:ln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67" name="object 40">
            <a:extLst>
              <a:ext uri="{FF2B5EF4-FFF2-40B4-BE49-F238E27FC236}">
                <a16:creationId xmlns:a16="http://schemas.microsoft.com/office/drawing/2014/main" id="{E25AAACA-CD00-ED4F-9C2E-6438BB39BA50}"/>
              </a:ext>
            </a:extLst>
          </p:cNvPr>
          <p:cNvSpPr/>
          <p:nvPr/>
        </p:nvSpPr>
        <p:spPr>
          <a:xfrm>
            <a:off x="2278309" y="5528000"/>
            <a:ext cx="37465" cy="467995"/>
          </a:xfrm>
          <a:custGeom>
            <a:avLst/>
            <a:gdLst/>
            <a:ahLst/>
            <a:cxnLst/>
            <a:rect l="l" t="t" r="r" b="b"/>
            <a:pathLst>
              <a:path w="37464" h="467995">
                <a:moveTo>
                  <a:pt x="34704" y="467494"/>
                </a:moveTo>
                <a:lnTo>
                  <a:pt x="36560" y="415320"/>
                </a:lnTo>
                <a:lnTo>
                  <a:pt x="36981" y="363106"/>
                </a:lnTo>
                <a:lnTo>
                  <a:pt x="35970" y="310894"/>
                </a:lnTo>
                <a:lnTo>
                  <a:pt x="33530" y="258726"/>
                </a:lnTo>
                <a:lnTo>
                  <a:pt x="29663" y="206643"/>
                </a:lnTo>
                <a:lnTo>
                  <a:pt x="24374" y="154687"/>
                </a:lnTo>
                <a:lnTo>
                  <a:pt x="17665" y="102901"/>
                </a:lnTo>
                <a:lnTo>
                  <a:pt x="9539" y="51324"/>
                </a:lnTo>
                <a:lnTo>
                  <a:pt x="0" y="0"/>
                </a:lnTo>
              </a:path>
            </a:pathLst>
          </a:custGeom>
          <a:ln w="9043">
            <a:solidFill>
              <a:srgbClr val="373773"/>
            </a:solidFill>
          </a:ln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68" name="object 41">
            <a:extLst>
              <a:ext uri="{FF2B5EF4-FFF2-40B4-BE49-F238E27FC236}">
                <a16:creationId xmlns:a16="http://schemas.microsoft.com/office/drawing/2014/main" id="{F2DF1669-9246-304F-8E64-5892C29388F6}"/>
              </a:ext>
            </a:extLst>
          </p:cNvPr>
          <p:cNvSpPr/>
          <p:nvPr/>
        </p:nvSpPr>
        <p:spPr>
          <a:xfrm>
            <a:off x="1871574" y="5328457"/>
            <a:ext cx="360045" cy="93980"/>
          </a:xfrm>
          <a:custGeom>
            <a:avLst/>
            <a:gdLst/>
            <a:ahLst/>
            <a:cxnLst/>
            <a:rect l="l" t="t" r="r" b="b"/>
            <a:pathLst>
              <a:path w="360044" h="93979">
                <a:moveTo>
                  <a:pt x="0" y="0"/>
                </a:moveTo>
                <a:lnTo>
                  <a:pt x="32727" y="34891"/>
                </a:lnTo>
                <a:lnTo>
                  <a:pt x="70722" y="61863"/>
                </a:lnTo>
                <a:lnTo>
                  <a:pt x="112640" y="80729"/>
                </a:lnTo>
                <a:lnTo>
                  <a:pt x="157138" y="91298"/>
                </a:lnTo>
                <a:lnTo>
                  <a:pt x="202873" y="93384"/>
                </a:lnTo>
                <a:lnTo>
                  <a:pt x="248500" y="86798"/>
                </a:lnTo>
                <a:lnTo>
                  <a:pt x="292677" y="71352"/>
                </a:lnTo>
                <a:lnTo>
                  <a:pt x="334059" y="46857"/>
                </a:lnTo>
                <a:lnTo>
                  <a:pt x="353538" y="30864"/>
                </a:lnTo>
                <a:lnTo>
                  <a:pt x="359633" y="25090"/>
                </a:lnTo>
              </a:path>
            </a:pathLst>
          </a:custGeom>
          <a:ln w="9063">
            <a:solidFill>
              <a:srgbClr val="373773"/>
            </a:solidFill>
          </a:ln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69" name="object 42">
            <a:extLst>
              <a:ext uri="{FF2B5EF4-FFF2-40B4-BE49-F238E27FC236}">
                <a16:creationId xmlns:a16="http://schemas.microsoft.com/office/drawing/2014/main" id="{F45BEB37-8255-DD44-A677-1FE1228AF200}"/>
              </a:ext>
            </a:extLst>
          </p:cNvPr>
          <p:cNvSpPr/>
          <p:nvPr/>
        </p:nvSpPr>
        <p:spPr>
          <a:xfrm>
            <a:off x="1651275" y="4958755"/>
            <a:ext cx="800735" cy="1070610"/>
          </a:xfrm>
          <a:custGeom>
            <a:avLst/>
            <a:gdLst/>
            <a:ahLst/>
            <a:cxnLst/>
            <a:rect l="l" t="t" r="r" b="b"/>
            <a:pathLst>
              <a:path w="800735" h="1070610">
                <a:moveTo>
                  <a:pt x="219759" y="373629"/>
                </a:moveTo>
                <a:lnTo>
                  <a:pt x="174308" y="396829"/>
                </a:lnTo>
                <a:lnTo>
                  <a:pt x="133172" y="425564"/>
                </a:lnTo>
                <a:lnTo>
                  <a:pt x="96764" y="459258"/>
                </a:lnTo>
                <a:lnTo>
                  <a:pt x="65492" y="497335"/>
                </a:lnTo>
                <a:lnTo>
                  <a:pt x="39770" y="539218"/>
                </a:lnTo>
                <a:lnTo>
                  <a:pt x="20006" y="584329"/>
                </a:lnTo>
                <a:lnTo>
                  <a:pt x="6612" y="632093"/>
                </a:lnTo>
                <a:lnTo>
                  <a:pt x="0" y="681933"/>
                </a:lnTo>
                <a:lnTo>
                  <a:pt x="1183" y="826296"/>
                </a:lnTo>
                <a:lnTo>
                  <a:pt x="12841" y="879120"/>
                </a:lnTo>
                <a:lnTo>
                  <a:pt x="46933" y="921586"/>
                </a:lnTo>
                <a:lnTo>
                  <a:pt x="85638" y="934033"/>
                </a:lnTo>
                <a:lnTo>
                  <a:pt x="99265" y="930172"/>
                </a:lnTo>
                <a:lnTo>
                  <a:pt x="102399" y="944260"/>
                </a:lnTo>
                <a:lnTo>
                  <a:pt x="129360" y="977042"/>
                </a:lnTo>
                <a:lnTo>
                  <a:pt x="176629" y="999245"/>
                </a:lnTo>
                <a:lnTo>
                  <a:pt x="225058" y="1018511"/>
                </a:lnTo>
                <a:lnTo>
                  <a:pt x="274505" y="1034805"/>
                </a:lnTo>
                <a:lnTo>
                  <a:pt x="324827" y="1048095"/>
                </a:lnTo>
                <a:lnTo>
                  <a:pt x="375882" y="1058348"/>
                </a:lnTo>
                <a:lnTo>
                  <a:pt x="427527" y="1065530"/>
                </a:lnTo>
                <a:lnTo>
                  <a:pt x="479618" y="1069608"/>
                </a:lnTo>
                <a:lnTo>
                  <a:pt x="532013" y="1070549"/>
                </a:lnTo>
                <a:lnTo>
                  <a:pt x="565844" y="1068020"/>
                </a:lnTo>
                <a:lnTo>
                  <a:pt x="598978" y="1061467"/>
                </a:lnTo>
                <a:lnTo>
                  <a:pt x="631046" y="1050988"/>
                </a:lnTo>
                <a:lnTo>
                  <a:pt x="661676" y="1036679"/>
                </a:lnTo>
                <a:lnTo>
                  <a:pt x="673105" y="1044911"/>
                </a:lnTo>
                <a:lnTo>
                  <a:pt x="686261" y="1049162"/>
                </a:lnTo>
                <a:lnTo>
                  <a:pt x="700113" y="1049267"/>
                </a:lnTo>
                <a:lnTo>
                  <a:pt x="713626" y="1045058"/>
                </a:lnTo>
                <a:lnTo>
                  <a:pt x="741092" y="1028611"/>
                </a:lnTo>
                <a:lnTo>
                  <a:pt x="765071" y="1007910"/>
                </a:lnTo>
                <a:lnTo>
                  <a:pt x="785060" y="983469"/>
                </a:lnTo>
                <a:lnTo>
                  <a:pt x="800557" y="955804"/>
                </a:lnTo>
                <a:lnTo>
                  <a:pt x="800557" y="724598"/>
                </a:lnTo>
                <a:lnTo>
                  <a:pt x="798407" y="677556"/>
                </a:lnTo>
                <a:lnTo>
                  <a:pt x="789881" y="631999"/>
                </a:lnTo>
                <a:lnTo>
                  <a:pt x="775334" y="588452"/>
                </a:lnTo>
                <a:lnTo>
                  <a:pt x="755118" y="547443"/>
                </a:lnTo>
                <a:lnTo>
                  <a:pt x="729589" y="509496"/>
                </a:lnTo>
                <a:lnTo>
                  <a:pt x="699100" y="475138"/>
                </a:lnTo>
                <a:lnTo>
                  <a:pt x="664005" y="444895"/>
                </a:lnTo>
                <a:lnTo>
                  <a:pt x="624658" y="419293"/>
                </a:lnTo>
                <a:lnTo>
                  <a:pt x="581414" y="398859"/>
                </a:lnTo>
                <a:lnTo>
                  <a:pt x="579392" y="398720"/>
                </a:lnTo>
                <a:lnTo>
                  <a:pt x="609858" y="362002"/>
                </a:lnTo>
                <a:lnTo>
                  <a:pt x="631593" y="321311"/>
                </a:lnTo>
                <a:lnTo>
                  <a:pt x="644601" y="277977"/>
                </a:lnTo>
                <a:lnTo>
                  <a:pt x="648884" y="233328"/>
                </a:lnTo>
                <a:lnTo>
                  <a:pt x="644444" y="188694"/>
                </a:lnTo>
                <a:lnTo>
                  <a:pt x="631284" y="145404"/>
                </a:lnTo>
                <a:lnTo>
                  <a:pt x="609407" y="104786"/>
                </a:lnTo>
                <a:lnTo>
                  <a:pt x="578814" y="68171"/>
                </a:lnTo>
                <a:lnTo>
                  <a:pt x="541383" y="38284"/>
                </a:lnTo>
                <a:lnTo>
                  <a:pt x="499904" y="16961"/>
                </a:lnTo>
                <a:lnTo>
                  <a:pt x="455730" y="4200"/>
                </a:lnTo>
                <a:lnTo>
                  <a:pt x="410217" y="0"/>
                </a:lnTo>
                <a:lnTo>
                  <a:pt x="364719" y="4355"/>
                </a:lnTo>
                <a:lnTo>
                  <a:pt x="320591" y="17266"/>
                </a:lnTo>
                <a:lnTo>
                  <a:pt x="279188" y="38727"/>
                </a:lnTo>
                <a:lnTo>
                  <a:pt x="241865" y="68738"/>
                </a:lnTo>
                <a:lnTo>
                  <a:pt x="210642" y="106623"/>
                </a:lnTo>
                <a:lnTo>
                  <a:pt x="188595" y="148861"/>
                </a:lnTo>
                <a:lnTo>
                  <a:pt x="175832" y="193974"/>
                </a:lnTo>
                <a:lnTo>
                  <a:pt x="172460" y="240485"/>
                </a:lnTo>
                <a:lnTo>
                  <a:pt x="178586" y="286916"/>
                </a:lnTo>
                <a:lnTo>
                  <a:pt x="194316" y="331790"/>
                </a:lnTo>
                <a:lnTo>
                  <a:pt x="219759" y="373629"/>
                </a:lnTo>
                <a:close/>
              </a:path>
            </a:pathLst>
          </a:custGeom>
          <a:ln w="251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70" name="object 43">
            <a:extLst>
              <a:ext uri="{FF2B5EF4-FFF2-40B4-BE49-F238E27FC236}">
                <a16:creationId xmlns:a16="http://schemas.microsoft.com/office/drawing/2014/main" id="{9DB5BB6F-5C0A-7E45-B2DE-59F79517F18D}"/>
              </a:ext>
            </a:extLst>
          </p:cNvPr>
          <p:cNvSpPr/>
          <p:nvPr/>
        </p:nvSpPr>
        <p:spPr>
          <a:xfrm>
            <a:off x="7127430" y="3368992"/>
            <a:ext cx="1338579" cy="120726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73" name="object 5">
            <a:extLst>
              <a:ext uri="{FF2B5EF4-FFF2-40B4-BE49-F238E27FC236}">
                <a16:creationId xmlns:a16="http://schemas.microsoft.com/office/drawing/2014/main" id="{D94CE6DD-B634-4A45-9C8B-6A026FD3EE8D}"/>
              </a:ext>
            </a:extLst>
          </p:cNvPr>
          <p:cNvSpPr txBox="1"/>
          <p:nvPr/>
        </p:nvSpPr>
        <p:spPr>
          <a:xfrm>
            <a:off x="479425" y="764704"/>
            <a:ext cx="2271522" cy="777136"/>
          </a:xfrm>
          <a:prstGeom prst="rect">
            <a:avLst/>
          </a:prstGeom>
        </p:spPr>
        <p:txBody>
          <a:bodyPr vert="horz" wrap="square" lIns="0" tIns="119380" rIns="0" bIns="0" rtlCol="0">
            <a:spAutoFit/>
          </a:bodyPr>
          <a:lstStyle/>
          <a:p>
            <a:pPr marL="184785" indent="-172085">
              <a:spcBef>
                <a:spcPts val="940"/>
              </a:spcBef>
              <a:buFont typeface="Arial"/>
              <a:buChar char="•"/>
              <a:tabLst>
                <a:tab pos="185420" algn="l"/>
              </a:tabLst>
            </a:pPr>
            <a:r>
              <a:rPr lang="en-US" spc="-100" dirty="0">
                <a:solidFill>
                  <a:prstClr val="black"/>
                </a:solidFill>
                <a:cs typeface="Noto Sans CJK JP Regular"/>
              </a:rPr>
              <a:t>Apache - </a:t>
            </a:r>
            <a:r>
              <a:rPr spc="-100" dirty="0">
                <a:solidFill>
                  <a:prstClr val="black"/>
                </a:solidFill>
                <a:cs typeface="Noto Sans CJK JP Regular"/>
              </a:rPr>
              <a:t>Unix/Linux</a:t>
            </a:r>
            <a:r>
              <a:rPr lang="ko-KR" altLang="en-US" b="1" spc="-100" dirty="0">
                <a:solidFill>
                  <a:prstClr val="black"/>
                </a:solidFill>
                <a:cs typeface="Noto Sans CJK JP Regular"/>
              </a:rPr>
              <a:t> </a:t>
            </a:r>
            <a:endParaRPr dirty="0">
              <a:solidFill>
                <a:prstClr val="black"/>
              </a:solidFill>
              <a:cs typeface="Noto Sans CJK JP Regular"/>
            </a:endParaRPr>
          </a:p>
          <a:p>
            <a:pPr marL="299085">
              <a:spcBef>
                <a:spcPts val="840"/>
              </a:spcBef>
            </a:pPr>
            <a:r>
              <a:rPr spc="10" dirty="0">
                <a:solidFill>
                  <a:prstClr val="black"/>
                </a:solidFill>
                <a:cs typeface="Noto Sans CJK JP Regular"/>
              </a:rPr>
              <a:t>- </a:t>
            </a:r>
            <a:r>
              <a:rPr spc="-105" dirty="0">
                <a:solidFill>
                  <a:prstClr val="black"/>
                </a:solidFill>
                <a:cs typeface="Noto Sans CJK JP Regular"/>
              </a:rPr>
              <a:t>Prefork </a:t>
            </a:r>
            <a:r>
              <a:rPr spc="-110" dirty="0">
                <a:solidFill>
                  <a:prstClr val="black"/>
                </a:solidFill>
                <a:cs typeface="Noto Sans CJK JP Regular"/>
              </a:rPr>
              <a:t>Method</a:t>
            </a:r>
            <a:endParaRPr dirty="0">
              <a:solidFill>
                <a:prstClr val="black"/>
              </a:solidFill>
              <a:cs typeface="Noto Sans CJK JP Regular"/>
            </a:endParaRPr>
          </a:p>
        </p:txBody>
      </p:sp>
      <p:sp>
        <p:nvSpPr>
          <p:cNvPr id="76" name="제목 3">
            <a:extLst>
              <a:ext uri="{FF2B5EF4-FFF2-40B4-BE49-F238E27FC236}">
                <a16:creationId xmlns:a16="http://schemas.microsoft.com/office/drawing/2014/main" id="{382104FE-0202-B042-B1CC-21222C30D432}"/>
              </a:ext>
            </a:extLst>
          </p:cNvPr>
          <p:cNvSpPr txBox="1">
            <a:spLocks/>
          </p:cNvSpPr>
          <p:nvPr/>
        </p:nvSpPr>
        <p:spPr>
          <a:xfrm>
            <a:off x="26233" y="184502"/>
            <a:ext cx="5214155" cy="430374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400" b="1" dirty="0">
                <a:solidFill>
                  <a:prstClr val="white"/>
                </a:solidFill>
                <a:latin typeface="18 Regular"/>
                <a:ea typeface="+mn-ea"/>
                <a:cs typeface="Calibri" pitchFamily="34" charset="0"/>
              </a:rPr>
              <a:t>About Nginx </a:t>
            </a:r>
            <a:endParaRPr lang="ko-KR" altLang="en-US" sz="2400" b="1" dirty="0">
              <a:solidFill>
                <a:schemeClr val="bg1"/>
              </a:solidFill>
              <a:latin typeface="18 Regular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787233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object 5">
            <a:extLst>
              <a:ext uri="{FF2B5EF4-FFF2-40B4-BE49-F238E27FC236}">
                <a16:creationId xmlns:a16="http://schemas.microsoft.com/office/drawing/2014/main" id="{0102610D-8FA9-0B41-BE2C-EF5A1F113BF2}"/>
              </a:ext>
            </a:extLst>
          </p:cNvPr>
          <p:cNvSpPr/>
          <p:nvPr/>
        </p:nvSpPr>
        <p:spPr>
          <a:xfrm>
            <a:off x="1426463" y="2467799"/>
            <a:ext cx="2150364" cy="16276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71" name="object 6">
            <a:extLst>
              <a:ext uri="{FF2B5EF4-FFF2-40B4-BE49-F238E27FC236}">
                <a16:creationId xmlns:a16="http://schemas.microsoft.com/office/drawing/2014/main" id="{8015F8E4-4D0A-614B-A5F2-2DCD00148307}"/>
              </a:ext>
            </a:extLst>
          </p:cNvPr>
          <p:cNvSpPr/>
          <p:nvPr/>
        </p:nvSpPr>
        <p:spPr>
          <a:xfrm>
            <a:off x="1673605" y="2710115"/>
            <a:ext cx="1656080" cy="1143000"/>
          </a:xfrm>
          <a:custGeom>
            <a:avLst/>
            <a:gdLst/>
            <a:ahLst/>
            <a:cxnLst/>
            <a:rect l="l" t="t" r="r" b="b"/>
            <a:pathLst>
              <a:path w="1656079" h="1143000">
                <a:moveTo>
                  <a:pt x="0" y="1142999"/>
                </a:moveTo>
                <a:lnTo>
                  <a:pt x="1655825" y="1142999"/>
                </a:lnTo>
                <a:lnTo>
                  <a:pt x="1655825" y="0"/>
                </a:lnTo>
                <a:lnTo>
                  <a:pt x="0" y="0"/>
                </a:lnTo>
                <a:lnTo>
                  <a:pt x="0" y="11429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72" name="object 7">
            <a:extLst>
              <a:ext uri="{FF2B5EF4-FFF2-40B4-BE49-F238E27FC236}">
                <a16:creationId xmlns:a16="http://schemas.microsoft.com/office/drawing/2014/main" id="{46A94E85-97DF-0249-B855-EBD8E2EA2DDD}"/>
              </a:ext>
            </a:extLst>
          </p:cNvPr>
          <p:cNvSpPr txBox="1"/>
          <p:nvPr/>
        </p:nvSpPr>
        <p:spPr>
          <a:xfrm>
            <a:off x="1673605" y="2710115"/>
            <a:ext cx="1656080" cy="1143000"/>
          </a:xfrm>
          <a:prstGeom prst="rect">
            <a:avLst/>
          </a:prstGeom>
          <a:ln w="25400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350">
              <a:latin typeface="Times New Roman"/>
              <a:cs typeface="Times New Roman"/>
            </a:endParaRPr>
          </a:p>
          <a:p>
            <a:pPr marL="208915">
              <a:lnSpc>
                <a:spcPct val="100000"/>
              </a:lnSpc>
            </a:pPr>
            <a:r>
              <a:rPr sz="1600" b="1" spc="-110" dirty="0">
                <a:latin typeface="Arial"/>
                <a:cs typeface="Arial"/>
              </a:rPr>
              <a:t>Parent</a:t>
            </a:r>
            <a:r>
              <a:rPr sz="1600" b="1" spc="-85" dirty="0">
                <a:latin typeface="Arial"/>
                <a:cs typeface="Arial"/>
              </a:rPr>
              <a:t> </a:t>
            </a:r>
            <a:r>
              <a:rPr sz="1600" b="1" spc="-170" dirty="0">
                <a:latin typeface="Arial"/>
                <a:cs typeface="Arial"/>
              </a:rPr>
              <a:t>process</a:t>
            </a:r>
            <a:endParaRPr sz="1600">
              <a:latin typeface="Arial"/>
              <a:cs typeface="Arial"/>
            </a:endParaRPr>
          </a:p>
        </p:txBody>
      </p:sp>
      <p:sp>
        <p:nvSpPr>
          <p:cNvPr id="74" name="object 8">
            <a:extLst>
              <a:ext uri="{FF2B5EF4-FFF2-40B4-BE49-F238E27FC236}">
                <a16:creationId xmlns:a16="http://schemas.microsoft.com/office/drawing/2014/main" id="{028E69CB-760C-AB4D-AB21-B22635537D22}"/>
              </a:ext>
            </a:extLst>
          </p:cNvPr>
          <p:cNvSpPr/>
          <p:nvPr/>
        </p:nvSpPr>
        <p:spPr>
          <a:xfrm>
            <a:off x="3640835" y="2693350"/>
            <a:ext cx="498348" cy="35676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75" name="object 9">
            <a:extLst>
              <a:ext uri="{FF2B5EF4-FFF2-40B4-BE49-F238E27FC236}">
                <a16:creationId xmlns:a16="http://schemas.microsoft.com/office/drawing/2014/main" id="{24413EA9-70E4-224F-B1F5-B722D1DB3ED9}"/>
              </a:ext>
            </a:extLst>
          </p:cNvPr>
          <p:cNvSpPr/>
          <p:nvPr/>
        </p:nvSpPr>
        <p:spPr>
          <a:xfrm>
            <a:off x="3602735" y="3679379"/>
            <a:ext cx="512063" cy="16413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76" name="object 10">
            <a:extLst>
              <a:ext uri="{FF2B5EF4-FFF2-40B4-BE49-F238E27FC236}">
                <a16:creationId xmlns:a16="http://schemas.microsoft.com/office/drawing/2014/main" id="{52A7C416-995E-B444-86B2-1165ECA02FE8}"/>
              </a:ext>
            </a:extLst>
          </p:cNvPr>
          <p:cNvSpPr/>
          <p:nvPr/>
        </p:nvSpPr>
        <p:spPr>
          <a:xfrm>
            <a:off x="3688079" y="2721329"/>
            <a:ext cx="403225" cy="34717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77" name="object 11">
            <a:extLst>
              <a:ext uri="{FF2B5EF4-FFF2-40B4-BE49-F238E27FC236}">
                <a16:creationId xmlns:a16="http://schemas.microsoft.com/office/drawing/2014/main" id="{20F773F0-A849-1F49-8A7A-A872645D27C1}"/>
              </a:ext>
            </a:extLst>
          </p:cNvPr>
          <p:cNvSpPr/>
          <p:nvPr/>
        </p:nvSpPr>
        <p:spPr>
          <a:xfrm>
            <a:off x="3688079" y="2721329"/>
            <a:ext cx="403225" cy="3472179"/>
          </a:xfrm>
          <a:custGeom>
            <a:avLst/>
            <a:gdLst/>
            <a:ahLst/>
            <a:cxnLst/>
            <a:rect l="l" t="t" r="r" b="b"/>
            <a:pathLst>
              <a:path w="403225" h="3472179">
                <a:moveTo>
                  <a:pt x="0" y="3471799"/>
                </a:moveTo>
                <a:lnTo>
                  <a:pt x="403225" y="3471799"/>
                </a:lnTo>
                <a:lnTo>
                  <a:pt x="403225" y="0"/>
                </a:lnTo>
                <a:lnTo>
                  <a:pt x="0" y="0"/>
                </a:lnTo>
                <a:lnTo>
                  <a:pt x="0" y="3471799"/>
                </a:lnTo>
                <a:close/>
              </a:path>
            </a:pathLst>
          </a:custGeom>
          <a:ln w="9525">
            <a:solidFill>
              <a:srgbClr val="006FB4"/>
            </a:solidFill>
          </a:ln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78" name="object 12">
            <a:extLst>
              <a:ext uri="{FF2B5EF4-FFF2-40B4-BE49-F238E27FC236}">
                <a16:creationId xmlns:a16="http://schemas.microsoft.com/office/drawing/2014/main" id="{C2EDC531-7696-734D-8921-06725A5B52EC}"/>
              </a:ext>
            </a:extLst>
          </p:cNvPr>
          <p:cNvSpPr txBox="1"/>
          <p:nvPr/>
        </p:nvSpPr>
        <p:spPr>
          <a:xfrm>
            <a:off x="3758107" y="3811459"/>
            <a:ext cx="228600" cy="129159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1620"/>
              </a:lnSpc>
            </a:pPr>
            <a:r>
              <a:rPr sz="1600" b="1" spc="-125" dirty="0">
                <a:latin typeface="Arial"/>
                <a:cs typeface="Arial"/>
              </a:rPr>
              <a:t>Listener</a:t>
            </a:r>
            <a:r>
              <a:rPr sz="1600" b="1" spc="-150" dirty="0">
                <a:latin typeface="Arial"/>
                <a:cs typeface="Arial"/>
              </a:rPr>
              <a:t> Socket</a:t>
            </a:r>
            <a:endParaRPr sz="1600">
              <a:latin typeface="Arial"/>
              <a:cs typeface="Arial"/>
            </a:endParaRPr>
          </a:p>
        </p:txBody>
      </p:sp>
      <p:sp>
        <p:nvSpPr>
          <p:cNvPr id="79" name="object 13">
            <a:extLst>
              <a:ext uri="{FF2B5EF4-FFF2-40B4-BE49-F238E27FC236}">
                <a16:creationId xmlns:a16="http://schemas.microsoft.com/office/drawing/2014/main" id="{54A7B449-D36A-5A47-B11C-CB6899DCA583}"/>
              </a:ext>
            </a:extLst>
          </p:cNvPr>
          <p:cNvSpPr/>
          <p:nvPr/>
        </p:nvSpPr>
        <p:spPr>
          <a:xfrm>
            <a:off x="2522220" y="1844483"/>
            <a:ext cx="1658111" cy="93878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80" name="object 14">
            <a:extLst>
              <a:ext uri="{FF2B5EF4-FFF2-40B4-BE49-F238E27FC236}">
                <a16:creationId xmlns:a16="http://schemas.microsoft.com/office/drawing/2014/main" id="{33A7E97D-A8D7-EA42-928E-403EA376AFF9}"/>
              </a:ext>
            </a:extLst>
          </p:cNvPr>
          <p:cNvSpPr/>
          <p:nvPr/>
        </p:nvSpPr>
        <p:spPr>
          <a:xfrm>
            <a:off x="3183127" y="2079940"/>
            <a:ext cx="754380" cy="468630"/>
          </a:xfrm>
          <a:custGeom>
            <a:avLst/>
            <a:gdLst/>
            <a:ahLst/>
            <a:cxnLst/>
            <a:rect l="l" t="t" r="r" b="b"/>
            <a:pathLst>
              <a:path w="754379" h="468630">
                <a:moveTo>
                  <a:pt x="754126" y="312165"/>
                </a:moveTo>
                <a:lnTo>
                  <a:pt x="275336" y="312165"/>
                </a:lnTo>
                <a:lnTo>
                  <a:pt x="538607" y="468249"/>
                </a:lnTo>
                <a:lnTo>
                  <a:pt x="754126" y="312165"/>
                </a:lnTo>
                <a:close/>
              </a:path>
              <a:path w="754379" h="468630">
                <a:moveTo>
                  <a:pt x="239395" y="0"/>
                </a:moveTo>
                <a:lnTo>
                  <a:pt x="0" y="0"/>
                </a:lnTo>
                <a:lnTo>
                  <a:pt x="47883" y="3054"/>
                </a:lnTo>
                <a:lnTo>
                  <a:pt x="94449" y="12026"/>
                </a:lnTo>
                <a:lnTo>
                  <a:pt x="139339" y="26633"/>
                </a:lnTo>
                <a:lnTo>
                  <a:pt x="182193" y="46589"/>
                </a:lnTo>
                <a:lnTo>
                  <a:pt x="222652" y="71610"/>
                </a:lnTo>
                <a:lnTo>
                  <a:pt x="260356" y="101411"/>
                </a:lnTo>
                <a:lnTo>
                  <a:pt x="294946" y="135709"/>
                </a:lnTo>
                <a:lnTo>
                  <a:pt x="326061" y="174217"/>
                </a:lnTo>
                <a:lnTo>
                  <a:pt x="353344" y="216653"/>
                </a:lnTo>
                <a:lnTo>
                  <a:pt x="376433" y="262730"/>
                </a:lnTo>
                <a:lnTo>
                  <a:pt x="394970" y="312165"/>
                </a:lnTo>
                <a:lnTo>
                  <a:pt x="634364" y="312165"/>
                </a:lnTo>
                <a:lnTo>
                  <a:pt x="615828" y="262730"/>
                </a:lnTo>
                <a:lnTo>
                  <a:pt x="592739" y="216653"/>
                </a:lnTo>
                <a:lnTo>
                  <a:pt x="565456" y="174217"/>
                </a:lnTo>
                <a:lnTo>
                  <a:pt x="534341" y="135709"/>
                </a:lnTo>
                <a:lnTo>
                  <a:pt x="499751" y="101411"/>
                </a:lnTo>
                <a:lnTo>
                  <a:pt x="462047" y="71610"/>
                </a:lnTo>
                <a:lnTo>
                  <a:pt x="421588" y="46589"/>
                </a:lnTo>
                <a:lnTo>
                  <a:pt x="378734" y="26633"/>
                </a:lnTo>
                <a:lnTo>
                  <a:pt x="333844" y="12026"/>
                </a:lnTo>
                <a:lnTo>
                  <a:pt x="287278" y="3054"/>
                </a:lnTo>
                <a:lnTo>
                  <a:pt x="2393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81" name="object 15">
            <a:extLst>
              <a:ext uri="{FF2B5EF4-FFF2-40B4-BE49-F238E27FC236}">
                <a16:creationId xmlns:a16="http://schemas.microsoft.com/office/drawing/2014/main" id="{313C8C7E-A70F-0E41-8723-0731FF6A3924}"/>
              </a:ext>
            </a:extLst>
          </p:cNvPr>
          <p:cNvSpPr/>
          <p:nvPr/>
        </p:nvSpPr>
        <p:spPr>
          <a:xfrm>
            <a:off x="2764154" y="2079940"/>
            <a:ext cx="539115" cy="468630"/>
          </a:xfrm>
          <a:custGeom>
            <a:avLst/>
            <a:gdLst/>
            <a:ahLst/>
            <a:cxnLst/>
            <a:rect l="l" t="t" r="r" b="b"/>
            <a:pathLst>
              <a:path w="539114" h="468630">
                <a:moveTo>
                  <a:pt x="418972" y="0"/>
                </a:moveTo>
                <a:lnTo>
                  <a:pt x="373320" y="2748"/>
                </a:lnTo>
                <a:lnTo>
                  <a:pt x="329092" y="10801"/>
                </a:lnTo>
                <a:lnTo>
                  <a:pt x="286544" y="23874"/>
                </a:lnTo>
                <a:lnTo>
                  <a:pt x="245931" y="41682"/>
                </a:lnTo>
                <a:lnTo>
                  <a:pt x="207508" y="63937"/>
                </a:lnTo>
                <a:lnTo>
                  <a:pt x="171532" y="90354"/>
                </a:lnTo>
                <a:lnTo>
                  <a:pt x="138257" y="120648"/>
                </a:lnTo>
                <a:lnTo>
                  <a:pt x="107940" y="154533"/>
                </a:lnTo>
                <a:lnTo>
                  <a:pt x="80837" y="191722"/>
                </a:lnTo>
                <a:lnTo>
                  <a:pt x="57201" y="231930"/>
                </a:lnTo>
                <a:lnTo>
                  <a:pt x="37290" y="274871"/>
                </a:lnTo>
                <a:lnTo>
                  <a:pt x="21359" y="320259"/>
                </a:lnTo>
                <a:lnTo>
                  <a:pt x="9663" y="367809"/>
                </a:lnTo>
                <a:lnTo>
                  <a:pt x="2458" y="417234"/>
                </a:lnTo>
                <a:lnTo>
                  <a:pt x="0" y="468249"/>
                </a:lnTo>
                <a:lnTo>
                  <a:pt x="239394" y="468249"/>
                </a:lnTo>
                <a:lnTo>
                  <a:pt x="241891" y="417061"/>
                </a:lnTo>
                <a:lnTo>
                  <a:pt x="249229" y="367234"/>
                </a:lnTo>
                <a:lnTo>
                  <a:pt x="261179" y="319111"/>
                </a:lnTo>
                <a:lnTo>
                  <a:pt x="277513" y="273035"/>
                </a:lnTo>
                <a:lnTo>
                  <a:pt x="298003" y="229352"/>
                </a:lnTo>
                <a:lnTo>
                  <a:pt x="322421" y="188404"/>
                </a:lnTo>
                <a:lnTo>
                  <a:pt x="350537" y="150536"/>
                </a:lnTo>
                <a:lnTo>
                  <a:pt x="382124" y="116092"/>
                </a:lnTo>
                <a:lnTo>
                  <a:pt x="416952" y="85415"/>
                </a:lnTo>
                <a:lnTo>
                  <a:pt x="454795" y="58850"/>
                </a:lnTo>
                <a:lnTo>
                  <a:pt x="495422" y="36740"/>
                </a:lnTo>
                <a:lnTo>
                  <a:pt x="538607" y="19430"/>
                </a:lnTo>
                <a:lnTo>
                  <a:pt x="509269" y="10983"/>
                </a:lnTo>
                <a:lnTo>
                  <a:pt x="479456" y="4905"/>
                </a:lnTo>
                <a:lnTo>
                  <a:pt x="449310" y="1232"/>
                </a:lnTo>
                <a:lnTo>
                  <a:pt x="418972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82" name="object 16">
            <a:extLst>
              <a:ext uri="{FF2B5EF4-FFF2-40B4-BE49-F238E27FC236}">
                <a16:creationId xmlns:a16="http://schemas.microsoft.com/office/drawing/2014/main" id="{25F86DE5-82F7-7347-870E-51E8C7CFFC96}"/>
              </a:ext>
            </a:extLst>
          </p:cNvPr>
          <p:cNvSpPr/>
          <p:nvPr/>
        </p:nvSpPr>
        <p:spPr>
          <a:xfrm>
            <a:off x="2764154" y="2079940"/>
            <a:ext cx="1173480" cy="468630"/>
          </a:xfrm>
          <a:custGeom>
            <a:avLst/>
            <a:gdLst/>
            <a:ahLst/>
            <a:cxnLst/>
            <a:rect l="l" t="t" r="r" b="b"/>
            <a:pathLst>
              <a:path w="1173479" h="468630">
                <a:moveTo>
                  <a:pt x="538607" y="19430"/>
                </a:moveTo>
                <a:lnTo>
                  <a:pt x="495422" y="36740"/>
                </a:lnTo>
                <a:lnTo>
                  <a:pt x="454795" y="58850"/>
                </a:lnTo>
                <a:lnTo>
                  <a:pt x="416952" y="85415"/>
                </a:lnTo>
                <a:lnTo>
                  <a:pt x="382124" y="116092"/>
                </a:lnTo>
                <a:lnTo>
                  <a:pt x="350537" y="150536"/>
                </a:lnTo>
                <a:lnTo>
                  <a:pt x="322421" y="188404"/>
                </a:lnTo>
                <a:lnTo>
                  <a:pt x="298003" y="229352"/>
                </a:lnTo>
                <a:lnTo>
                  <a:pt x="277513" y="273035"/>
                </a:lnTo>
                <a:lnTo>
                  <a:pt x="261179" y="319111"/>
                </a:lnTo>
                <a:lnTo>
                  <a:pt x="249229" y="367234"/>
                </a:lnTo>
                <a:lnTo>
                  <a:pt x="241891" y="417061"/>
                </a:lnTo>
                <a:lnTo>
                  <a:pt x="239394" y="468249"/>
                </a:lnTo>
                <a:lnTo>
                  <a:pt x="0" y="468249"/>
                </a:lnTo>
                <a:lnTo>
                  <a:pt x="2458" y="417234"/>
                </a:lnTo>
                <a:lnTo>
                  <a:pt x="9663" y="367809"/>
                </a:lnTo>
                <a:lnTo>
                  <a:pt x="21359" y="320259"/>
                </a:lnTo>
                <a:lnTo>
                  <a:pt x="37290" y="274871"/>
                </a:lnTo>
                <a:lnTo>
                  <a:pt x="57201" y="231930"/>
                </a:lnTo>
                <a:lnTo>
                  <a:pt x="80837" y="191722"/>
                </a:lnTo>
                <a:lnTo>
                  <a:pt x="107940" y="154533"/>
                </a:lnTo>
                <a:lnTo>
                  <a:pt x="138257" y="120648"/>
                </a:lnTo>
                <a:lnTo>
                  <a:pt x="171532" y="90354"/>
                </a:lnTo>
                <a:lnTo>
                  <a:pt x="207508" y="63937"/>
                </a:lnTo>
                <a:lnTo>
                  <a:pt x="245931" y="41682"/>
                </a:lnTo>
                <a:lnTo>
                  <a:pt x="286544" y="23874"/>
                </a:lnTo>
                <a:lnTo>
                  <a:pt x="329092" y="10801"/>
                </a:lnTo>
                <a:lnTo>
                  <a:pt x="373320" y="2748"/>
                </a:lnTo>
                <a:lnTo>
                  <a:pt x="418972" y="0"/>
                </a:lnTo>
                <a:lnTo>
                  <a:pt x="658368" y="0"/>
                </a:lnTo>
                <a:lnTo>
                  <a:pt x="706251" y="3054"/>
                </a:lnTo>
                <a:lnTo>
                  <a:pt x="752817" y="12026"/>
                </a:lnTo>
                <a:lnTo>
                  <a:pt x="797707" y="26633"/>
                </a:lnTo>
                <a:lnTo>
                  <a:pt x="840561" y="46589"/>
                </a:lnTo>
                <a:lnTo>
                  <a:pt x="881020" y="71610"/>
                </a:lnTo>
                <a:lnTo>
                  <a:pt x="918724" y="101411"/>
                </a:lnTo>
                <a:lnTo>
                  <a:pt x="953314" y="135709"/>
                </a:lnTo>
                <a:lnTo>
                  <a:pt x="984429" y="174217"/>
                </a:lnTo>
                <a:lnTo>
                  <a:pt x="1011712" y="216653"/>
                </a:lnTo>
                <a:lnTo>
                  <a:pt x="1034801" y="262730"/>
                </a:lnTo>
                <a:lnTo>
                  <a:pt x="1053337" y="312165"/>
                </a:lnTo>
                <a:lnTo>
                  <a:pt x="1173098" y="312165"/>
                </a:lnTo>
                <a:lnTo>
                  <a:pt x="957580" y="468249"/>
                </a:lnTo>
                <a:lnTo>
                  <a:pt x="694308" y="312165"/>
                </a:lnTo>
                <a:lnTo>
                  <a:pt x="813943" y="312165"/>
                </a:lnTo>
                <a:lnTo>
                  <a:pt x="795406" y="262730"/>
                </a:lnTo>
                <a:lnTo>
                  <a:pt x="772317" y="216653"/>
                </a:lnTo>
                <a:lnTo>
                  <a:pt x="745034" y="174217"/>
                </a:lnTo>
                <a:lnTo>
                  <a:pt x="713919" y="135709"/>
                </a:lnTo>
                <a:lnTo>
                  <a:pt x="679329" y="101411"/>
                </a:lnTo>
                <a:lnTo>
                  <a:pt x="641625" y="71610"/>
                </a:lnTo>
                <a:lnTo>
                  <a:pt x="601166" y="46589"/>
                </a:lnTo>
                <a:lnTo>
                  <a:pt x="558312" y="26633"/>
                </a:lnTo>
                <a:lnTo>
                  <a:pt x="513422" y="12026"/>
                </a:lnTo>
                <a:lnTo>
                  <a:pt x="466856" y="3054"/>
                </a:lnTo>
                <a:lnTo>
                  <a:pt x="418972" y="0"/>
                </a:lnTo>
              </a:path>
            </a:pathLst>
          </a:custGeom>
          <a:ln w="2540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83" name="object 17">
            <a:extLst>
              <a:ext uri="{FF2B5EF4-FFF2-40B4-BE49-F238E27FC236}">
                <a16:creationId xmlns:a16="http://schemas.microsoft.com/office/drawing/2014/main" id="{376E59F5-9A8F-2C4A-8DB5-EE8D2950EB1F}"/>
              </a:ext>
            </a:extLst>
          </p:cNvPr>
          <p:cNvSpPr/>
          <p:nvPr/>
        </p:nvSpPr>
        <p:spPr>
          <a:xfrm>
            <a:off x="6143244" y="3519359"/>
            <a:ext cx="1170431" cy="99364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84" name="object 18">
            <a:extLst>
              <a:ext uri="{FF2B5EF4-FFF2-40B4-BE49-F238E27FC236}">
                <a16:creationId xmlns:a16="http://schemas.microsoft.com/office/drawing/2014/main" id="{6F16C76A-38FC-254B-893F-7397D543A363}"/>
              </a:ext>
            </a:extLst>
          </p:cNvPr>
          <p:cNvSpPr/>
          <p:nvPr/>
        </p:nvSpPr>
        <p:spPr>
          <a:xfrm>
            <a:off x="6380479" y="3754690"/>
            <a:ext cx="695325" cy="522605"/>
          </a:xfrm>
          <a:custGeom>
            <a:avLst/>
            <a:gdLst/>
            <a:ahLst/>
            <a:cxnLst/>
            <a:rect l="l" t="t" r="r" b="b"/>
            <a:pathLst>
              <a:path w="695325" h="522604">
                <a:moveTo>
                  <a:pt x="139065" y="0"/>
                </a:moveTo>
                <a:lnTo>
                  <a:pt x="0" y="261238"/>
                </a:lnTo>
                <a:lnTo>
                  <a:pt x="139065" y="522350"/>
                </a:lnTo>
                <a:lnTo>
                  <a:pt x="139065" y="391794"/>
                </a:lnTo>
                <a:lnTo>
                  <a:pt x="625792" y="391794"/>
                </a:lnTo>
                <a:lnTo>
                  <a:pt x="695325" y="261238"/>
                </a:lnTo>
                <a:lnTo>
                  <a:pt x="625758" y="130555"/>
                </a:lnTo>
                <a:lnTo>
                  <a:pt x="139065" y="130555"/>
                </a:lnTo>
                <a:lnTo>
                  <a:pt x="139065" y="0"/>
                </a:lnTo>
                <a:close/>
              </a:path>
              <a:path w="695325" h="522604">
                <a:moveTo>
                  <a:pt x="625792" y="391794"/>
                </a:moveTo>
                <a:lnTo>
                  <a:pt x="556260" y="391794"/>
                </a:lnTo>
                <a:lnTo>
                  <a:pt x="556260" y="522350"/>
                </a:lnTo>
                <a:lnTo>
                  <a:pt x="625792" y="391794"/>
                </a:lnTo>
                <a:close/>
              </a:path>
              <a:path w="695325" h="522604">
                <a:moveTo>
                  <a:pt x="556260" y="0"/>
                </a:moveTo>
                <a:lnTo>
                  <a:pt x="556260" y="130555"/>
                </a:lnTo>
                <a:lnTo>
                  <a:pt x="625758" y="130555"/>
                </a:lnTo>
                <a:lnTo>
                  <a:pt x="5562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85" name="object 19">
            <a:extLst>
              <a:ext uri="{FF2B5EF4-FFF2-40B4-BE49-F238E27FC236}">
                <a16:creationId xmlns:a16="http://schemas.microsoft.com/office/drawing/2014/main" id="{8ED2E258-DEE0-B848-A07C-480C9B8AF68B}"/>
              </a:ext>
            </a:extLst>
          </p:cNvPr>
          <p:cNvSpPr/>
          <p:nvPr/>
        </p:nvSpPr>
        <p:spPr>
          <a:xfrm>
            <a:off x="6380479" y="3754690"/>
            <a:ext cx="695325" cy="522605"/>
          </a:xfrm>
          <a:custGeom>
            <a:avLst/>
            <a:gdLst/>
            <a:ahLst/>
            <a:cxnLst/>
            <a:rect l="l" t="t" r="r" b="b"/>
            <a:pathLst>
              <a:path w="695325" h="522604">
                <a:moveTo>
                  <a:pt x="0" y="261238"/>
                </a:moveTo>
                <a:lnTo>
                  <a:pt x="139065" y="0"/>
                </a:lnTo>
                <a:lnTo>
                  <a:pt x="139065" y="130555"/>
                </a:lnTo>
                <a:lnTo>
                  <a:pt x="556260" y="130555"/>
                </a:lnTo>
                <a:lnTo>
                  <a:pt x="556260" y="0"/>
                </a:lnTo>
                <a:lnTo>
                  <a:pt x="695325" y="261238"/>
                </a:lnTo>
                <a:lnTo>
                  <a:pt x="556260" y="522350"/>
                </a:lnTo>
                <a:lnTo>
                  <a:pt x="556260" y="391794"/>
                </a:lnTo>
                <a:lnTo>
                  <a:pt x="139065" y="391794"/>
                </a:lnTo>
                <a:lnTo>
                  <a:pt x="139065" y="522350"/>
                </a:lnTo>
                <a:lnTo>
                  <a:pt x="0" y="261238"/>
                </a:lnTo>
                <a:close/>
              </a:path>
            </a:pathLst>
          </a:custGeom>
          <a:ln w="2540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86" name="object 20">
            <a:extLst>
              <a:ext uri="{FF2B5EF4-FFF2-40B4-BE49-F238E27FC236}">
                <a16:creationId xmlns:a16="http://schemas.microsoft.com/office/drawing/2014/main" id="{BA4B4507-1707-2A4B-81B5-DBC1F185C2F5}"/>
              </a:ext>
            </a:extLst>
          </p:cNvPr>
          <p:cNvSpPr/>
          <p:nvPr/>
        </p:nvSpPr>
        <p:spPr>
          <a:xfrm>
            <a:off x="2353055" y="4935154"/>
            <a:ext cx="1171956" cy="99364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87" name="object 21">
            <a:extLst>
              <a:ext uri="{FF2B5EF4-FFF2-40B4-BE49-F238E27FC236}">
                <a16:creationId xmlns:a16="http://schemas.microsoft.com/office/drawing/2014/main" id="{944FDC09-F7FE-3F40-8E30-38D419B277F3}"/>
              </a:ext>
            </a:extLst>
          </p:cNvPr>
          <p:cNvSpPr/>
          <p:nvPr/>
        </p:nvSpPr>
        <p:spPr>
          <a:xfrm>
            <a:off x="2591180" y="5170740"/>
            <a:ext cx="695325" cy="522605"/>
          </a:xfrm>
          <a:custGeom>
            <a:avLst/>
            <a:gdLst/>
            <a:ahLst/>
            <a:cxnLst/>
            <a:rect l="l" t="t" r="r" b="b"/>
            <a:pathLst>
              <a:path w="695325" h="522604">
                <a:moveTo>
                  <a:pt x="139064" y="0"/>
                </a:moveTo>
                <a:lnTo>
                  <a:pt x="0" y="261238"/>
                </a:lnTo>
                <a:lnTo>
                  <a:pt x="139064" y="522325"/>
                </a:lnTo>
                <a:lnTo>
                  <a:pt x="139064" y="391744"/>
                </a:lnTo>
                <a:lnTo>
                  <a:pt x="625812" y="391744"/>
                </a:lnTo>
                <a:lnTo>
                  <a:pt x="695324" y="261238"/>
                </a:lnTo>
                <a:lnTo>
                  <a:pt x="625758" y="130555"/>
                </a:lnTo>
                <a:lnTo>
                  <a:pt x="139064" y="130555"/>
                </a:lnTo>
                <a:lnTo>
                  <a:pt x="139064" y="0"/>
                </a:lnTo>
                <a:close/>
              </a:path>
              <a:path w="695325" h="522604">
                <a:moveTo>
                  <a:pt x="625812" y="391744"/>
                </a:moveTo>
                <a:lnTo>
                  <a:pt x="556260" y="391744"/>
                </a:lnTo>
                <a:lnTo>
                  <a:pt x="556260" y="522325"/>
                </a:lnTo>
                <a:lnTo>
                  <a:pt x="625812" y="391744"/>
                </a:lnTo>
                <a:close/>
              </a:path>
              <a:path w="695325" h="522604">
                <a:moveTo>
                  <a:pt x="556260" y="0"/>
                </a:moveTo>
                <a:lnTo>
                  <a:pt x="556260" y="130555"/>
                </a:lnTo>
                <a:lnTo>
                  <a:pt x="625758" y="130555"/>
                </a:lnTo>
                <a:lnTo>
                  <a:pt x="5562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88" name="object 22">
            <a:extLst>
              <a:ext uri="{FF2B5EF4-FFF2-40B4-BE49-F238E27FC236}">
                <a16:creationId xmlns:a16="http://schemas.microsoft.com/office/drawing/2014/main" id="{C0BA3B4E-AFDE-3F43-970C-4D861364B273}"/>
              </a:ext>
            </a:extLst>
          </p:cNvPr>
          <p:cNvSpPr/>
          <p:nvPr/>
        </p:nvSpPr>
        <p:spPr>
          <a:xfrm>
            <a:off x="2591180" y="5170740"/>
            <a:ext cx="695325" cy="522605"/>
          </a:xfrm>
          <a:custGeom>
            <a:avLst/>
            <a:gdLst/>
            <a:ahLst/>
            <a:cxnLst/>
            <a:rect l="l" t="t" r="r" b="b"/>
            <a:pathLst>
              <a:path w="695325" h="522604">
                <a:moveTo>
                  <a:pt x="0" y="261238"/>
                </a:moveTo>
                <a:lnTo>
                  <a:pt x="139064" y="0"/>
                </a:lnTo>
                <a:lnTo>
                  <a:pt x="139064" y="130555"/>
                </a:lnTo>
                <a:lnTo>
                  <a:pt x="556260" y="130555"/>
                </a:lnTo>
                <a:lnTo>
                  <a:pt x="556260" y="0"/>
                </a:lnTo>
                <a:lnTo>
                  <a:pt x="695324" y="261238"/>
                </a:lnTo>
                <a:lnTo>
                  <a:pt x="556260" y="522325"/>
                </a:lnTo>
                <a:lnTo>
                  <a:pt x="556260" y="391744"/>
                </a:lnTo>
                <a:lnTo>
                  <a:pt x="139064" y="391744"/>
                </a:lnTo>
                <a:lnTo>
                  <a:pt x="139064" y="522325"/>
                </a:lnTo>
                <a:lnTo>
                  <a:pt x="0" y="261238"/>
                </a:lnTo>
                <a:close/>
              </a:path>
            </a:pathLst>
          </a:custGeom>
          <a:ln w="2540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89" name="object 23">
            <a:extLst>
              <a:ext uri="{FF2B5EF4-FFF2-40B4-BE49-F238E27FC236}">
                <a16:creationId xmlns:a16="http://schemas.microsoft.com/office/drawing/2014/main" id="{CF166FB7-49B8-3F43-85CC-E0EE5D54ABFF}"/>
              </a:ext>
            </a:extLst>
          </p:cNvPr>
          <p:cNvSpPr/>
          <p:nvPr/>
        </p:nvSpPr>
        <p:spPr>
          <a:xfrm>
            <a:off x="1664487" y="5253645"/>
            <a:ext cx="800557" cy="69691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90" name="object 24">
            <a:extLst>
              <a:ext uri="{FF2B5EF4-FFF2-40B4-BE49-F238E27FC236}">
                <a16:creationId xmlns:a16="http://schemas.microsoft.com/office/drawing/2014/main" id="{B0D0A864-5ED7-0141-A207-CE4CF9D116AB}"/>
              </a:ext>
            </a:extLst>
          </p:cNvPr>
          <p:cNvSpPr/>
          <p:nvPr/>
        </p:nvSpPr>
        <p:spPr>
          <a:xfrm>
            <a:off x="1793843" y="5278873"/>
            <a:ext cx="671195" cy="671830"/>
          </a:xfrm>
          <a:custGeom>
            <a:avLst/>
            <a:gdLst/>
            <a:ahLst/>
            <a:cxnLst/>
            <a:rect l="l" t="t" r="r" b="b"/>
            <a:pathLst>
              <a:path w="671194" h="671829">
                <a:moveTo>
                  <a:pt x="0" y="578183"/>
                </a:moveTo>
                <a:lnTo>
                  <a:pt x="47268" y="600386"/>
                </a:lnTo>
                <a:lnTo>
                  <a:pt x="95697" y="619651"/>
                </a:lnTo>
                <a:lnTo>
                  <a:pt x="145144" y="635946"/>
                </a:lnTo>
                <a:lnTo>
                  <a:pt x="195466" y="649236"/>
                </a:lnTo>
                <a:lnTo>
                  <a:pt x="246521" y="659488"/>
                </a:lnTo>
                <a:lnTo>
                  <a:pt x="298166" y="666670"/>
                </a:lnTo>
                <a:lnTo>
                  <a:pt x="350257" y="670749"/>
                </a:lnTo>
                <a:lnTo>
                  <a:pt x="402652" y="671690"/>
                </a:lnTo>
                <a:lnTo>
                  <a:pt x="436483" y="669161"/>
                </a:lnTo>
                <a:lnTo>
                  <a:pt x="469617" y="662608"/>
                </a:lnTo>
                <a:lnTo>
                  <a:pt x="501685" y="652129"/>
                </a:lnTo>
                <a:lnTo>
                  <a:pt x="532315" y="637819"/>
                </a:lnTo>
                <a:lnTo>
                  <a:pt x="543744" y="646052"/>
                </a:lnTo>
                <a:lnTo>
                  <a:pt x="556900" y="650303"/>
                </a:lnTo>
                <a:lnTo>
                  <a:pt x="570752" y="650407"/>
                </a:lnTo>
                <a:lnTo>
                  <a:pt x="584265" y="646199"/>
                </a:lnTo>
                <a:lnTo>
                  <a:pt x="611731" y="629752"/>
                </a:lnTo>
                <a:lnTo>
                  <a:pt x="635710" y="609051"/>
                </a:lnTo>
                <a:lnTo>
                  <a:pt x="655699" y="584610"/>
                </a:lnTo>
                <a:lnTo>
                  <a:pt x="671196" y="556945"/>
                </a:lnTo>
                <a:lnTo>
                  <a:pt x="671196" y="302071"/>
                </a:lnTo>
                <a:lnTo>
                  <a:pt x="664928" y="252723"/>
                </a:lnTo>
                <a:lnTo>
                  <a:pt x="651754" y="205487"/>
                </a:lnTo>
                <a:lnTo>
                  <a:pt x="632109" y="160962"/>
                </a:lnTo>
                <a:lnTo>
                  <a:pt x="606428" y="119749"/>
                </a:lnTo>
                <a:lnTo>
                  <a:pt x="575147" y="82446"/>
                </a:lnTo>
                <a:lnTo>
                  <a:pt x="538701" y="49654"/>
                </a:lnTo>
                <a:lnTo>
                  <a:pt x="497525" y="21972"/>
                </a:lnTo>
                <a:lnTo>
                  <a:pt x="452053" y="0"/>
                </a:lnTo>
              </a:path>
            </a:pathLst>
          </a:custGeom>
          <a:ln w="9053">
            <a:solidFill>
              <a:srgbClr val="373773"/>
            </a:solidFill>
          </a:ln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91" name="object 25">
            <a:extLst>
              <a:ext uri="{FF2B5EF4-FFF2-40B4-BE49-F238E27FC236}">
                <a16:creationId xmlns:a16="http://schemas.microsoft.com/office/drawing/2014/main" id="{13D45CD9-6527-B54D-B579-F2A8D2C86C29}"/>
              </a:ext>
            </a:extLst>
          </p:cNvPr>
          <p:cNvSpPr/>
          <p:nvPr/>
        </p:nvSpPr>
        <p:spPr>
          <a:xfrm>
            <a:off x="1664483" y="5253643"/>
            <a:ext cx="220345" cy="603885"/>
          </a:xfrm>
          <a:custGeom>
            <a:avLst/>
            <a:gdLst/>
            <a:ahLst/>
            <a:cxnLst/>
            <a:rect l="l" t="t" r="r" b="b"/>
            <a:pathLst>
              <a:path w="220344" h="603885">
                <a:moveTo>
                  <a:pt x="219759" y="0"/>
                </a:moveTo>
                <a:lnTo>
                  <a:pt x="173925" y="22775"/>
                </a:lnTo>
                <a:lnTo>
                  <a:pt x="132478" y="51258"/>
                </a:lnTo>
                <a:lnTo>
                  <a:pt x="95847" y="84844"/>
                </a:lnTo>
                <a:lnTo>
                  <a:pt x="64462" y="122931"/>
                </a:lnTo>
                <a:lnTo>
                  <a:pt x="38754" y="164913"/>
                </a:lnTo>
                <a:lnTo>
                  <a:pt x="19154" y="210186"/>
                </a:lnTo>
                <a:lnTo>
                  <a:pt x="6093" y="258146"/>
                </a:lnTo>
                <a:lnTo>
                  <a:pt x="0" y="308189"/>
                </a:lnTo>
                <a:lnTo>
                  <a:pt x="1183" y="452666"/>
                </a:lnTo>
                <a:lnTo>
                  <a:pt x="12841" y="505490"/>
                </a:lnTo>
                <a:lnTo>
                  <a:pt x="46933" y="547956"/>
                </a:lnTo>
                <a:lnTo>
                  <a:pt x="85638" y="560403"/>
                </a:lnTo>
                <a:lnTo>
                  <a:pt x="99265" y="556542"/>
                </a:lnTo>
                <a:lnTo>
                  <a:pt x="102399" y="570630"/>
                </a:lnTo>
                <a:lnTo>
                  <a:pt x="108670" y="583466"/>
                </a:lnTo>
                <a:lnTo>
                  <a:pt x="117762" y="594557"/>
                </a:lnTo>
                <a:lnTo>
                  <a:pt x="129360" y="603412"/>
                </a:lnTo>
              </a:path>
            </a:pathLst>
          </a:custGeom>
          <a:ln w="9046">
            <a:solidFill>
              <a:srgbClr val="373773"/>
            </a:solidFill>
          </a:ln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92" name="object 26">
            <a:extLst>
              <a:ext uri="{FF2B5EF4-FFF2-40B4-BE49-F238E27FC236}">
                <a16:creationId xmlns:a16="http://schemas.microsoft.com/office/drawing/2014/main" id="{2F360259-B9E0-2A43-B339-763767526632}"/>
              </a:ext>
            </a:extLst>
          </p:cNvPr>
          <p:cNvSpPr/>
          <p:nvPr/>
        </p:nvSpPr>
        <p:spPr>
          <a:xfrm>
            <a:off x="1837156" y="4880024"/>
            <a:ext cx="476326" cy="46727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93" name="object 27">
            <a:extLst>
              <a:ext uri="{FF2B5EF4-FFF2-40B4-BE49-F238E27FC236}">
                <a16:creationId xmlns:a16="http://schemas.microsoft.com/office/drawing/2014/main" id="{A03A5CB8-F78C-8145-A6A6-A68198A03CB2}"/>
              </a:ext>
            </a:extLst>
          </p:cNvPr>
          <p:cNvSpPr/>
          <p:nvPr/>
        </p:nvSpPr>
        <p:spPr>
          <a:xfrm>
            <a:off x="1837152" y="4880026"/>
            <a:ext cx="476884" cy="467359"/>
          </a:xfrm>
          <a:custGeom>
            <a:avLst/>
            <a:gdLst/>
            <a:ahLst/>
            <a:cxnLst/>
            <a:rect l="l" t="t" r="r" b="b"/>
            <a:pathLst>
              <a:path w="476885" h="467360">
                <a:moveTo>
                  <a:pt x="476332" y="233635"/>
                </a:moveTo>
                <a:lnTo>
                  <a:pt x="471494" y="186550"/>
                </a:lnTo>
                <a:lnTo>
                  <a:pt x="457617" y="142695"/>
                </a:lnTo>
                <a:lnTo>
                  <a:pt x="435658" y="103009"/>
                </a:lnTo>
                <a:lnTo>
                  <a:pt x="406576" y="68431"/>
                </a:lnTo>
                <a:lnTo>
                  <a:pt x="371328" y="39902"/>
                </a:lnTo>
                <a:lnTo>
                  <a:pt x="330870" y="18360"/>
                </a:lnTo>
                <a:lnTo>
                  <a:pt x="286162" y="4746"/>
                </a:lnTo>
                <a:lnTo>
                  <a:pt x="238160" y="0"/>
                </a:lnTo>
                <a:lnTo>
                  <a:pt x="190162" y="4746"/>
                </a:lnTo>
                <a:lnTo>
                  <a:pt x="145456" y="18360"/>
                </a:lnTo>
                <a:lnTo>
                  <a:pt x="105001" y="39902"/>
                </a:lnTo>
                <a:lnTo>
                  <a:pt x="69754" y="68431"/>
                </a:lnTo>
                <a:lnTo>
                  <a:pt x="40673" y="103009"/>
                </a:lnTo>
                <a:lnTo>
                  <a:pt x="18715" y="142695"/>
                </a:lnTo>
                <a:lnTo>
                  <a:pt x="4838" y="186550"/>
                </a:lnTo>
                <a:lnTo>
                  <a:pt x="0" y="233635"/>
                </a:lnTo>
                <a:lnTo>
                  <a:pt x="4838" y="280723"/>
                </a:lnTo>
                <a:lnTo>
                  <a:pt x="18715" y="324580"/>
                </a:lnTo>
                <a:lnTo>
                  <a:pt x="40673" y="364266"/>
                </a:lnTo>
                <a:lnTo>
                  <a:pt x="69754" y="398843"/>
                </a:lnTo>
                <a:lnTo>
                  <a:pt x="105001" y="427371"/>
                </a:lnTo>
                <a:lnTo>
                  <a:pt x="145456" y="448911"/>
                </a:lnTo>
                <a:lnTo>
                  <a:pt x="190162" y="462524"/>
                </a:lnTo>
                <a:lnTo>
                  <a:pt x="238160" y="467270"/>
                </a:lnTo>
                <a:lnTo>
                  <a:pt x="286162" y="462524"/>
                </a:lnTo>
                <a:lnTo>
                  <a:pt x="330870" y="448911"/>
                </a:lnTo>
                <a:lnTo>
                  <a:pt x="371328" y="427371"/>
                </a:lnTo>
                <a:lnTo>
                  <a:pt x="406576" y="398843"/>
                </a:lnTo>
                <a:lnTo>
                  <a:pt x="435658" y="364266"/>
                </a:lnTo>
                <a:lnTo>
                  <a:pt x="457617" y="324580"/>
                </a:lnTo>
                <a:lnTo>
                  <a:pt x="471494" y="280723"/>
                </a:lnTo>
                <a:lnTo>
                  <a:pt x="476332" y="233635"/>
                </a:lnTo>
                <a:close/>
              </a:path>
            </a:pathLst>
          </a:custGeom>
          <a:ln w="9054">
            <a:solidFill>
              <a:srgbClr val="373773"/>
            </a:solidFill>
          </a:ln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94" name="object 28">
            <a:extLst>
              <a:ext uri="{FF2B5EF4-FFF2-40B4-BE49-F238E27FC236}">
                <a16:creationId xmlns:a16="http://schemas.microsoft.com/office/drawing/2014/main" id="{1D1EFF70-47E3-F047-9933-8B927A90EF14}"/>
              </a:ext>
            </a:extLst>
          </p:cNvPr>
          <p:cNvSpPr/>
          <p:nvPr/>
        </p:nvSpPr>
        <p:spPr>
          <a:xfrm>
            <a:off x="1761727" y="5368547"/>
            <a:ext cx="75565" cy="441959"/>
          </a:xfrm>
          <a:custGeom>
            <a:avLst/>
            <a:gdLst/>
            <a:ahLst/>
            <a:cxnLst/>
            <a:rect l="l" t="t" r="r" b="b"/>
            <a:pathLst>
              <a:path w="75564" h="441960">
                <a:moveTo>
                  <a:pt x="2021" y="441638"/>
                </a:moveTo>
                <a:lnTo>
                  <a:pt x="0" y="391530"/>
                </a:lnTo>
                <a:lnTo>
                  <a:pt x="576" y="341358"/>
                </a:lnTo>
                <a:lnTo>
                  <a:pt x="3727" y="291262"/>
                </a:lnTo>
                <a:lnTo>
                  <a:pt x="9430" y="241379"/>
                </a:lnTo>
                <a:lnTo>
                  <a:pt x="17663" y="191847"/>
                </a:lnTo>
                <a:lnTo>
                  <a:pt x="28401" y="142805"/>
                </a:lnTo>
                <a:lnTo>
                  <a:pt x="41623" y="94391"/>
                </a:lnTo>
                <a:lnTo>
                  <a:pt x="57305" y="46743"/>
                </a:lnTo>
                <a:lnTo>
                  <a:pt x="75425" y="0"/>
                </a:lnTo>
              </a:path>
            </a:pathLst>
          </a:custGeom>
          <a:ln w="9044">
            <a:solidFill>
              <a:srgbClr val="373773"/>
            </a:solidFill>
          </a:ln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95" name="object 29">
            <a:extLst>
              <a:ext uri="{FF2B5EF4-FFF2-40B4-BE49-F238E27FC236}">
                <a16:creationId xmlns:a16="http://schemas.microsoft.com/office/drawing/2014/main" id="{A375FD6C-8389-5D42-8356-E6279CB0E4E0}"/>
              </a:ext>
            </a:extLst>
          </p:cNvPr>
          <p:cNvSpPr/>
          <p:nvPr/>
        </p:nvSpPr>
        <p:spPr>
          <a:xfrm>
            <a:off x="2291517" y="5449258"/>
            <a:ext cx="37465" cy="467995"/>
          </a:xfrm>
          <a:custGeom>
            <a:avLst/>
            <a:gdLst/>
            <a:ahLst/>
            <a:cxnLst/>
            <a:rect l="l" t="t" r="r" b="b"/>
            <a:pathLst>
              <a:path w="37464" h="467995">
                <a:moveTo>
                  <a:pt x="34704" y="467494"/>
                </a:moveTo>
                <a:lnTo>
                  <a:pt x="36560" y="415320"/>
                </a:lnTo>
                <a:lnTo>
                  <a:pt x="36981" y="363106"/>
                </a:lnTo>
                <a:lnTo>
                  <a:pt x="35970" y="310894"/>
                </a:lnTo>
                <a:lnTo>
                  <a:pt x="33530" y="258726"/>
                </a:lnTo>
                <a:lnTo>
                  <a:pt x="29663" y="206643"/>
                </a:lnTo>
                <a:lnTo>
                  <a:pt x="24374" y="154687"/>
                </a:lnTo>
                <a:lnTo>
                  <a:pt x="17665" y="102901"/>
                </a:lnTo>
                <a:lnTo>
                  <a:pt x="9539" y="51324"/>
                </a:lnTo>
                <a:lnTo>
                  <a:pt x="0" y="0"/>
                </a:lnTo>
              </a:path>
            </a:pathLst>
          </a:custGeom>
          <a:ln w="9043">
            <a:solidFill>
              <a:srgbClr val="373773"/>
            </a:solidFill>
          </a:ln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96" name="object 30">
            <a:extLst>
              <a:ext uri="{FF2B5EF4-FFF2-40B4-BE49-F238E27FC236}">
                <a16:creationId xmlns:a16="http://schemas.microsoft.com/office/drawing/2014/main" id="{F9418771-41DF-1841-92EA-C01120A1BDBE}"/>
              </a:ext>
            </a:extLst>
          </p:cNvPr>
          <p:cNvSpPr/>
          <p:nvPr/>
        </p:nvSpPr>
        <p:spPr>
          <a:xfrm>
            <a:off x="1884782" y="5249715"/>
            <a:ext cx="360045" cy="93980"/>
          </a:xfrm>
          <a:custGeom>
            <a:avLst/>
            <a:gdLst/>
            <a:ahLst/>
            <a:cxnLst/>
            <a:rect l="l" t="t" r="r" b="b"/>
            <a:pathLst>
              <a:path w="360044" h="93979">
                <a:moveTo>
                  <a:pt x="0" y="0"/>
                </a:moveTo>
                <a:lnTo>
                  <a:pt x="32727" y="34891"/>
                </a:lnTo>
                <a:lnTo>
                  <a:pt x="70722" y="61863"/>
                </a:lnTo>
                <a:lnTo>
                  <a:pt x="112640" y="80729"/>
                </a:lnTo>
                <a:lnTo>
                  <a:pt x="157138" y="91298"/>
                </a:lnTo>
                <a:lnTo>
                  <a:pt x="202873" y="93384"/>
                </a:lnTo>
                <a:lnTo>
                  <a:pt x="248500" y="86798"/>
                </a:lnTo>
                <a:lnTo>
                  <a:pt x="292677" y="71352"/>
                </a:lnTo>
                <a:lnTo>
                  <a:pt x="334059" y="46857"/>
                </a:lnTo>
                <a:lnTo>
                  <a:pt x="353538" y="30864"/>
                </a:lnTo>
                <a:lnTo>
                  <a:pt x="359633" y="25090"/>
                </a:lnTo>
              </a:path>
            </a:pathLst>
          </a:custGeom>
          <a:ln w="9063">
            <a:solidFill>
              <a:srgbClr val="373773"/>
            </a:solidFill>
          </a:ln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97" name="object 31">
            <a:extLst>
              <a:ext uri="{FF2B5EF4-FFF2-40B4-BE49-F238E27FC236}">
                <a16:creationId xmlns:a16="http://schemas.microsoft.com/office/drawing/2014/main" id="{1D1361AC-8953-944B-AD83-3C3E95A8E06C}"/>
              </a:ext>
            </a:extLst>
          </p:cNvPr>
          <p:cNvSpPr/>
          <p:nvPr/>
        </p:nvSpPr>
        <p:spPr>
          <a:xfrm>
            <a:off x="1664483" y="4880013"/>
            <a:ext cx="800735" cy="1070610"/>
          </a:xfrm>
          <a:custGeom>
            <a:avLst/>
            <a:gdLst/>
            <a:ahLst/>
            <a:cxnLst/>
            <a:rect l="l" t="t" r="r" b="b"/>
            <a:pathLst>
              <a:path w="800735" h="1070610">
                <a:moveTo>
                  <a:pt x="219759" y="373629"/>
                </a:moveTo>
                <a:lnTo>
                  <a:pt x="174308" y="396829"/>
                </a:lnTo>
                <a:lnTo>
                  <a:pt x="133172" y="425564"/>
                </a:lnTo>
                <a:lnTo>
                  <a:pt x="96764" y="459258"/>
                </a:lnTo>
                <a:lnTo>
                  <a:pt x="65492" y="497335"/>
                </a:lnTo>
                <a:lnTo>
                  <a:pt x="39770" y="539218"/>
                </a:lnTo>
                <a:lnTo>
                  <a:pt x="20006" y="584329"/>
                </a:lnTo>
                <a:lnTo>
                  <a:pt x="6612" y="632093"/>
                </a:lnTo>
                <a:lnTo>
                  <a:pt x="0" y="681933"/>
                </a:lnTo>
                <a:lnTo>
                  <a:pt x="1183" y="826296"/>
                </a:lnTo>
                <a:lnTo>
                  <a:pt x="12841" y="879120"/>
                </a:lnTo>
                <a:lnTo>
                  <a:pt x="46933" y="921586"/>
                </a:lnTo>
                <a:lnTo>
                  <a:pt x="85638" y="934033"/>
                </a:lnTo>
                <a:lnTo>
                  <a:pt x="99265" y="930172"/>
                </a:lnTo>
                <a:lnTo>
                  <a:pt x="102399" y="944260"/>
                </a:lnTo>
                <a:lnTo>
                  <a:pt x="129360" y="977042"/>
                </a:lnTo>
                <a:lnTo>
                  <a:pt x="176629" y="999245"/>
                </a:lnTo>
                <a:lnTo>
                  <a:pt x="225058" y="1018511"/>
                </a:lnTo>
                <a:lnTo>
                  <a:pt x="274505" y="1034805"/>
                </a:lnTo>
                <a:lnTo>
                  <a:pt x="324827" y="1048095"/>
                </a:lnTo>
                <a:lnTo>
                  <a:pt x="375882" y="1058348"/>
                </a:lnTo>
                <a:lnTo>
                  <a:pt x="427527" y="1065530"/>
                </a:lnTo>
                <a:lnTo>
                  <a:pt x="479618" y="1069608"/>
                </a:lnTo>
                <a:lnTo>
                  <a:pt x="532013" y="1070549"/>
                </a:lnTo>
                <a:lnTo>
                  <a:pt x="565844" y="1068020"/>
                </a:lnTo>
                <a:lnTo>
                  <a:pt x="598978" y="1061467"/>
                </a:lnTo>
                <a:lnTo>
                  <a:pt x="631046" y="1050988"/>
                </a:lnTo>
                <a:lnTo>
                  <a:pt x="661676" y="1036679"/>
                </a:lnTo>
                <a:lnTo>
                  <a:pt x="673105" y="1044911"/>
                </a:lnTo>
                <a:lnTo>
                  <a:pt x="686261" y="1049162"/>
                </a:lnTo>
                <a:lnTo>
                  <a:pt x="700113" y="1049267"/>
                </a:lnTo>
                <a:lnTo>
                  <a:pt x="713626" y="1045058"/>
                </a:lnTo>
                <a:lnTo>
                  <a:pt x="741092" y="1028611"/>
                </a:lnTo>
                <a:lnTo>
                  <a:pt x="765071" y="1007910"/>
                </a:lnTo>
                <a:lnTo>
                  <a:pt x="785060" y="983469"/>
                </a:lnTo>
                <a:lnTo>
                  <a:pt x="800557" y="955804"/>
                </a:lnTo>
                <a:lnTo>
                  <a:pt x="800557" y="724598"/>
                </a:lnTo>
                <a:lnTo>
                  <a:pt x="798407" y="677556"/>
                </a:lnTo>
                <a:lnTo>
                  <a:pt x="789881" y="631999"/>
                </a:lnTo>
                <a:lnTo>
                  <a:pt x="775334" y="588452"/>
                </a:lnTo>
                <a:lnTo>
                  <a:pt x="755118" y="547443"/>
                </a:lnTo>
                <a:lnTo>
                  <a:pt x="729589" y="509496"/>
                </a:lnTo>
                <a:lnTo>
                  <a:pt x="699100" y="475138"/>
                </a:lnTo>
                <a:lnTo>
                  <a:pt x="664005" y="444895"/>
                </a:lnTo>
                <a:lnTo>
                  <a:pt x="624658" y="419293"/>
                </a:lnTo>
                <a:lnTo>
                  <a:pt x="581414" y="398859"/>
                </a:lnTo>
                <a:lnTo>
                  <a:pt x="579392" y="398720"/>
                </a:lnTo>
                <a:lnTo>
                  <a:pt x="609858" y="362002"/>
                </a:lnTo>
                <a:lnTo>
                  <a:pt x="631593" y="321311"/>
                </a:lnTo>
                <a:lnTo>
                  <a:pt x="644601" y="277977"/>
                </a:lnTo>
                <a:lnTo>
                  <a:pt x="648884" y="233328"/>
                </a:lnTo>
                <a:lnTo>
                  <a:pt x="644444" y="188694"/>
                </a:lnTo>
                <a:lnTo>
                  <a:pt x="631284" y="145404"/>
                </a:lnTo>
                <a:lnTo>
                  <a:pt x="609407" y="104786"/>
                </a:lnTo>
                <a:lnTo>
                  <a:pt x="578814" y="68171"/>
                </a:lnTo>
                <a:lnTo>
                  <a:pt x="541383" y="38284"/>
                </a:lnTo>
                <a:lnTo>
                  <a:pt x="499904" y="16961"/>
                </a:lnTo>
                <a:lnTo>
                  <a:pt x="455730" y="4200"/>
                </a:lnTo>
                <a:lnTo>
                  <a:pt x="410217" y="0"/>
                </a:lnTo>
                <a:lnTo>
                  <a:pt x="364719" y="4355"/>
                </a:lnTo>
                <a:lnTo>
                  <a:pt x="320591" y="17266"/>
                </a:lnTo>
                <a:lnTo>
                  <a:pt x="279188" y="38727"/>
                </a:lnTo>
                <a:lnTo>
                  <a:pt x="241865" y="68738"/>
                </a:lnTo>
                <a:lnTo>
                  <a:pt x="210642" y="106623"/>
                </a:lnTo>
                <a:lnTo>
                  <a:pt x="188595" y="148861"/>
                </a:lnTo>
                <a:lnTo>
                  <a:pt x="175832" y="193974"/>
                </a:lnTo>
                <a:lnTo>
                  <a:pt x="172460" y="240485"/>
                </a:lnTo>
                <a:lnTo>
                  <a:pt x="178586" y="286916"/>
                </a:lnTo>
                <a:lnTo>
                  <a:pt x="194316" y="331790"/>
                </a:lnTo>
                <a:lnTo>
                  <a:pt x="219759" y="373629"/>
                </a:lnTo>
                <a:close/>
              </a:path>
            </a:pathLst>
          </a:custGeom>
          <a:ln w="251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98" name="object 32">
            <a:extLst>
              <a:ext uri="{FF2B5EF4-FFF2-40B4-BE49-F238E27FC236}">
                <a16:creationId xmlns:a16="http://schemas.microsoft.com/office/drawing/2014/main" id="{434AC137-055D-9145-9DA7-FB17FEACD46E}"/>
              </a:ext>
            </a:extLst>
          </p:cNvPr>
          <p:cNvSpPr/>
          <p:nvPr/>
        </p:nvSpPr>
        <p:spPr>
          <a:xfrm>
            <a:off x="4415154" y="2675190"/>
            <a:ext cx="1656080" cy="1708150"/>
          </a:xfrm>
          <a:custGeom>
            <a:avLst/>
            <a:gdLst/>
            <a:ahLst/>
            <a:cxnLst/>
            <a:rect l="l" t="t" r="r" b="b"/>
            <a:pathLst>
              <a:path w="1656079" h="1708150">
                <a:moveTo>
                  <a:pt x="0" y="1708149"/>
                </a:moveTo>
                <a:lnTo>
                  <a:pt x="1655699" y="1708149"/>
                </a:lnTo>
                <a:lnTo>
                  <a:pt x="1655699" y="0"/>
                </a:lnTo>
                <a:lnTo>
                  <a:pt x="0" y="0"/>
                </a:lnTo>
                <a:lnTo>
                  <a:pt x="0" y="1708149"/>
                </a:lnTo>
                <a:close/>
              </a:path>
            </a:pathLst>
          </a:custGeom>
          <a:solidFill>
            <a:srgbClr val="0071B4"/>
          </a:solidFill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99" name="object 33">
            <a:extLst>
              <a:ext uri="{FF2B5EF4-FFF2-40B4-BE49-F238E27FC236}">
                <a16:creationId xmlns:a16="http://schemas.microsoft.com/office/drawing/2014/main" id="{EF773CBE-0022-394C-ADCA-8C689A7DDE28}"/>
              </a:ext>
            </a:extLst>
          </p:cNvPr>
          <p:cNvSpPr/>
          <p:nvPr/>
        </p:nvSpPr>
        <p:spPr>
          <a:xfrm>
            <a:off x="4415154" y="2675190"/>
            <a:ext cx="1656080" cy="1708150"/>
          </a:xfrm>
          <a:custGeom>
            <a:avLst/>
            <a:gdLst/>
            <a:ahLst/>
            <a:cxnLst/>
            <a:rect l="l" t="t" r="r" b="b"/>
            <a:pathLst>
              <a:path w="1656079" h="1708150">
                <a:moveTo>
                  <a:pt x="0" y="1708149"/>
                </a:moveTo>
                <a:lnTo>
                  <a:pt x="1655699" y="1708149"/>
                </a:lnTo>
                <a:lnTo>
                  <a:pt x="1655699" y="0"/>
                </a:lnTo>
                <a:lnTo>
                  <a:pt x="0" y="0"/>
                </a:lnTo>
                <a:lnTo>
                  <a:pt x="0" y="1708149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100" name="object 34">
            <a:extLst>
              <a:ext uri="{FF2B5EF4-FFF2-40B4-BE49-F238E27FC236}">
                <a16:creationId xmlns:a16="http://schemas.microsoft.com/office/drawing/2014/main" id="{D048A569-415A-144F-9C9E-4057AD6D9103}"/>
              </a:ext>
            </a:extLst>
          </p:cNvPr>
          <p:cNvSpPr txBox="1"/>
          <p:nvPr/>
        </p:nvSpPr>
        <p:spPr>
          <a:xfrm>
            <a:off x="4677917" y="2696475"/>
            <a:ext cx="113220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35" dirty="0">
                <a:solidFill>
                  <a:srgbClr val="FFFFFF"/>
                </a:solidFill>
                <a:latin typeface="Arial"/>
                <a:cs typeface="Arial"/>
              </a:rPr>
              <a:t>Child</a:t>
            </a:r>
            <a:r>
              <a:rPr sz="1600" b="1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80" dirty="0">
                <a:solidFill>
                  <a:srgbClr val="FFFFFF"/>
                </a:solidFill>
                <a:latin typeface="Arial"/>
                <a:cs typeface="Arial"/>
              </a:rPr>
              <a:t>Process</a:t>
            </a:r>
            <a:endParaRPr sz="1600">
              <a:latin typeface="Arial"/>
              <a:cs typeface="Arial"/>
            </a:endParaRPr>
          </a:p>
        </p:txBody>
      </p:sp>
      <p:sp>
        <p:nvSpPr>
          <p:cNvPr id="101" name="object 35">
            <a:extLst>
              <a:ext uri="{FF2B5EF4-FFF2-40B4-BE49-F238E27FC236}">
                <a16:creationId xmlns:a16="http://schemas.microsoft.com/office/drawing/2014/main" id="{810F472C-C097-B146-B771-7A25C5DF48AD}"/>
              </a:ext>
            </a:extLst>
          </p:cNvPr>
          <p:cNvSpPr/>
          <p:nvPr/>
        </p:nvSpPr>
        <p:spPr>
          <a:xfrm>
            <a:off x="4259579" y="2821367"/>
            <a:ext cx="1972055" cy="82905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102" name="object 36">
            <a:extLst>
              <a:ext uri="{FF2B5EF4-FFF2-40B4-BE49-F238E27FC236}">
                <a16:creationId xmlns:a16="http://schemas.microsoft.com/office/drawing/2014/main" id="{BEBB0EA0-BC97-0D4E-B840-FD313E0B0EE5}"/>
              </a:ext>
            </a:extLst>
          </p:cNvPr>
          <p:cNvSpPr/>
          <p:nvPr/>
        </p:nvSpPr>
        <p:spPr>
          <a:xfrm>
            <a:off x="4505705" y="3056253"/>
            <a:ext cx="1479550" cy="360680"/>
          </a:xfrm>
          <a:custGeom>
            <a:avLst/>
            <a:gdLst/>
            <a:ahLst/>
            <a:cxnLst/>
            <a:rect l="l" t="t" r="r" b="b"/>
            <a:pathLst>
              <a:path w="1479550" h="360679">
                <a:moveTo>
                  <a:pt x="0" y="360362"/>
                </a:moveTo>
                <a:lnTo>
                  <a:pt x="1479550" y="360362"/>
                </a:lnTo>
                <a:lnTo>
                  <a:pt x="1479550" y="0"/>
                </a:lnTo>
                <a:lnTo>
                  <a:pt x="0" y="0"/>
                </a:lnTo>
                <a:lnTo>
                  <a:pt x="0" y="3603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103" name="object 37">
            <a:extLst>
              <a:ext uri="{FF2B5EF4-FFF2-40B4-BE49-F238E27FC236}">
                <a16:creationId xmlns:a16="http://schemas.microsoft.com/office/drawing/2014/main" id="{FCC8320F-131B-E142-85C5-D52D041FDD92}"/>
              </a:ext>
            </a:extLst>
          </p:cNvPr>
          <p:cNvSpPr txBox="1"/>
          <p:nvPr/>
        </p:nvSpPr>
        <p:spPr>
          <a:xfrm>
            <a:off x="4505705" y="3056253"/>
            <a:ext cx="1479550" cy="360680"/>
          </a:xfrm>
          <a:prstGeom prst="rect">
            <a:avLst/>
          </a:prstGeom>
          <a:ln w="25400">
            <a:solidFill>
              <a:srgbClr val="7E7E7E"/>
            </a:solidFill>
          </a:ln>
        </p:spPr>
        <p:txBody>
          <a:bodyPr vert="horz" wrap="square" lIns="0" tIns="965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60"/>
              </a:spcBef>
            </a:pPr>
            <a:r>
              <a:rPr sz="1000" b="1" spc="-90" dirty="0">
                <a:latin typeface="Arial"/>
                <a:cs typeface="Arial"/>
              </a:rPr>
              <a:t>T1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4" name="object 38">
            <a:extLst>
              <a:ext uri="{FF2B5EF4-FFF2-40B4-BE49-F238E27FC236}">
                <a16:creationId xmlns:a16="http://schemas.microsoft.com/office/drawing/2014/main" id="{E96E405B-9D22-3540-94EE-D8CDD162518B}"/>
              </a:ext>
            </a:extLst>
          </p:cNvPr>
          <p:cNvSpPr/>
          <p:nvPr/>
        </p:nvSpPr>
        <p:spPr>
          <a:xfrm>
            <a:off x="4259579" y="3245039"/>
            <a:ext cx="1972055" cy="83057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105" name="object 39">
            <a:extLst>
              <a:ext uri="{FF2B5EF4-FFF2-40B4-BE49-F238E27FC236}">
                <a16:creationId xmlns:a16="http://schemas.microsoft.com/office/drawing/2014/main" id="{97EB196E-6BD0-454C-8E1A-24EFC56805D0}"/>
              </a:ext>
            </a:extLst>
          </p:cNvPr>
          <p:cNvSpPr/>
          <p:nvPr/>
        </p:nvSpPr>
        <p:spPr>
          <a:xfrm>
            <a:off x="4505705" y="3480052"/>
            <a:ext cx="1479550" cy="360680"/>
          </a:xfrm>
          <a:custGeom>
            <a:avLst/>
            <a:gdLst/>
            <a:ahLst/>
            <a:cxnLst/>
            <a:rect l="l" t="t" r="r" b="b"/>
            <a:pathLst>
              <a:path w="1479550" h="360679">
                <a:moveTo>
                  <a:pt x="0" y="360362"/>
                </a:moveTo>
                <a:lnTo>
                  <a:pt x="1479550" y="360362"/>
                </a:lnTo>
                <a:lnTo>
                  <a:pt x="1479550" y="0"/>
                </a:lnTo>
                <a:lnTo>
                  <a:pt x="0" y="0"/>
                </a:lnTo>
                <a:lnTo>
                  <a:pt x="0" y="3603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107" name="object 40">
            <a:extLst>
              <a:ext uri="{FF2B5EF4-FFF2-40B4-BE49-F238E27FC236}">
                <a16:creationId xmlns:a16="http://schemas.microsoft.com/office/drawing/2014/main" id="{33882917-1F45-E843-A070-1D258865EEEB}"/>
              </a:ext>
            </a:extLst>
          </p:cNvPr>
          <p:cNvSpPr txBox="1"/>
          <p:nvPr/>
        </p:nvSpPr>
        <p:spPr>
          <a:xfrm>
            <a:off x="4505705" y="3480052"/>
            <a:ext cx="1479550" cy="360680"/>
          </a:xfrm>
          <a:prstGeom prst="rect">
            <a:avLst/>
          </a:prstGeom>
          <a:ln w="25400">
            <a:solidFill>
              <a:srgbClr val="7E7E7E"/>
            </a:solidFill>
          </a:ln>
        </p:spPr>
        <p:txBody>
          <a:bodyPr vert="horz" wrap="square" lIns="0" tIns="965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60"/>
              </a:spcBef>
            </a:pPr>
            <a:r>
              <a:rPr sz="1000" b="1" spc="-90" dirty="0">
                <a:latin typeface="Arial"/>
                <a:cs typeface="Arial"/>
              </a:rPr>
              <a:t>T2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8" name="object 41">
            <a:extLst>
              <a:ext uri="{FF2B5EF4-FFF2-40B4-BE49-F238E27FC236}">
                <a16:creationId xmlns:a16="http://schemas.microsoft.com/office/drawing/2014/main" id="{8C0B8C39-BC78-7241-BF3E-6A67985EC5AB}"/>
              </a:ext>
            </a:extLst>
          </p:cNvPr>
          <p:cNvSpPr/>
          <p:nvPr/>
        </p:nvSpPr>
        <p:spPr>
          <a:xfrm>
            <a:off x="4259579" y="3725098"/>
            <a:ext cx="1972055" cy="82905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109" name="object 42">
            <a:extLst>
              <a:ext uri="{FF2B5EF4-FFF2-40B4-BE49-F238E27FC236}">
                <a16:creationId xmlns:a16="http://schemas.microsoft.com/office/drawing/2014/main" id="{3A384CB7-7C0F-0443-99F4-93F22EE570D8}"/>
              </a:ext>
            </a:extLst>
          </p:cNvPr>
          <p:cNvSpPr txBox="1"/>
          <p:nvPr/>
        </p:nvSpPr>
        <p:spPr>
          <a:xfrm>
            <a:off x="4505705" y="3959477"/>
            <a:ext cx="1479550" cy="360680"/>
          </a:xfrm>
          <a:prstGeom prst="rect">
            <a:avLst/>
          </a:prstGeom>
          <a:solidFill>
            <a:srgbClr val="FFFFFF"/>
          </a:solidFill>
          <a:ln w="25400">
            <a:solidFill>
              <a:srgbClr val="7E7E7E"/>
            </a:solidFill>
          </a:ln>
        </p:spPr>
        <p:txBody>
          <a:bodyPr vert="horz" wrap="square" lIns="0" tIns="9652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760"/>
              </a:spcBef>
            </a:pPr>
            <a:r>
              <a:rPr sz="1000" b="1" spc="-105" dirty="0">
                <a:latin typeface="Arial"/>
                <a:cs typeface="Arial"/>
              </a:rPr>
              <a:t>Tn</a:t>
            </a:r>
            <a:endParaRPr sz="1000">
              <a:latin typeface="Arial"/>
              <a:cs typeface="Arial"/>
            </a:endParaRPr>
          </a:p>
        </p:txBody>
      </p:sp>
      <p:sp>
        <p:nvSpPr>
          <p:cNvPr id="110" name="object 43">
            <a:extLst>
              <a:ext uri="{FF2B5EF4-FFF2-40B4-BE49-F238E27FC236}">
                <a16:creationId xmlns:a16="http://schemas.microsoft.com/office/drawing/2014/main" id="{B72BBB5B-074D-CA4A-AC04-6C8EC6518CFF}"/>
              </a:ext>
            </a:extLst>
          </p:cNvPr>
          <p:cNvSpPr/>
          <p:nvPr/>
        </p:nvSpPr>
        <p:spPr>
          <a:xfrm>
            <a:off x="4415154" y="4472278"/>
            <a:ext cx="1656080" cy="1708150"/>
          </a:xfrm>
          <a:custGeom>
            <a:avLst/>
            <a:gdLst/>
            <a:ahLst/>
            <a:cxnLst/>
            <a:rect l="l" t="t" r="r" b="b"/>
            <a:pathLst>
              <a:path w="1656079" h="1708150">
                <a:moveTo>
                  <a:pt x="0" y="1708150"/>
                </a:moveTo>
                <a:lnTo>
                  <a:pt x="1655699" y="1708150"/>
                </a:lnTo>
                <a:lnTo>
                  <a:pt x="1655699" y="0"/>
                </a:lnTo>
                <a:lnTo>
                  <a:pt x="0" y="0"/>
                </a:lnTo>
                <a:lnTo>
                  <a:pt x="0" y="1708150"/>
                </a:lnTo>
                <a:close/>
              </a:path>
            </a:pathLst>
          </a:custGeom>
          <a:solidFill>
            <a:srgbClr val="0071B4"/>
          </a:solidFill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111" name="object 44">
            <a:extLst>
              <a:ext uri="{FF2B5EF4-FFF2-40B4-BE49-F238E27FC236}">
                <a16:creationId xmlns:a16="http://schemas.microsoft.com/office/drawing/2014/main" id="{FFFE2E66-FCAB-4345-ABA4-EEDF820428C0}"/>
              </a:ext>
            </a:extLst>
          </p:cNvPr>
          <p:cNvSpPr/>
          <p:nvPr/>
        </p:nvSpPr>
        <p:spPr>
          <a:xfrm>
            <a:off x="4415154" y="4472278"/>
            <a:ext cx="1656080" cy="1708150"/>
          </a:xfrm>
          <a:custGeom>
            <a:avLst/>
            <a:gdLst/>
            <a:ahLst/>
            <a:cxnLst/>
            <a:rect l="l" t="t" r="r" b="b"/>
            <a:pathLst>
              <a:path w="1656079" h="1708150">
                <a:moveTo>
                  <a:pt x="0" y="1708150"/>
                </a:moveTo>
                <a:lnTo>
                  <a:pt x="1655699" y="1708150"/>
                </a:lnTo>
                <a:lnTo>
                  <a:pt x="1655699" y="0"/>
                </a:lnTo>
                <a:lnTo>
                  <a:pt x="0" y="0"/>
                </a:lnTo>
                <a:lnTo>
                  <a:pt x="0" y="170815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112" name="object 45">
            <a:extLst>
              <a:ext uri="{FF2B5EF4-FFF2-40B4-BE49-F238E27FC236}">
                <a16:creationId xmlns:a16="http://schemas.microsoft.com/office/drawing/2014/main" id="{0B250DFB-9F75-C842-A623-774BBF593B8E}"/>
              </a:ext>
            </a:extLst>
          </p:cNvPr>
          <p:cNvSpPr txBox="1"/>
          <p:nvPr/>
        </p:nvSpPr>
        <p:spPr>
          <a:xfrm>
            <a:off x="4677917" y="4494210"/>
            <a:ext cx="113093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35" dirty="0">
                <a:solidFill>
                  <a:srgbClr val="FFFFFF"/>
                </a:solidFill>
                <a:latin typeface="Arial"/>
                <a:cs typeface="Arial"/>
              </a:rPr>
              <a:t>Child</a:t>
            </a:r>
            <a:r>
              <a:rPr sz="1600" b="1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80" dirty="0">
                <a:solidFill>
                  <a:srgbClr val="FFFFFF"/>
                </a:solidFill>
                <a:latin typeface="Arial"/>
                <a:cs typeface="Arial"/>
              </a:rPr>
              <a:t>Process</a:t>
            </a:r>
            <a:endParaRPr sz="1600">
              <a:latin typeface="Arial"/>
              <a:cs typeface="Arial"/>
            </a:endParaRPr>
          </a:p>
        </p:txBody>
      </p:sp>
      <p:sp>
        <p:nvSpPr>
          <p:cNvPr id="113" name="object 46">
            <a:extLst>
              <a:ext uri="{FF2B5EF4-FFF2-40B4-BE49-F238E27FC236}">
                <a16:creationId xmlns:a16="http://schemas.microsoft.com/office/drawing/2014/main" id="{5619A1CD-F320-674F-A53B-8D043051534A}"/>
              </a:ext>
            </a:extLst>
          </p:cNvPr>
          <p:cNvSpPr/>
          <p:nvPr/>
        </p:nvSpPr>
        <p:spPr>
          <a:xfrm>
            <a:off x="4259579" y="4618162"/>
            <a:ext cx="1972055" cy="83058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114" name="object 47">
            <a:extLst>
              <a:ext uri="{FF2B5EF4-FFF2-40B4-BE49-F238E27FC236}">
                <a16:creationId xmlns:a16="http://schemas.microsoft.com/office/drawing/2014/main" id="{6973EB56-9D5A-F646-A60C-C72E3CC65A28}"/>
              </a:ext>
            </a:extLst>
          </p:cNvPr>
          <p:cNvSpPr/>
          <p:nvPr/>
        </p:nvSpPr>
        <p:spPr>
          <a:xfrm>
            <a:off x="4505705" y="4853303"/>
            <a:ext cx="1479550" cy="360680"/>
          </a:xfrm>
          <a:custGeom>
            <a:avLst/>
            <a:gdLst/>
            <a:ahLst/>
            <a:cxnLst/>
            <a:rect l="l" t="t" r="r" b="b"/>
            <a:pathLst>
              <a:path w="1479550" h="360679">
                <a:moveTo>
                  <a:pt x="0" y="360362"/>
                </a:moveTo>
                <a:lnTo>
                  <a:pt x="1479550" y="360362"/>
                </a:lnTo>
                <a:lnTo>
                  <a:pt x="1479550" y="0"/>
                </a:lnTo>
                <a:lnTo>
                  <a:pt x="0" y="0"/>
                </a:lnTo>
                <a:lnTo>
                  <a:pt x="0" y="3603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115" name="object 48">
            <a:extLst>
              <a:ext uri="{FF2B5EF4-FFF2-40B4-BE49-F238E27FC236}">
                <a16:creationId xmlns:a16="http://schemas.microsoft.com/office/drawing/2014/main" id="{ACFFAD17-6555-5842-86E4-15E084B9F874}"/>
              </a:ext>
            </a:extLst>
          </p:cNvPr>
          <p:cNvSpPr txBox="1"/>
          <p:nvPr/>
        </p:nvSpPr>
        <p:spPr>
          <a:xfrm>
            <a:off x="4505705" y="4853303"/>
            <a:ext cx="1479550" cy="360680"/>
          </a:xfrm>
          <a:prstGeom prst="rect">
            <a:avLst/>
          </a:prstGeom>
          <a:ln w="25400">
            <a:solidFill>
              <a:srgbClr val="7E7E7E"/>
            </a:solidFill>
          </a:ln>
        </p:spPr>
        <p:txBody>
          <a:bodyPr vert="horz" wrap="square" lIns="0" tIns="965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60"/>
              </a:spcBef>
            </a:pPr>
            <a:r>
              <a:rPr sz="1000" b="1" spc="-90" dirty="0">
                <a:latin typeface="Arial"/>
                <a:cs typeface="Arial"/>
              </a:rPr>
              <a:t>T1</a:t>
            </a:r>
            <a:endParaRPr sz="1000">
              <a:latin typeface="Arial"/>
              <a:cs typeface="Arial"/>
            </a:endParaRPr>
          </a:p>
        </p:txBody>
      </p:sp>
      <p:sp>
        <p:nvSpPr>
          <p:cNvPr id="116" name="object 49">
            <a:extLst>
              <a:ext uri="{FF2B5EF4-FFF2-40B4-BE49-F238E27FC236}">
                <a16:creationId xmlns:a16="http://schemas.microsoft.com/office/drawing/2014/main" id="{B6030BE3-653E-924E-BBE4-90B68E83AD88}"/>
              </a:ext>
            </a:extLst>
          </p:cNvPr>
          <p:cNvSpPr/>
          <p:nvPr/>
        </p:nvSpPr>
        <p:spPr>
          <a:xfrm>
            <a:off x="4259579" y="5043359"/>
            <a:ext cx="1972055" cy="82905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117" name="object 50">
            <a:extLst>
              <a:ext uri="{FF2B5EF4-FFF2-40B4-BE49-F238E27FC236}">
                <a16:creationId xmlns:a16="http://schemas.microsoft.com/office/drawing/2014/main" id="{768BFF41-EE7D-EC44-8BD7-8A7F5708F855}"/>
              </a:ext>
            </a:extLst>
          </p:cNvPr>
          <p:cNvSpPr/>
          <p:nvPr/>
        </p:nvSpPr>
        <p:spPr>
          <a:xfrm>
            <a:off x="4505705" y="5277140"/>
            <a:ext cx="1479550" cy="360680"/>
          </a:xfrm>
          <a:custGeom>
            <a:avLst/>
            <a:gdLst/>
            <a:ahLst/>
            <a:cxnLst/>
            <a:rect l="l" t="t" r="r" b="b"/>
            <a:pathLst>
              <a:path w="1479550" h="360679">
                <a:moveTo>
                  <a:pt x="0" y="360362"/>
                </a:moveTo>
                <a:lnTo>
                  <a:pt x="1479550" y="360362"/>
                </a:lnTo>
                <a:lnTo>
                  <a:pt x="1479550" y="0"/>
                </a:lnTo>
                <a:lnTo>
                  <a:pt x="0" y="0"/>
                </a:lnTo>
                <a:lnTo>
                  <a:pt x="0" y="3603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118" name="object 51">
            <a:extLst>
              <a:ext uri="{FF2B5EF4-FFF2-40B4-BE49-F238E27FC236}">
                <a16:creationId xmlns:a16="http://schemas.microsoft.com/office/drawing/2014/main" id="{A5A61EEC-3678-C942-9A49-D4AD044FD01B}"/>
              </a:ext>
            </a:extLst>
          </p:cNvPr>
          <p:cNvSpPr txBox="1"/>
          <p:nvPr/>
        </p:nvSpPr>
        <p:spPr>
          <a:xfrm>
            <a:off x="4505705" y="5277140"/>
            <a:ext cx="1479550" cy="360680"/>
          </a:xfrm>
          <a:prstGeom prst="rect">
            <a:avLst/>
          </a:prstGeom>
          <a:ln w="25400">
            <a:solidFill>
              <a:srgbClr val="7E7E7E"/>
            </a:solidFill>
          </a:ln>
        </p:spPr>
        <p:txBody>
          <a:bodyPr vert="horz" wrap="square" lIns="0" tIns="965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60"/>
              </a:spcBef>
            </a:pPr>
            <a:r>
              <a:rPr sz="1000" b="1" spc="-90" dirty="0">
                <a:latin typeface="Arial"/>
                <a:cs typeface="Arial"/>
              </a:rPr>
              <a:t>T2</a:t>
            </a:r>
            <a:endParaRPr sz="1000">
              <a:latin typeface="Arial"/>
              <a:cs typeface="Arial"/>
            </a:endParaRPr>
          </a:p>
        </p:txBody>
      </p:sp>
      <p:sp>
        <p:nvSpPr>
          <p:cNvPr id="119" name="object 52">
            <a:extLst>
              <a:ext uri="{FF2B5EF4-FFF2-40B4-BE49-F238E27FC236}">
                <a16:creationId xmlns:a16="http://schemas.microsoft.com/office/drawing/2014/main" id="{7CF22701-B074-BB4D-AEF2-FF4779F577C7}"/>
              </a:ext>
            </a:extLst>
          </p:cNvPr>
          <p:cNvSpPr/>
          <p:nvPr/>
        </p:nvSpPr>
        <p:spPr>
          <a:xfrm>
            <a:off x="4259579" y="5521895"/>
            <a:ext cx="1972055" cy="82905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120" name="object 53">
            <a:extLst>
              <a:ext uri="{FF2B5EF4-FFF2-40B4-BE49-F238E27FC236}">
                <a16:creationId xmlns:a16="http://schemas.microsoft.com/office/drawing/2014/main" id="{09EDB9A4-4ECC-F44D-8B31-EFF31350DD3F}"/>
              </a:ext>
            </a:extLst>
          </p:cNvPr>
          <p:cNvSpPr txBox="1"/>
          <p:nvPr/>
        </p:nvSpPr>
        <p:spPr>
          <a:xfrm>
            <a:off x="4505705" y="5756565"/>
            <a:ext cx="1479550" cy="360680"/>
          </a:xfrm>
          <a:prstGeom prst="rect">
            <a:avLst/>
          </a:prstGeom>
          <a:solidFill>
            <a:srgbClr val="FFFFFF"/>
          </a:solidFill>
          <a:ln w="25400">
            <a:solidFill>
              <a:srgbClr val="7E7E7E"/>
            </a:solidFill>
          </a:ln>
        </p:spPr>
        <p:txBody>
          <a:bodyPr vert="horz" wrap="square" lIns="0" tIns="9715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765"/>
              </a:spcBef>
            </a:pPr>
            <a:r>
              <a:rPr sz="1000" b="1" spc="-105" dirty="0">
                <a:latin typeface="Arial"/>
                <a:cs typeface="Arial"/>
              </a:rPr>
              <a:t>Tn</a:t>
            </a:r>
            <a:endParaRPr sz="1000">
              <a:latin typeface="Arial"/>
              <a:cs typeface="Arial"/>
            </a:endParaRPr>
          </a:p>
        </p:txBody>
      </p:sp>
      <p:sp>
        <p:nvSpPr>
          <p:cNvPr id="121" name="object 54">
            <a:extLst>
              <a:ext uri="{FF2B5EF4-FFF2-40B4-BE49-F238E27FC236}">
                <a16:creationId xmlns:a16="http://schemas.microsoft.com/office/drawing/2014/main" id="{A7F63DFB-02C3-D64B-9A2B-80E0EE5815CC}"/>
              </a:ext>
            </a:extLst>
          </p:cNvPr>
          <p:cNvSpPr/>
          <p:nvPr/>
        </p:nvSpPr>
        <p:spPr>
          <a:xfrm>
            <a:off x="5817108" y="1679890"/>
            <a:ext cx="2607564" cy="120700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122" name="object 55">
            <a:extLst>
              <a:ext uri="{FF2B5EF4-FFF2-40B4-BE49-F238E27FC236}">
                <a16:creationId xmlns:a16="http://schemas.microsoft.com/office/drawing/2014/main" id="{0127E963-2D52-F04C-9B2F-0015370D05A1}"/>
              </a:ext>
            </a:extLst>
          </p:cNvPr>
          <p:cNvSpPr/>
          <p:nvPr/>
        </p:nvSpPr>
        <p:spPr>
          <a:xfrm>
            <a:off x="6097523" y="1791143"/>
            <a:ext cx="1868424" cy="76200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123" name="object 56">
            <a:extLst>
              <a:ext uri="{FF2B5EF4-FFF2-40B4-BE49-F238E27FC236}">
                <a16:creationId xmlns:a16="http://schemas.microsoft.com/office/drawing/2014/main" id="{EB111F93-79E3-0445-B9A7-56BF023E012B}"/>
              </a:ext>
            </a:extLst>
          </p:cNvPr>
          <p:cNvSpPr/>
          <p:nvPr/>
        </p:nvSpPr>
        <p:spPr>
          <a:xfrm>
            <a:off x="5864605" y="1706815"/>
            <a:ext cx="2512949" cy="111290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124" name="object 57">
            <a:extLst>
              <a:ext uri="{FF2B5EF4-FFF2-40B4-BE49-F238E27FC236}">
                <a16:creationId xmlns:a16="http://schemas.microsoft.com/office/drawing/2014/main" id="{6380E0B9-68BE-E54D-AAD1-BE28DFA6A3B7}"/>
              </a:ext>
            </a:extLst>
          </p:cNvPr>
          <p:cNvSpPr/>
          <p:nvPr/>
        </p:nvSpPr>
        <p:spPr>
          <a:xfrm>
            <a:off x="5864605" y="1706815"/>
            <a:ext cx="2513330" cy="1113155"/>
          </a:xfrm>
          <a:custGeom>
            <a:avLst/>
            <a:gdLst/>
            <a:ahLst/>
            <a:cxnLst/>
            <a:rect l="l" t="t" r="r" b="b"/>
            <a:pathLst>
              <a:path w="2513329" h="1113155">
                <a:moveTo>
                  <a:pt x="307975" y="0"/>
                </a:moveTo>
                <a:lnTo>
                  <a:pt x="675386" y="0"/>
                </a:lnTo>
                <a:lnTo>
                  <a:pt x="1226693" y="0"/>
                </a:lnTo>
                <a:lnTo>
                  <a:pt x="2512949" y="0"/>
                </a:lnTo>
                <a:lnTo>
                  <a:pt x="2512949" y="483488"/>
                </a:lnTo>
                <a:lnTo>
                  <a:pt x="2512949" y="690626"/>
                </a:lnTo>
                <a:lnTo>
                  <a:pt x="2512949" y="828675"/>
                </a:lnTo>
                <a:lnTo>
                  <a:pt x="1226693" y="828675"/>
                </a:lnTo>
                <a:lnTo>
                  <a:pt x="0" y="1112901"/>
                </a:lnTo>
                <a:lnTo>
                  <a:pt x="675386" y="828675"/>
                </a:lnTo>
                <a:lnTo>
                  <a:pt x="307975" y="828675"/>
                </a:lnTo>
                <a:lnTo>
                  <a:pt x="307975" y="690626"/>
                </a:lnTo>
                <a:lnTo>
                  <a:pt x="307975" y="483488"/>
                </a:lnTo>
                <a:lnTo>
                  <a:pt x="307975" y="0"/>
                </a:lnTo>
                <a:close/>
              </a:path>
            </a:pathLst>
          </a:custGeom>
          <a:ln w="9525">
            <a:solidFill>
              <a:srgbClr val="006FB4"/>
            </a:solidFill>
          </a:ln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125" name="object 58">
            <a:extLst>
              <a:ext uri="{FF2B5EF4-FFF2-40B4-BE49-F238E27FC236}">
                <a16:creationId xmlns:a16="http://schemas.microsoft.com/office/drawing/2014/main" id="{D64EF39A-18CD-734C-8D75-2B550BA1862A}"/>
              </a:ext>
            </a:extLst>
          </p:cNvPr>
          <p:cNvSpPr txBox="1"/>
          <p:nvPr/>
        </p:nvSpPr>
        <p:spPr>
          <a:xfrm>
            <a:off x="6252209" y="1852864"/>
            <a:ext cx="151765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60020" indent="-147320">
              <a:lnSpc>
                <a:spcPct val="100000"/>
              </a:lnSpc>
              <a:spcBef>
                <a:spcPts val="95"/>
              </a:spcBef>
              <a:buChar char="•"/>
              <a:tabLst>
                <a:tab pos="160655" algn="l"/>
              </a:tabLst>
            </a:pPr>
            <a:r>
              <a:rPr sz="1600" spc="-100" dirty="0">
                <a:latin typeface="Arial"/>
                <a:cs typeface="Arial"/>
              </a:rPr>
              <a:t>ThreadsPerChild</a:t>
            </a:r>
            <a:endParaRPr sz="1600">
              <a:latin typeface="Arial"/>
              <a:cs typeface="Arial"/>
            </a:endParaRPr>
          </a:p>
          <a:p>
            <a:pPr marL="160020" indent="-147320">
              <a:lnSpc>
                <a:spcPct val="100000"/>
              </a:lnSpc>
              <a:buChar char="•"/>
              <a:tabLst>
                <a:tab pos="160655" algn="l"/>
              </a:tabLst>
            </a:pPr>
            <a:r>
              <a:rPr sz="1600" spc="-75" dirty="0">
                <a:latin typeface="Arial"/>
                <a:cs typeface="Arial"/>
              </a:rPr>
              <a:t>MaxClients</a:t>
            </a:r>
            <a:endParaRPr sz="1600">
              <a:latin typeface="Arial"/>
              <a:cs typeface="Arial"/>
            </a:endParaRPr>
          </a:p>
        </p:txBody>
      </p:sp>
      <p:sp>
        <p:nvSpPr>
          <p:cNvPr id="126" name="object 59">
            <a:extLst>
              <a:ext uri="{FF2B5EF4-FFF2-40B4-BE49-F238E27FC236}">
                <a16:creationId xmlns:a16="http://schemas.microsoft.com/office/drawing/2014/main" id="{DAEE9DF5-F22F-7245-B4E5-F761BB420CF8}"/>
              </a:ext>
            </a:extLst>
          </p:cNvPr>
          <p:cNvSpPr/>
          <p:nvPr/>
        </p:nvSpPr>
        <p:spPr>
          <a:xfrm>
            <a:off x="7140638" y="3302252"/>
            <a:ext cx="1338579" cy="1207134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18 Regular"/>
            </a:endParaRPr>
          </a:p>
        </p:txBody>
      </p:sp>
      <p:sp>
        <p:nvSpPr>
          <p:cNvPr id="127" name="object 60">
            <a:extLst>
              <a:ext uri="{FF2B5EF4-FFF2-40B4-BE49-F238E27FC236}">
                <a16:creationId xmlns:a16="http://schemas.microsoft.com/office/drawing/2014/main" id="{E522E6CB-FA42-B145-9EEA-5372513B4D57}"/>
              </a:ext>
            </a:extLst>
          </p:cNvPr>
          <p:cNvSpPr txBox="1"/>
          <p:nvPr/>
        </p:nvSpPr>
        <p:spPr>
          <a:xfrm>
            <a:off x="509838" y="764704"/>
            <a:ext cx="2254316" cy="777136"/>
          </a:xfrm>
          <a:prstGeom prst="rect">
            <a:avLst/>
          </a:prstGeom>
        </p:spPr>
        <p:txBody>
          <a:bodyPr vert="horz" wrap="square" lIns="0" tIns="119380" rIns="0" bIns="0" rtlCol="0">
            <a:spAutoFit/>
          </a:bodyPr>
          <a:lstStyle/>
          <a:p>
            <a:pPr marL="184785" indent="-172085">
              <a:lnSpc>
                <a:spcPct val="100000"/>
              </a:lnSpc>
              <a:spcBef>
                <a:spcPts val="940"/>
              </a:spcBef>
              <a:buFont typeface="Arial"/>
              <a:buChar char="•"/>
              <a:tabLst>
                <a:tab pos="185420" algn="l"/>
              </a:tabLst>
            </a:pPr>
            <a:r>
              <a:rPr lang="en-US" altLang="ko-KR" spc="-100" dirty="0">
                <a:solidFill>
                  <a:prstClr val="black"/>
                </a:solidFill>
                <a:cs typeface="Noto Sans CJK JP Regular"/>
              </a:rPr>
              <a:t>Apache</a:t>
            </a:r>
            <a:r>
              <a:rPr lang="en-US" altLang="ko-KR" b="1" spc="-100" dirty="0">
                <a:solidFill>
                  <a:prstClr val="black"/>
                </a:solidFill>
                <a:cs typeface="Noto Sans CJK JP Regular"/>
              </a:rPr>
              <a:t> - </a:t>
            </a:r>
            <a:r>
              <a:rPr spc="-140" dirty="0">
                <a:ea typeface="+mj-ea"/>
                <a:cs typeface="Noto Sans CJK JP Regular"/>
              </a:rPr>
              <a:t>Un</a:t>
            </a:r>
            <a:r>
              <a:rPr spc="-55" dirty="0">
                <a:ea typeface="+mj-ea"/>
                <a:cs typeface="Noto Sans CJK JP Regular"/>
              </a:rPr>
              <a:t>i</a:t>
            </a:r>
            <a:r>
              <a:rPr spc="-45" dirty="0">
                <a:ea typeface="+mj-ea"/>
                <a:cs typeface="Noto Sans CJK JP Regular"/>
              </a:rPr>
              <a:t>x</a:t>
            </a:r>
            <a:r>
              <a:rPr spc="-135" dirty="0">
                <a:ea typeface="+mj-ea"/>
                <a:cs typeface="Noto Sans CJK JP Regular"/>
              </a:rPr>
              <a:t>/</a:t>
            </a:r>
            <a:r>
              <a:rPr spc="-80" dirty="0">
                <a:ea typeface="+mj-ea"/>
                <a:cs typeface="Noto Sans CJK JP Regular"/>
              </a:rPr>
              <a:t>Li</a:t>
            </a:r>
            <a:r>
              <a:rPr spc="-110" dirty="0">
                <a:ea typeface="+mj-ea"/>
                <a:cs typeface="Noto Sans CJK JP Regular"/>
              </a:rPr>
              <a:t>nux</a:t>
            </a:r>
            <a:endParaRPr dirty="0">
              <a:ea typeface="+mj-ea"/>
              <a:cs typeface="Noto Sans CJK JP Regular"/>
            </a:endParaRPr>
          </a:p>
          <a:p>
            <a:pPr marL="299085">
              <a:lnSpc>
                <a:spcPct val="100000"/>
              </a:lnSpc>
              <a:spcBef>
                <a:spcPts val="840"/>
              </a:spcBef>
            </a:pPr>
            <a:r>
              <a:rPr spc="10" dirty="0">
                <a:ea typeface="+mj-ea"/>
                <a:cs typeface="Noto Sans CJK JP Regular"/>
              </a:rPr>
              <a:t>-</a:t>
            </a:r>
            <a:r>
              <a:rPr spc="25" dirty="0">
                <a:ea typeface="+mj-ea"/>
                <a:cs typeface="Noto Sans CJK JP Regular"/>
              </a:rPr>
              <a:t> </a:t>
            </a:r>
            <a:r>
              <a:rPr spc="-105" dirty="0">
                <a:ea typeface="+mj-ea"/>
                <a:cs typeface="Noto Sans CJK JP Regular"/>
              </a:rPr>
              <a:t>Worker</a:t>
            </a:r>
            <a:endParaRPr dirty="0">
              <a:ea typeface="+mj-ea"/>
              <a:cs typeface="Noto Sans CJK JP Regular"/>
            </a:endParaRPr>
          </a:p>
        </p:txBody>
      </p:sp>
      <p:sp>
        <p:nvSpPr>
          <p:cNvPr id="130" name="제목 3">
            <a:extLst>
              <a:ext uri="{FF2B5EF4-FFF2-40B4-BE49-F238E27FC236}">
                <a16:creationId xmlns:a16="http://schemas.microsoft.com/office/drawing/2014/main" id="{3677FBD6-E597-7644-82EA-73D0626806F8}"/>
              </a:ext>
            </a:extLst>
          </p:cNvPr>
          <p:cNvSpPr txBox="1">
            <a:spLocks/>
          </p:cNvSpPr>
          <p:nvPr/>
        </p:nvSpPr>
        <p:spPr>
          <a:xfrm>
            <a:off x="26233" y="184502"/>
            <a:ext cx="5214155" cy="430374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400" b="1" dirty="0">
                <a:solidFill>
                  <a:prstClr val="white"/>
                </a:solidFill>
                <a:latin typeface="18 Regular"/>
                <a:ea typeface="+mn-ea"/>
                <a:cs typeface="Calibri" pitchFamily="34" charset="0"/>
              </a:rPr>
              <a:t>About Nginx </a:t>
            </a:r>
            <a:endParaRPr lang="ko-KR" altLang="en-US" sz="2400" b="1" dirty="0">
              <a:solidFill>
                <a:schemeClr val="bg1"/>
              </a:solidFill>
              <a:latin typeface="18 Regular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82298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제목 3">
            <a:extLst>
              <a:ext uri="{FF2B5EF4-FFF2-40B4-BE49-F238E27FC236}">
                <a16:creationId xmlns:a16="http://schemas.microsoft.com/office/drawing/2014/main" id="{F4CB51D7-F5B0-470B-883F-B835617556C1}"/>
              </a:ext>
            </a:extLst>
          </p:cNvPr>
          <p:cNvSpPr txBox="1">
            <a:spLocks/>
          </p:cNvSpPr>
          <p:nvPr/>
        </p:nvSpPr>
        <p:spPr>
          <a:xfrm>
            <a:off x="26233" y="184502"/>
            <a:ext cx="5214155" cy="430374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400" b="1" dirty="0">
                <a:solidFill>
                  <a:prstClr val="white"/>
                </a:solidFill>
                <a:latin typeface="18 Regular"/>
                <a:ea typeface="+mn-ea"/>
                <a:cs typeface="Calibri" pitchFamily="34" charset="0"/>
              </a:rPr>
              <a:t>About Nginx </a:t>
            </a:r>
            <a:endParaRPr lang="ko-KR" altLang="en-US" sz="2400" b="1" dirty="0">
              <a:solidFill>
                <a:schemeClr val="bg1"/>
              </a:solidFill>
              <a:latin typeface="18 Regular"/>
              <a:ea typeface="+mn-ea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E5FD3653-99DA-E848-B214-DA6836E1B4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0" y="1510010"/>
            <a:ext cx="9145016" cy="4690284"/>
          </a:xfrm>
          <a:prstGeom prst="rect">
            <a:avLst/>
          </a:prstGeom>
        </p:spPr>
      </p:pic>
      <p:sp>
        <p:nvSpPr>
          <p:cNvPr id="4" name="object 60">
            <a:extLst>
              <a:ext uri="{FF2B5EF4-FFF2-40B4-BE49-F238E27FC236}">
                <a16:creationId xmlns:a16="http://schemas.microsoft.com/office/drawing/2014/main" id="{8E46E2A2-3912-624E-ACDC-18929BAC67A8}"/>
              </a:ext>
            </a:extLst>
          </p:cNvPr>
          <p:cNvSpPr txBox="1"/>
          <p:nvPr/>
        </p:nvSpPr>
        <p:spPr>
          <a:xfrm>
            <a:off x="509838" y="764704"/>
            <a:ext cx="2254316" cy="777136"/>
          </a:xfrm>
          <a:prstGeom prst="rect">
            <a:avLst/>
          </a:prstGeom>
        </p:spPr>
        <p:txBody>
          <a:bodyPr vert="horz" wrap="square" lIns="0" tIns="119380" rIns="0" bIns="0" rtlCol="0">
            <a:spAutoFit/>
          </a:bodyPr>
          <a:lstStyle/>
          <a:p>
            <a:pPr marL="184785" indent="-172085">
              <a:lnSpc>
                <a:spcPct val="100000"/>
              </a:lnSpc>
              <a:spcBef>
                <a:spcPts val="940"/>
              </a:spcBef>
              <a:buFont typeface="Arial"/>
              <a:buChar char="•"/>
              <a:tabLst>
                <a:tab pos="185420" algn="l"/>
              </a:tabLst>
            </a:pPr>
            <a:r>
              <a:rPr lang="en-US" spc="-100" dirty="0">
                <a:solidFill>
                  <a:prstClr val="black"/>
                </a:solidFill>
                <a:ea typeface="+mj-ea"/>
                <a:cs typeface="Noto Sans CJK JP Regular"/>
              </a:rPr>
              <a:t>Nginx</a:t>
            </a:r>
            <a:endParaRPr lang="en-US" dirty="0">
              <a:ea typeface="+mj-ea"/>
              <a:cs typeface="Noto Sans CJK JP Regular"/>
            </a:endParaRPr>
          </a:p>
          <a:p>
            <a:pPr marL="299085">
              <a:lnSpc>
                <a:spcPct val="100000"/>
              </a:lnSpc>
              <a:spcBef>
                <a:spcPts val="840"/>
              </a:spcBef>
            </a:pPr>
            <a:r>
              <a:rPr spc="10" dirty="0">
                <a:ea typeface="+mj-ea"/>
                <a:cs typeface="Noto Sans CJK JP Regular"/>
              </a:rPr>
              <a:t>-</a:t>
            </a:r>
            <a:r>
              <a:rPr spc="25" dirty="0">
                <a:ea typeface="+mj-ea"/>
                <a:cs typeface="Noto Sans CJK JP Regular"/>
              </a:rPr>
              <a:t> </a:t>
            </a:r>
            <a:r>
              <a:rPr lang="en-US" spc="-105" dirty="0">
                <a:ea typeface="+mj-ea"/>
                <a:cs typeface="Noto Sans CJK JP Regular"/>
              </a:rPr>
              <a:t>Event Driven</a:t>
            </a:r>
            <a:endParaRPr dirty="0">
              <a:ea typeface="+mj-ea"/>
              <a:cs typeface="Noto Sans CJK JP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2063185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제목 3">
            <a:extLst>
              <a:ext uri="{FF2B5EF4-FFF2-40B4-BE49-F238E27FC236}">
                <a16:creationId xmlns:a16="http://schemas.microsoft.com/office/drawing/2014/main" id="{F4CB51D7-F5B0-470B-883F-B835617556C1}"/>
              </a:ext>
            </a:extLst>
          </p:cNvPr>
          <p:cNvSpPr txBox="1">
            <a:spLocks/>
          </p:cNvSpPr>
          <p:nvPr/>
        </p:nvSpPr>
        <p:spPr>
          <a:xfrm>
            <a:off x="26233" y="184502"/>
            <a:ext cx="5214155" cy="430374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400" b="1" dirty="0">
                <a:solidFill>
                  <a:prstClr val="white"/>
                </a:solidFill>
                <a:latin typeface="18 Regular"/>
                <a:ea typeface="+mn-ea"/>
                <a:cs typeface="Calibri" pitchFamily="34" charset="0"/>
              </a:rPr>
              <a:t>About Nginx </a:t>
            </a:r>
            <a:endParaRPr lang="ko-KR" altLang="en-US" sz="2400" b="1" dirty="0">
              <a:solidFill>
                <a:schemeClr val="bg1"/>
              </a:solidFill>
              <a:latin typeface="18 Regular"/>
              <a:ea typeface="+mn-e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C099B2-B54D-904B-84A3-C4D358C976E9}"/>
              </a:ext>
            </a:extLst>
          </p:cNvPr>
          <p:cNvSpPr txBox="1"/>
          <p:nvPr/>
        </p:nvSpPr>
        <p:spPr>
          <a:xfrm>
            <a:off x="479425" y="1052736"/>
            <a:ext cx="2017219" cy="371192"/>
          </a:xfrm>
          <a:prstGeom prst="rect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 wrap="none" rtlCol="0">
            <a:spAutoFit/>
          </a:bodyPr>
          <a:lstStyle/>
          <a:p>
            <a:pPr marL="268288" indent="-268288" algn="l" latinLnBrk="0">
              <a:lnSpc>
                <a:spcPct val="110000"/>
              </a:lnSpc>
              <a:spcBef>
                <a:spcPts val="1200"/>
              </a:spcBef>
              <a:buSzPct val="100000"/>
              <a:buFontTx/>
              <a:buBlip>
                <a:blip r:embed="rId3"/>
              </a:buBlip>
            </a:pPr>
            <a:r>
              <a:rPr lang="ko-KR" altLang="en-US" dirty="0">
                <a:latin typeface="+mn-ea"/>
              </a:rPr>
              <a:t>이벤트</a:t>
            </a:r>
            <a:r>
              <a:rPr lang="en-US" altLang="ko-KR" dirty="0">
                <a:latin typeface="+mn-ea"/>
              </a:rPr>
              <a:t>-</a:t>
            </a:r>
            <a:r>
              <a:rPr lang="ko-KR" altLang="en-US" dirty="0" err="1">
                <a:latin typeface="+mn-ea"/>
              </a:rPr>
              <a:t>드리븐</a:t>
            </a:r>
            <a:r>
              <a:rPr lang="ko-KR" altLang="en-US" dirty="0">
                <a:latin typeface="+mn-ea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42E7F9-649C-5B40-99CB-7FD794FD88F9}"/>
              </a:ext>
            </a:extLst>
          </p:cNvPr>
          <p:cNvSpPr txBox="1"/>
          <p:nvPr/>
        </p:nvSpPr>
        <p:spPr>
          <a:xfrm>
            <a:off x="695400" y="1454897"/>
            <a:ext cx="11233248" cy="1135696"/>
          </a:xfrm>
          <a:prstGeom prst="rect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kumimoji="1" lang="ko-KR" altLang="en-US" sz="1600" kern="0" dirty="0" err="1">
                <a:latin typeface="+mn-ea"/>
              </a:rPr>
              <a:t>여러개의</a:t>
            </a:r>
            <a:r>
              <a:rPr kumimoji="1" lang="ko-KR" altLang="en-US" sz="1600" kern="0" dirty="0">
                <a:latin typeface="+mn-ea"/>
              </a:rPr>
              <a:t> 커넥션을 전부 </a:t>
            </a:r>
            <a:r>
              <a:rPr lang="en-US" altLang="ko-KR" sz="1600" dirty="0" err="1">
                <a:latin typeface="+mn-ea"/>
              </a:rPr>
              <a:t>EventHandler</a:t>
            </a:r>
            <a:r>
              <a:rPr lang="ko-KR" altLang="ko-KR" sz="1600" dirty="0" err="1">
                <a:latin typeface="+mn-ea"/>
              </a:rPr>
              <a:t>를</a:t>
            </a:r>
            <a:r>
              <a:rPr lang="ko-KR" altLang="ko-KR" sz="1600" dirty="0">
                <a:latin typeface="+mn-ea"/>
              </a:rPr>
              <a:t> 통해 비동기 방식으로 처리해 먼저 처리해야 하는 것 </a:t>
            </a:r>
            <a:r>
              <a:rPr lang="ko-KR" altLang="ko-KR" sz="1600" dirty="0" err="1">
                <a:latin typeface="+mn-ea"/>
              </a:rPr>
              <a:t>부터</a:t>
            </a:r>
            <a:r>
              <a:rPr lang="ko-KR" altLang="ko-KR" sz="1600" dirty="0">
                <a:latin typeface="+mn-ea"/>
              </a:rPr>
              <a:t> </a:t>
            </a:r>
            <a:endParaRPr lang="en-US" altLang="ko-KR" sz="1600" dirty="0">
              <a:latin typeface="+mn-ea"/>
            </a:endParaRPr>
          </a:p>
          <a:p>
            <a:r>
              <a:rPr lang="ko-KR" altLang="ko-KR" sz="1600" dirty="0" err="1">
                <a:latin typeface="+mn-ea"/>
              </a:rPr>
              <a:t>로직이</a:t>
            </a:r>
            <a:r>
              <a:rPr lang="ko-KR" altLang="ko-KR" sz="1600" dirty="0">
                <a:latin typeface="+mn-ea"/>
              </a:rPr>
              <a:t> 진행</a:t>
            </a:r>
            <a:r>
              <a:rPr lang="ko-KR" altLang="en-US" sz="1600" dirty="0">
                <a:latin typeface="+mn-ea"/>
              </a:rPr>
              <a:t>함</a:t>
            </a:r>
            <a:r>
              <a:rPr lang="en-US" altLang="ko-KR" sz="1600" dirty="0">
                <a:latin typeface="+mn-ea"/>
              </a:rPr>
              <a:t>. </a:t>
            </a:r>
            <a:endParaRPr lang="ko-KR" altLang="ko-KR" sz="1600" dirty="0">
              <a:latin typeface="+mn-ea"/>
            </a:endParaRPr>
          </a:p>
          <a:p>
            <a:pPr algn="l" latinLnBrk="0">
              <a:lnSpc>
                <a:spcPct val="110000"/>
              </a:lnSpc>
              <a:spcBef>
                <a:spcPts val="1200"/>
              </a:spcBef>
              <a:buSzPct val="100000"/>
            </a:pPr>
            <a:endParaRPr kumimoji="1" lang="ko-KR" altLang="en-US" sz="2400" kern="0" dirty="0">
              <a:ea typeface="나눔바른고딕" panose="020B0603020101020101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A3D160-3227-9947-BC8C-EB1A044F4BEC}"/>
              </a:ext>
            </a:extLst>
          </p:cNvPr>
          <p:cNvSpPr txBox="1"/>
          <p:nvPr/>
        </p:nvSpPr>
        <p:spPr>
          <a:xfrm>
            <a:off x="479425" y="2204864"/>
            <a:ext cx="1238159" cy="402161"/>
          </a:xfrm>
          <a:prstGeom prst="rect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 wrap="none" rtlCol="0">
            <a:spAutoFit/>
          </a:bodyPr>
          <a:lstStyle/>
          <a:p>
            <a:pPr marL="268288" indent="-268288" algn="l" latinLnBrk="0">
              <a:lnSpc>
                <a:spcPct val="110000"/>
              </a:lnSpc>
              <a:spcBef>
                <a:spcPts val="1200"/>
              </a:spcBef>
              <a:buSzPct val="100000"/>
              <a:buFontTx/>
              <a:buBlip>
                <a:blip r:embed="rId3"/>
              </a:buBlip>
            </a:pPr>
            <a:r>
              <a:rPr lang="ko-KR" altLang="en-US" dirty="0">
                <a:latin typeface="+mn-ea"/>
              </a:rPr>
              <a:t>비동기</a:t>
            </a:r>
            <a:r>
              <a:rPr kumimoji="1" lang="ko-KR" altLang="en-US" sz="2000" kern="0" dirty="0">
                <a:ea typeface="나눔바른고딕" panose="020B0603020101020101" pitchFamily="50" charset="-127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8AAAA0-5A18-0F49-8159-8F808299CAAF}"/>
              </a:ext>
            </a:extLst>
          </p:cNvPr>
          <p:cNvSpPr txBox="1"/>
          <p:nvPr/>
        </p:nvSpPr>
        <p:spPr>
          <a:xfrm>
            <a:off x="695400" y="2607025"/>
            <a:ext cx="11233248" cy="764953"/>
          </a:xfrm>
          <a:prstGeom prst="rect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 wrap="square" rtlCol="0">
            <a:spAutoFit/>
          </a:bodyPr>
          <a:lstStyle/>
          <a:p>
            <a:pPr algn="l" latinLnBrk="0">
              <a:lnSpc>
                <a:spcPct val="110000"/>
              </a:lnSpc>
              <a:spcBef>
                <a:spcPts val="1200"/>
              </a:spcBef>
              <a:buSzPct val="100000"/>
            </a:pPr>
            <a:r>
              <a:rPr kumimoji="1" lang="ko-KR" altLang="en-US" sz="1600" kern="0" dirty="0" err="1">
                <a:latin typeface="+mn-ea"/>
              </a:rPr>
              <a:t>비동기란</a:t>
            </a:r>
            <a:r>
              <a:rPr kumimoji="1" lang="ko-KR" altLang="en-US" sz="1600" kern="0" dirty="0">
                <a:latin typeface="+mn-ea"/>
              </a:rPr>
              <a:t> 말 그대로 동시에 일어나지 않는다는 의미함 요청이 들어오면 바로 결과를 주는 것이 아니라</a:t>
            </a:r>
            <a:r>
              <a:rPr kumimoji="1" lang="en-US" altLang="ko-KR" sz="1600" kern="0" dirty="0">
                <a:latin typeface="+mn-ea"/>
              </a:rPr>
              <a:t>, </a:t>
            </a:r>
          </a:p>
          <a:p>
            <a:pPr algn="l" latinLnBrk="0">
              <a:lnSpc>
                <a:spcPct val="110000"/>
              </a:lnSpc>
              <a:spcBef>
                <a:spcPts val="1200"/>
              </a:spcBef>
              <a:buSzPct val="100000"/>
            </a:pPr>
            <a:r>
              <a:rPr kumimoji="1" lang="ko-KR" altLang="en-US" sz="1600" kern="0" dirty="0">
                <a:latin typeface="+mn-ea"/>
              </a:rPr>
              <a:t>작업이 완료 되는대로 결과를 넘겨주는 것으로 요청과 </a:t>
            </a:r>
            <a:r>
              <a:rPr kumimoji="1" lang="ko-KR" altLang="en-US" sz="1600" kern="0" dirty="0" err="1">
                <a:latin typeface="+mn-ea"/>
              </a:rPr>
              <a:t>그결과가</a:t>
            </a:r>
            <a:r>
              <a:rPr kumimoji="1" lang="ko-KR" altLang="en-US" sz="1600" kern="0" dirty="0">
                <a:latin typeface="+mn-ea"/>
              </a:rPr>
              <a:t> 동시에 일어나지 않음</a:t>
            </a:r>
            <a:r>
              <a:rPr kumimoji="1" lang="en-US" altLang="ko-KR" sz="1600" kern="0" dirty="0">
                <a:latin typeface="+mn-ea"/>
              </a:rPr>
              <a:t>.</a:t>
            </a:r>
            <a:r>
              <a:rPr kumimoji="1" lang="ko-KR" altLang="en-US" sz="1600" kern="0" dirty="0">
                <a:latin typeface="+mn-ea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22E236-CE4D-0848-B65A-5576486DE4E8}"/>
              </a:ext>
            </a:extLst>
          </p:cNvPr>
          <p:cNvSpPr txBox="1"/>
          <p:nvPr/>
        </p:nvSpPr>
        <p:spPr>
          <a:xfrm>
            <a:off x="479425" y="3573016"/>
            <a:ext cx="1460977" cy="371192"/>
          </a:xfrm>
          <a:prstGeom prst="rect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 wrap="none" rtlCol="0">
            <a:spAutoFit/>
          </a:bodyPr>
          <a:lstStyle/>
          <a:p>
            <a:pPr marL="268288" indent="-268288" algn="l" latinLnBrk="0">
              <a:lnSpc>
                <a:spcPct val="110000"/>
              </a:lnSpc>
              <a:spcBef>
                <a:spcPts val="1200"/>
              </a:spcBef>
              <a:buSzPct val="100000"/>
              <a:buFontTx/>
              <a:buBlip>
                <a:blip r:embed="rId3"/>
              </a:buBlip>
            </a:pPr>
            <a:r>
              <a:rPr lang="en-US" altLang="ko-KR" dirty="0">
                <a:latin typeface="+mn-ea"/>
              </a:rPr>
              <a:t> </a:t>
            </a:r>
            <a:r>
              <a:rPr lang="ko-KR" altLang="en-US" dirty="0" err="1">
                <a:latin typeface="+mn-ea"/>
              </a:rPr>
              <a:t>논블로킹</a:t>
            </a:r>
            <a:endParaRPr lang="ko-KR" altLang="en-US" dirty="0">
              <a:latin typeface="+mn-e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B3BBC9-B797-7246-982E-7BCF75F13424}"/>
              </a:ext>
            </a:extLst>
          </p:cNvPr>
          <p:cNvSpPr txBox="1"/>
          <p:nvPr/>
        </p:nvSpPr>
        <p:spPr>
          <a:xfrm>
            <a:off x="695400" y="4014941"/>
            <a:ext cx="11233248" cy="764953"/>
          </a:xfrm>
          <a:prstGeom prst="rect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 wrap="square" rtlCol="0">
            <a:spAutoFit/>
          </a:bodyPr>
          <a:lstStyle/>
          <a:p>
            <a:pPr algn="l" latinLnBrk="0">
              <a:lnSpc>
                <a:spcPct val="110000"/>
              </a:lnSpc>
              <a:spcBef>
                <a:spcPts val="1200"/>
              </a:spcBef>
              <a:buSzPct val="100000"/>
            </a:pPr>
            <a:r>
              <a:rPr kumimoji="1" lang="ko-KR" altLang="en-US" sz="1600" kern="0" dirty="0">
                <a:latin typeface="+mn-ea"/>
              </a:rPr>
              <a:t>네트워크 통신이 완료 될 때까지 기다리지 않고 다른 작업을 수행할 수 있으므로 </a:t>
            </a:r>
            <a:r>
              <a:rPr kumimoji="1" lang="en-US" altLang="ko-KR" sz="1600" kern="0" dirty="0">
                <a:latin typeface="+mn-ea"/>
              </a:rPr>
              <a:t> </a:t>
            </a:r>
            <a:r>
              <a:rPr kumimoji="1" lang="ko-KR" altLang="en-US" sz="1600" kern="0" dirty="0">
                <a:latin typeface="+mn-ea"/>
              </a:rPr>
              <a:t>경우에 따라 효율이나 반응속도가 </a:t>
            </a:r>
            <a:endParaRPr kumimoji="1" lang="en-US" altLang="ko-KR" sz="1600" kern="0" dirty="0">
              <a:latin typeface="+mn-ea"/>
            </a:endParaRPr>
          </a:p>
          <a:p>
            <a:pPr algn="l" latinLnBrk="0">
              <a:lnSpc>
                <a:spcPct val="110000"/>
              </a:lnSpc>
              <a:spcBef>
                <a:spcPts val="1200"/>
              </a:spcBef>
              <a:buSzPct val="100000"/>
            </a:pPr>
            <a:r>
              <a:rPr kumimoji="1" lang="ko-KR" altLang="en-US" sz="1600" kern="0" dirty="0">
                <a:latin typeface="+mn-ea"/>
              </a:rPr>
              <a:t>더 뛰어남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65D5CB-1AED-374C-97B0-2A6A5D9DA467}"/>
              </a:ext>
            </a:extLst>
          </p:cNvPr>
          <p:cNvSpPr txBox="1"/>
          <p:nvPr/>
        </p:nvSpPr>
        <p:spPr>
          <a:xfrm>
            <a:off x="479425" y="4931223"/>
            <a:ext cx="1855316" cy="371192"/>
          </a:xfrm>
          <a:prstGeom prst="rect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 wrap="none" rtlCol="0">
            <a:spAutoFit/>
          </a:bodyPr>
          <a:lstStyle/>
          <a:p>
            <a:pPr marL="268288" indent="-268288" algn="l" latinLnBrk="0">
              <a:lnSpc>
                <a:spcPct val="110000"/>
              </a:lnSpc>
              <a:spcBef>
                <a:spcPts val="1200"/>
              </a:spcBef>
              <a:buSzPct val="100000"/>
              <a:buFontTx/>
              <a:buBlip>
                <a:blip r:embed="rId3"/>
              </a:buBlip>
            </a:pPr>
            <a:r>
              <a:rPr kumimoji="1" lang="en-US" altLang="ko-KR" kern="0" dirty="0">
                <a:ea typeface="나눔바른고딕" panose="020B0603020101020101" pitchFamily="50" charset="-127"/>
              </a:rPr>
              <a:t> </a:t>
            </a:r>
            <a:r>
              <a:rPr lang="ko-KR" altLang="en-US" dirty="0" err="1">
                <a:latin typeface="+mn-ea"/>
              </a:rPr>
              <a:t>싱글스레드</a:t>
            </a:r>
            <a:r>
              <a:rPr kumimoji="1" lang="ko-KR" altLang="en-US" kern="0" dirty="0">
                <a:ea typeface="나눔바른고딕" panose="020B0603020101020101" pitchFamily="50" charset="-127"/>
              </a:rPr>
              <a:t>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7501AF-B17A-E84B-A744-F73616729203}"/>
              </a:ext>
            </a:extLst>
          </p:cNvPr>
          <p:cNvSpPr txBox="1"/>
          <p:nvPr/>
        </p:nvSpPr>
        <p:spPr>
          <a:xfrm>
            <a:off x="695400" y="5393035"/>
            <a:ext cx="11233248" cy="340221"/>
          </a:xfrm>
          <a:prstGeom prst="rect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 wrap="square" rtlCol="0">
            <a:spAutoFit/>
          </a:bodyPr>
          <a:lstStyle/>
          <a:p>
            <a:pPr algn="l" latinLnBrk="0">
              <a:lnSpc>
                <a:spcPct val="110000"/>
              </a:lnSpc>
              <a:spcBef>
                <a:spcPts val="1200"/>
              </a:spcBef>
              <a:buSzPct val="100000"/>
            </a:pPr>
            <a:r>
              <a:rPr kumimoji="1" lang="ko-KR" altLang="en-US" sz="1600" kern="0" dirty="0">
                <a:latin typeface="+mn-ea"/>
              </a:rPr>
              <a:t>기본적으로 하나의 스레드 만 사용하며</a:t>
            </a:r>
            <a:r>
              <a:rPr kumimoji="1" lang="en-US" altLang="ko-KR" sz="1600" kern="0" dirty="0">
                <a:latin typeface="+mn-ea"/>
              </a:rPr>
              <a:t>, </a:t>
            </a:r>
            <a:r>
              <a:rPr kumimoji="1" lang="ko-KR" altLang="en-US" sz="1600" kern="0" dirty="0">
                <a:latin typeface="+mn-ea"/>
              </a:rPr>
              <a:t>필요에 따라 </a:t>
            </a:r>
            <a:r>
              <a:rPr kumimoji="1" lang="en-US" altLang="ko-KR" sz="1600" kern="0" dirty="0">
                <a:latin typeface="+mn-ea"/>
              </a:rPr>
              <a:t>fork</a:t>
            </a:r>
            <a:r>
              <a:rPr kumimoji="1" lang="ko-KR" altLang="en-US" sz="1600" kern="0" dirty="0" err="1">
                <a:latin typeface="+mn-ea"/>
              </a:rPr>
              <a:t>를</a:t>
            </a:r>
            <a:r>
              <a:rPr kumimoji="1" lang="ko-KR" altLang="en-US" sz="1600" kern="0" dirty="0">
                <a:latin typeface="+mn-ea"/>
              </a:rPr>
              <a:t> 사용하여 몇개의 프로세스를 사용함</a:t>
            </a:r>
          </a:p>
        </p:txBody>
      </p:sp>
    </p:spTree>
    <p:extLst>
      <p:ext uri="{BB962C8B-B14F-4D97-AF65-F5344CB8AC3E}">
        <p14:creationId xmlns:p14="http://schemas.microsoft.com/office/powerpoint/2010/main" val="36033852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제목 3">
            <a:extLst>
              <a:ext uri="{FF2B5EF4-FFF2-40B4-BE49-F238E27FC236}">
                <a16:creationId xmlns:a16="http://schemas.microsoft.com/office/drawing/2014/main" id="{F4CB51D7-F5B0-470B-883F-B835617556C1}"/>
              </a:ext>
            </a:extLst>
          </p:cNvPr>
          <p:cNvSpPr txBox="1">
            <a:spLocks/>
          </p:cNvSpPr>
          <p:nvPr/>
        </p:nvSpPr>
        <p:spPr>
          <a:xfrm>
            <a:off x="26233" y="184502"/>
            <a:ext cx="5214155" cy="430374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400" b="1" dirty="0">
                <a:solidFill>
                  <a:prstClr val="white"/>
                </a:solidFill>
                <a:latin typeface="18 Regular"/>
                <a:ea typeface="+mn-ea"/>
                <a:cs typeface="Calibri" pitchFamily="34" charset="0"/>
              </a:rPr>
              <a:t>About Nginx </a:t>
            </a:r>
            <a:endParaRPr lang="ko-KR" altLang="en-US" sz="2400" b="1" dirty="0">
              <a:solidFill>
                <a:schemeClr val="bg1"/>
              </a:solidFill>
              <a:latin typeface="18 Regular"/>
              <a:ea typeface="+mn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AE8B9C-540F-D146-A43A-480CCD369CC3}"/>
              </a:ext>
            </a:extLst>
          </p:cNvPr>
          <p:cNvSpPr txBox="1"/>
          <p:nvPr/>
        </p:nvSpPr>
        <p:spPr>
          <a:xfrm>
            <a:off x="479425" y="1052736"/>
            <a:ext cx="1691810" cy="371192"/>
          </a:xfrm>
          <a:prstGeom prst="rect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 wrap="none" rtlCol="0">
            <a:spAutoFit/>
          </a:bodyPr>
          <a:lstStyle/>
          <a:p>
            <a:pPr marL="268288" indent="-268288" algn="l" latinLnBrk="0">
              <a:lnSpc>
                <a:spcPct val="110000"/>
              </a:lnSpc>
              <a:spcBef>
                <a:spcPts val="1200"/>
              </a:spcBef>
              <a:buSzPct val="100000"/>
              <a:buFontTx/>
              <a:buBlip>
                <a:blip r:embed="rId3"/>
              </a:buBlip>
            </a:pPr>
            <a:r>
              <a:rPr lang="ko-KR" altLang="en-US" dirty="0">
                <a:latin typeface="+mn-ea"/>
              </a:rPr>
              <a:t>코어와 기능</a:t>
            </a:r>
          </a:p>
        </p:txBody>
      </p:sp>
      <p:graphicFrame>
        <p:nvGraphicFramePr>
          <p:cNvPr id="2" name="표 1">
            <a:extLst>
              <a:ext uri="{FF2B5EF4-FFF2-40B4-BE49-F238E27FC236}">
                <a16:creationId xmlns:a16="http://schemas.microsoft.com/office/drawing/2014/main" id="{779DA907-DEDA-144F-8DD8-F6D40436C8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9532428"/>
              </p:ext>
            </p:extLst>
          </p:nvPr>
        </p:nvGraphicFramePr>
        <p:xfrm>
          <a:off x="505121" y="1557338"/>
          <a:ext cx="10486730" cy="4112878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967951">
                  <a:extLst>
                    <a:ext uri="{9D8B030D-6E8A-4147-A177-3AD203B41FA5}">
                      <a16:colId xmlns:a16="http://schemas.microsoft.com/office/drawing/2014/main" val="1630289208"/>
                    </a:ext>
                  </a:extLst>
                </a:gridCol>
                <a:gridCol w="4126984">
                  <a:extLst>
                    <a:ext uri="{9D8B030D-6E8A-4147-A177-3AD203B41FA5}">
                      <a16:colId xmlns:a16="http://schemas.microsoft.com/office/drawing/2014/main" val="3162947944"/>
                    </a:ext>
                  </a:extLst>
                </a:gridCol>
                <a:gridCol w="4391795">
                  <a:extLst>
                    <a:ext uri="{9D8B030D-6E8A-4147-A177-3AD203B41FA5}">
                      <a16:colId xmlns:a16="http://schemas.microsoft.com/office/drawing/2014/main" val="2755864831"/>
                    </a:ext>
                  </a:extLst>
                </a:gridCol>
              </a:tblGrid>
              <a:tr h="48562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/>
                        <a:t>기능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 err="1"/>
                        <a:t>엔진엑스</a:t>
                      </a:r>
                      <a:endParaRPr lang="ko-KR" alt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/>
                        <a:t>아파치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09576801"/>
                  </a:ext>
                </a:extLst>
              </a:tr>
              <a:tr h="953991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err="1"/>
                        <a:t>요청관리</a:t>
                      </a:r>
                      <a:r>
                        <a:rPr lang="ko-KR" altLang="en-US" sz="1400" dirty="0"/>
                        <a:t> </a:t>
                      </a:r>
                      <a:endParaRPr lang="en-US" altLang="ko-KR" sz="1400" dirty="0"/>
                    </a:p>
                    <a:p>
                      <a:pPr latinLnBrk="1"/>
                      <a:r>
                        <a:rPr lang="ko-KR" altLang="en-US" sz="1400" dirty="0"/>
                        <a:t>웹 서버가 요청을 어떻게 처리하였는가</a:t>
                      </a:r>
                      <a:r>
                        <a:rPr lang="en-US" altLang="ko-KR" sz="1400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/>
                        <a:t>이벤트 </a:t>
                      </a:r>
                      <a:r>
                        <a:rPr lang="ko-KR" altLang="en-US" sz="1400" dirty="0" err="1"/>
                        <a:t>기반구조</a:t>
                      </a:r>
                      <a:r>
                        <a:rPr lang="ko-KR" altLang="en-US" sz="1400" dirty="0"/>
                        <a:t> </a:t>
                      </a:r>
                      <a:endParaRPr lang="en-US" altLang="ko-KR" sz="1400" dirty="0"/>
                    </a:p>
                    <a:p>
                      <a:pPr latinLnBrk="1"/>
                      <a:r>
                        <a:rPr lang="ko-KR" altLang="en-US" sz="1400" dirty="0"/>
                        <a:t>비동기 소켓을 이용해 요청을 받아들이며</a:t>
                      </a:r>
                      <a:r>
                        <a:rPr lang="en-US" altLang="ko-KR" sz="1400" dirty="0"/>
                        <a:t>, </a:t>
                      </a:r>
                      <a:r>
                        <a:rPr lang="ko-KR" altLang="en-US" sz="1400" dirty="0"/>
                        <a:t>메모리와 </a:t>
                      </a:r>
                      <a:r>
                        <a:rPr lang="en-US" altLang="ko-KR" sz="1400" dirty="0"/>
                        <a:t>CPU </a:t>
                      </a:r>
                      <a:r>
                        <a:rPr lang="ko-KR" altLang="en-US" sz="1400" dirty="0"/>
                        <a:t>부담을 감소</a:t>
                      </a:r>
                      <a:r>
                        <a:rPr lang="en-US" altLang="ko-KR" sz="1400" dirty="0"/>
                        <a:t>  </a:t>
                      </a:r>
                      <a:r>
                        <a:rPr lang="ko-KR" altLang="en-US" sz="1400" dirty="0"/>
                        <a:t>시키기 위해 각 요청을 분리 된 스레드로 처리하지 않는다</a:t>
                      </a:r>
                      <a:r>
                        <a:rPr lang="en-US" altLang="ko-KR" sz="1400" dirty="0"/>
                        <a:t>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/>
                        <a:t>동기식 소켓</a:t>
                      </a:r>
                      <a:r>
                        <a:rPr lang="en-US" altLang="ko-KR" sz="1400" dirty="0"/>
                        <a:t>, </a:t>
                      </a:r>
                      <a:r>
                        <a:rPr lang="ko-KR" altLang="en-US" sz="1400" dirty="0"/>
                        <a:t>스레드</a:t>
                      </a:r>
                      <a:r>
                        <a:rPr lang="en-US" altLang="ko-KR" sz="1400" dirty="0"/>
                        <a:t>, </a:t>
                      </a:r>
                      <a:r>
                        <a:rPr lang="ko-KR" altLang="en-US" sz="1400" dirty="0"/>
                        <a:t>프로세스 </a:t>
                      </a:r>
                      <a:endParaRPr lang="en-US" altLang="ko-KR" sz="1400" dirty="0"/>
                    </a:p>
                    <a:p>
                      <a:pPr latinLnBrk="1"/>
                      <a:r>
                        <a:rPr lang="ko-KR" altLang="en-US" sz="1400" dirty="0" err="1"/>
                        <a:t>요청마다</a:t>
                      </a:r>
                      <a:r>
                        <a:rPr lang="ko-KR" altLang="en-US" sz="1400" dirty="0"/>
                        <a:t> 각 스레드나 프로세스로 처리하며 </a:t>
                      </a:r>
                      <a:endParaRPr lang="en-US" altLang="ko-KR" sz="1400" dirty="0"/>
                    </a:p>
                    <a:p>
                      <a:pPr latinLnBrk="1"/>
                      <a:r>
                        <a:rPr lang="ko-KR" altLang="en-US" sz="1400" dirty="0"/>
                        <a:t>동기식 소켓을 사용한다</a:t>
                      </a:r>
                      <a:r>
                        <a:rPr lang="en-US" altLang="ko-KR" sz="1400" dirty="0"/>
                        <a:t>. </a:t>
                      </a:r>
                      <a:endParaRPr lang="ko-KR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3584673"/>
                  </a:ext>
                </a:extLst>
              </a:tr>
              <a:tr h="864192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/>
                        <a:t>프로그래밍 언어</a:t>
                      </a:r>
                      <a:endParaRPr lang="en-US" altLang="ko-KR" sz="1400" dirty="0"/>
                    </a:p>
                    <a:p>
                      <a:pPr latinLnBrk="1"/>
                      <a:r>
                        <a:rPr lang="ko-KR" altLang="en-US" sz="1400" dirty="0" err="1"/>
                        <a:t>엔진엑스가</a:t>
                      </a:r>
                      <a:r>
                        <a:rPr lang="ko-KR" altLang="en-US" sz="1400" dirty="0"/>
                        <a:t> 어떤 언어</a:t>
                      </a:r>
                      <a:endParaRPr lang="en-US" altLang="ko-KR" sz="1400" dirty="0"/>
                    </a:p>
                    <a:p>
                      <a:pPr latinLnBrk="1"/>
                      <a:r>
                        <a:rPr lang="ko-KR" altLang="en-US" sz="1400" dirty="0"/>
                        <a:t>로 </a:t>
                      </a:r>
                      <a:r>
                        <a:rPr lang="ko-KR" altLang="en-US" sz="1400" dirty="0" err="1"/>
                        <a:t>작성됐느가</a:t>
                      </a:r>
                      <a:r>
                        <a:rPr lang="en-US" altLang="ko-KR" sz="1400" dirty="0"/>
                        <a:t>?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/>
                        <a:t>C</a:t>
                      </a:r>
                    </a:p>
                    <a:p>
                      <a:pPr latinLnBrk="1"/>
                      <a:r>
                        <a:rPr lang="en-US" altLang="ko-KR" sz="1400" dirty="0"/>
                        <a:t>C </a:t>
                      </a:r>
                      <a:r>
                        <a:rPr lang="ko-KR" altLang="en-US" sz="1400" dirty="0"/>
                        <a:t>언어는 매우 낮은 단계의 언어이므로 더욱</a:t>
                      </a:r>
                      <a:endParaRPr lang="en-US" altLang="ko-KR" sz="1400" dirty="0"/>
                    </a:p>
                    <a:p>
                      <a:pPr latinLnBrk="1"/>
                      <a:r>
                        <a:rPr lang="ko-KR" altLang="en-US" sz="1400" dirty="0"/>
                        <a:t>정교한 메모리 관리를 제공한다</a:t>
                      </a:r>
                      <a:r>
                        <a:rPr lang="en-US" altLang="ko-KR" sz="1400" dirty="0"/>
                        <a:t>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/>
                        <a:t>C</a:t>
                      </a:r>
                      <a:r>
                        <a:rPr lang="ko-KR" altLang="en-US" sz="1400" dirty="0"/>
                        <a:t>와 </a:t>
                      </a:r>
                      <a:r>
                        <a:rPr lang="en-US" altLang="ko-KR" sz="1400" dirty="0"/>
                        <a:t>C++</a:t>
                      </a:r>
                    </a:p>
                    <a:p>
                      <a:pPr latinLnBrk="1"/>
                      <a:r>
                        <a:rPr lang="ko-KR" altLang="en-US" sz="1400" dirty="0"/>
                        <a:t>아파치는 </a:t>
                      </a:r>
                      <a:r>
                        <a:rPr lang="en-US" altLang="ko-KR" sz="1400" dirty="0"/>
                        <a:t>C</a:t>
                      </a:r>
                      <a:r>
                        <a:rPr lang="ko-KR" altLang="en-US" sz="1400" dirty="0"/>
                        <a:t>로 작성됐지만 모듈은 </a:t>
                      </a:r>
                      <a:r>
                        <a:rPr lang="en-US" altLang="ko-KR" sz="1400" dirty="0"/>
                        <a:t>C++</a:t>
                      </a:r>
                      <a:r>
                        <a:rPr lang="ko-KR" altLang="en-US" sz="1400" dirty="0"/>
                        <a:t>로 설계된 </a:t>
                      </a:r>
                      <a:endParaRPr lang="en-US" altLang="ko-KR" sz="1400" dirty="0"/>
                    </a:p>
                    <a:p>
                      <a:pPr latinLnBrk="1"/>
                      <a:r>
                        <a:rPr lang="ko-KR" altLang="en-US" sz="1400" dirty="0"/>
                        <a:t>것이 많다</a:t>
                      </a:r>
                      <a:r>
                        <a:rPr lang="en-US" altLang="ko-KR" sz="1400" dirty="0"/>
                        <a:t>. </a:t>
                      </a:r>
                      <a:endParaRPr lang="ko-KR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2305256"/>
                  </a:ext>
                </a:extLst>
              </a:tr>
              <a:tr h="864192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err="1"/>
                        <a:t>이식성</a:t>
                      </a:r>
                      <a:r>
                        <a:rPr lang="ko-KR" altLang="en-US" sz="1400" dirty="0"/>
                        <a:t> </a:t>
                      </a:r>
                      <a:endParaRPr lang="en-US" altLang="ko-KR" sz="1400" dirty="0"/>
                    </a:p>
                    <a:p>
                      <a:pPr latinLnBrk="1"/>
                      <a:r>
                        <a:rPr lang="ko-KR" altLang="en-US" sz="1400" dirty="0"/>
                        <a:t>어떤 운영체제가 지원</a:t>
                      </a:r>
                      <a:endParaRPr lang="en-US" altLang="ko-KR" sz="1400" dirty="0"/>
                    </a:p>
                    <a:p>
                      <a:pPr latinLnBrk="1"/>
                      <a:r>
                        <a:rPr lang="ko-KR" altLang="en-US" sz="1400" dirty="0"/>
                        <a:t>되는가</a:t>
                      </a:r>
                      <a:r>
                        <a:rPr lang="en-US" altLang="ko-KR" sz="1400" dirty="0"/>
                        <a:t>?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/>
                        <a:t>멀티플랫폼</a:t>
                      </a:r>
                      <a:endParaRPr lang="en-US" altLang="ko-KR" sz="1400" dirty="0"/>
                    </a:p>
                    <a:p>
                      <a:pPr latinLnBrk="1"/>
                      <a:r>
                        <a:rPr lang="ko-KR" altLang="en-US" sz="1400" dirty="0" err="1"/>
                        <a:t>엔진엑스는</a:t>
                      </a:r>
                      <a:r>
                        <a:rPr lang="ko-KR" altLang="en-US" sz="1400" dirty="0"/>
                        <a:t> 윈도우</a:t>
                      </a:r>
                      <a:r>
                        <a:rPr lang="en-US" altLang="ko-KR" sz="1400" dirty="0"/>
                        <a:t>, </a:t>
                      </a:r>
                      <a:r>
                        <a:rPr lang="ko-KR" altLang="en-US" sz="1400" dirty="0"/>
                        <a:t>리눅스</a:t>
                      </a:r>
                      <a:r>
                        <a:rPr lang="en-US" altLang="ko-KR" sz="1400" dirty="0"/>
                        <a:t>, </a:t>
                      </a:r>
                      <a:r>
                        <a:rPr lang="ko-KR" altLang="en-US" sz="1400" dirty="0"/>
                        <a:t>유닉스</a:t>
                      </a:r>
                      <a:r>
                        <a:rPr lang="en-US" altLang="ko-KR" sz="1400" dirty="0"/>
                        <a:t>, </a:t>
                      </a:r>
                      <a:r>
                        <a:rPr lang="ko-KR" altLang="en-US" sz="1400" dirty="0"/>
                        <a:t>맥</a:t>
                      </a:r>
                      <a:r>
                        <a:rPr lang="en-US" altLang="ko-KR" sz="1400" dirty="0"/>
                        <a:t>, </a:t>
                      </a:r>
                      <a:r>
                        <a:rPr lang="ko-KR" altLang="en-US" sz="1400" dirty="0" err="1"/>
                        <a:t>솔라리스</a:t>
                      </a:r>
                      <a:endParaRPr lang="en-US" altLang="ko-KR" sz="1400" dirty="0"/>
                    </a:p>
                    <a:p>
                      <a:pPr latinLnBrk="1"/>
                      <a:r>
                        <a:rPr lang="ko-KR" altLang="en-US" sz="1400" dirty="0"/>
                        <a:t>실행된다</a:t>
                      </a:r>
                      <a:r>
                        <a:rPr lang="en-US" altLang="ko-KR" sz="1400" dirty="0"/>
                        <a:t>. 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/>
                        <a:t>멀티플랫폼</a:t>
                      </a:r>
                      <a:endParaRPr lang="en-US" altLang="ko-KR" sz="1400" dirty="0"/>
                    </a:p>
                    <a:p>
                      <a:pPr latinLnBrk="1"/>
                      <a:r>
                        <a:rPr lang="ko-KR" altLang="en-US" sz="1400" dirty="0" err="1"/>
                        <a:t>아피치는</a:t>
                      </a:r>
                      <a:r>
                        <a:rPr lang="ko-KR" altLang="en-US" sz="1400" dirty="0"/>
                        <a:t> 윈도우</a:t>
                      </a:r>
                      <a:r>
                        <a:rPr lang="en-US" altLang="ko-KR" sz="1400" dirty="0"/>
                        <a:t>, </a:t>
                      </a:r>
                      <a:r>
                        <a:rPr lang="ko-KR" altLang="en-US" sz="1400" dirty="0"/>
                        <a:t>리눅스</a:t>
                      </a:r>
                      <a:r>
                        <a:rPr lang="en-US" altLang="ko-KR" sz="1400" dirty="0"/>
                        <a:t>, </a:t>
                      </a:r>
                      <a:r>
                        <a:rPr lang="ko-KR" altLang="en-US" sz="1400" dirty="0"/>
                        <a:t>유닉스 맥</a:t>
                      </a:r>
                      <a:r>
                        <a:rPr lang="en-US" altLang="ko-KR" sz="1400" dirty="0"/>
                        <a:t>, </a:t>
                      </a:r>
                      <a:r>
                        <a:rPr lang="ko-KR" altLang="en-US" sz="1400" dirty="0" err="1"/>
                        <a:t>솔리리스</a:t>
                      </a:r>
                      <a:r>
                        <a:rPr lang="ko-KR" altLang="en-US" sz="1400" dirty="0"/>
                        <a:t> </a:t>
                      </a:r>
                      <a:endParaRPr lang="en-US" altLang="ko-KR" sz="1400" dirty="0"/>
                    </a:p>
                    <a:p>
                      <a:pPr latinLnBrk="1"/>
                      <a:r>
                        <a:rPr lang="en-US" altLang="ko-KR" sz="1400" dirty="0"/>
                        <a:t>AIX, HP-UX </a:t>
                      </a:r>
                      <a:r>
                        <a:rPr lang="ko-KR" altLang="en-US" sz="1400" dirty="0"/>
                        <a:t>등에서 실행된다</a:t>
                      </a:r>
                      <a:r>
                        <a:rPr lang="en-US" altLang="ko-KR" sz="1400" dirty="0"/>
                        <a:t>. </a:t>
                      </a:r>
                      <a:endParaRPr lang="ko-KR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4654691"/>
                  </a:ext>
                </a:extLst>
              </a:tr>
              <a:tr h="485623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/>
                        <a:t>출시 연도</a:t>
                      </a:r>
                      <a:endParaRPr lang="en-US" altLang="ko-KR" sz="1400" dirty="0"/>
                    </a:p>
                    <a:p>
                      <a:pPr latinLnBrk="1"/>
                      <a:r>
                        <a:rPr lang="ko-KR" altLang="en-US" sz="1400" dirty="0"/>
                        <a:t>얼마나 오래전에 개발이 시작됐는가</a:t>
                      </a:r>
                      <a:r>
                        <a:rPr lang="en-US" altLang="ko-KR" sz="1400" dirty="0"/>
                        <a:t>?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/>
                        <a:t>2002</a:t>
                      </a:r>
                    </a:p>
                    <a:p>
                      <a:pPr latinLnBrk="1"/>
                      <a:r>
                        <a:rPr lang="ko-KR" altLang="en-US" sz="1400" dirty="0" err="1"/>
                        <a:t>엔진엑스는</a:t>
                      </a:r>
                      <a:r>
                        <a:rPr lang="ko-KR" altLang="en-US" sz="1400" dirty="0"/>
                        <a:t> </a:t>
                      </a:r>
                      <a:r>
                        <a:rPr lang="ko-KR" altLang="en-US" sz="1400" dirty="0" err="1"/>
                        <a:t>아피치보다</a:t>
                      </a:r>
                      <a:r>
                        <a:rPr lang="ko-KR" altLang="en-US" sz="1400" dirty="0"/>
                        <a:t> 나이는 적지만 더욱 현대</a:t>
                      </a:r>
                      <a:endParaRPr lang="en-US" altLang="ko-KR" sz="1400" dirty="0"/>
                    </a:p>
                    <a:p>
                      <a:pPr latinLnBrk="1"/>
                      <a:r>
                        <a:rPr lang="ko-KR" altLang="en-US" sz="1400" dirty="0"/>
                        <a:t>적인 목적에 맞게 고안됐다</a:t>
                      </a:r>
                      <a:r>
                        <a:rPr lang="en-US" altLang="ko-KR" sz="1400" dirty="0"/>
                        <a:t>.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/>
                        <a:t>1994</a:t>
                      </a:r>
                    </a:p>
                    <a:p>
                      <a:pPr latinLnBrk="1"/>
                      <a:r>
                        <a:rPr lang="ko-KR" altLang="en-US" sz="1400" dirty="0"/>
                        <a:t>아파치는 오늘날의 월드 </a:t>
                      </a:r>
                      <a:r>
                        <a:rPr lang="ko-KR" altLang="en-US" sz="1400" dirty="0" err="1"/>
                        <a:t>와이드</a:t>
                      </a:r>
                      <a:r>
                        <a:rPr lang="ko-KR" altLang="en-US" sz="1400" dirty="0"/>
                        <a:t> 웹이 되도록 공헌한</a:t>
                      </a:r>
                      <a:endParaRPr lang="en-US" altLang="ko-KR" sz="1400" dirty="0"/>
                    </a:p>
                    <a:p>
                      <a:pPr latinLnBrk="1"/>
                      <a:r>
                        <a:rPr lang="en-US" altLang="ko-KR" sz="1400" dirty="0"/>
                        <a:t>90</a:t>
                      </a:r>
                      <a:r>
                        <a:rPr lang="ko-KR" altLang="en-US" sz="1400" dirty="0"/>
                        <a:t>년대에 시작되나 많은 오픈소스 프로젝트 중 </a:t>
                      </a:r>
                      <a:endParaRPr lang="en-US" altLang="ko-KR" sz="1400" dirty="0"/>
                    </a:p>
                    <a:p>
                      <a:pPr latinLnBrk="1"/>
                      <a:r>
                        <a:rPr lang="ko-KR" altLang="en-US" sz="1400" dirty="0"/>
                        <a:t>하나였다</a:t>
                      </a:r>
                      <a:r>
                        <a:rPr lang="en-US" altLang="ko-KR" sz="1400" dirty="0"/>
                        <a:t>. </a:t>
                      </a:r>
                      <a:endParaRPr lang="ko-KR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05836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446829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  <a:ln w="19050" algn="ctr">
          <a:noFill/>
          <a:round/>
          <a:headEnd/>
          <a:tailEnd/>
        </a:ln>
      </a:spPr>
      <a:bodyPr wrap="square" rtlCol="0">
        <a:spAutoFit/>
      </a:bodyPr>
      <a:lstStyle>
        <a:defPPr marL="268288" indent="-268288" algn="l" latinLnBrk="0">
          <a:lnSpc>
            <a:spcPct val="110000"/>
          </a:lnSpc>
          <a:spcBef>
            <a:spcPts val="1200"/>
          </a:spcBef>
          <a:buSzPct val="100000"/>
          <a:buFontTx/>
          <a:buBlip>
            <a:blip xmlns:r="http://schemas.openxmlformats.org/officeDocument/2006/relationships" r:embed="rId1"/>
          </a:buBlip>
          <a:defRPr sz="2400" kern="0" dirty="0" smtClean="0">
            <a:latin typeface="나눔바른고딕" panose="020B0603020101020101" pitchFamily="50" charset="-127"/>
            <a:ea typeface="나눔바른고딕" panose="020B0603020101020101" pitchFamily="50" charset="-12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8371</TotalTime>
  <Words>2331</Words>
  <Application>Microsoft Macintosh PowerPoint</Application>
  <PresentationFormat>와이드스크린</PresentationFormat>
  <Paragraphs>565</Paragraphs>
  <Slides>33</Slides>
  <Notes>22</Notes>
  <HiddenSlides>0</HiddenSlides>
  <MMClips>0</MMClips>
  <ScaleCrop>false</ScaleCrop>
  <HeadingPairs>
    <vt:vector size="6" baseType="variant">
      <vt:variant>
        <vt:lpstr>사용한 글꼴</vt:lpstr>
      </vt:variant>
      <vt:variant>
        <vt:i4>11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33</vt:i4>
      </vt:variant>
    </vt:vector>
  </HeadingPairs>
  <TitlesOfParts>
    <vt:vector size="45" baseType="lpstr">
      <vt:lpstr>맑은 고딕</vt:lpstr>
      <vt:lpstr>18 Regular</vt:lpstr>
      <vt:lpstr>Noto Sans CJK JP Regular</vt:lpstr>
      <vt:lpstr>굴림</vt:lpstr>
      <vt:lpstr>Times New Roman</vt:lpstr>
      <vt:lpstr>나눔바른고딕</vt:lpstr>
      <vt:lpstr>Arial Black</vt:lpstr>
      <vt:lpstr>Calibri</vt:lpstr>
      <vt:lpstr>Arial</vt:lpstr>
      <vt:lpstr>산돌고딕 M</vt:lpstr>
      <vt:lpstr>Wingdings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이희재</dc:creator>
  <cp:lastModifiedBy>Lee Hae-Wan</cp:lastModifiedBy>
  <cp:revision>881</cp:revision>
  <dcterms:created xsi:type="dcterms:W3CDTF">2017-06-29T04:43:50Z</dcterms:created>
  <dcterms:modified xsi:type="dcterms:W3CDTF">2018-12-13T07:41:04Z</dcterms:modified>
</cp:coreProperties>
</file>