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9" r:id="rId4"/>
    <p:sldId id="260" r:id="rId5"/>
    <p:sldId id="271" r:id="rId6"/>
    <p:sldId id="282" r:id="rId7"/>
    <p:sldId id="283" r:id="rId8"/>
    <p:sldId id="291" r:id="rId9"/>
    <p:sldId id="292" r:id="rId10"/>
    <p:sldId id="284" r:id="rId11"/>
    <p:sldId id="293" r:id="rId12"/>
    <p:sldId id="299" r:id="rId13"/>
    <p:sldId id="300" r:id="rId14"/>
    <p:sldId id="294" r:id="rId15"/>
    <p:sldId id="304" r:id="rId16"/>
    <p:sldId id="295" r:id="rId17"/>
    <p:sldId id="301" r:id="rId18"/>
    <p:sldId id="310" r:id="rId19"/>
    <p:sldId id="311" r:id="rId20"/>
    <p:sldId id="302" r:id="rId21"/>
    <p:sldId id="303" r:id="rId22"/>
    <p:sldId id="305" r:id="rId23"/>
    <p:sldId id="306" r:id="rId24"/>
    <p:sldId id="312" r:id="rId25"/>
    <p:sldId id="313" r:id="rId26"/>
    <p:sldId id="314" r:id="rId27"/>
    <p:sldId id="315" r:id="rId28"/>
    <p:sldId id="321" r:id="rId29"/>
    <p:sldId id="316" r:id="rId30"/>
    <p:sldId id="322" r:id="rId31"/>
    <p:sldId id="317" r:id="rId32"/>
    <p:sldId id="323" r:id="rId33"/>
    <p:sldId id="318" r:id="rId34"/>
    <p:sldId id="324" r:id="rId35"/>
    <p:sldId id="325" r:id="rId36"/>
    <p:sldId id="331" r:id="rId37"/>
    <p:sldId id="326" r:id="rId38"/>
    <p:sldId id="332" r:id="rId39"/>
    <p:sldId id="333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267" r:id="rId4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653"/>
    <a:srgbClr val="FFFF00"/>
    <a:srgbClr val="4472C4"/>
    <a:srgbClr val="DE512B"/>
    <a:srgbClr val="4B7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6238" autoAdjust="0"/>
  </p:normalViewPr>
  <p:slideViewPr>
    <p:cSldViewPr snapToGrid="0">
      <p:cViewPr varScale="1">
        <p:scale>
          <a:sx n="106" d="100"/>
          <a:sy n="106" d="100"/>
        </p:scale>
        <p:origin x="210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459AA-02A3-4FBA-8A3C-C80D9C9A7047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FA26-E185-4A67-967F-FA39973EAE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1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72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39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78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6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15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55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32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75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39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주로 서비스는 하나만으로 작동하는 것은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들면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같은 것이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서비스와 </a:t>
            </a:r>
            <a:r>
              <a:rPr lang="en-US" altLang="ko-KR" dirty="0" err="1"/>
              <a:t>wordpress</a:t>
            </a:r>
            <a:r>
              <a:rPr lang="en-US" altLang="ko-KR" dirty="0"/>
              <a:t> </a:t>
            </a:r>
            <a:r>
              <a:rPr lang="ko-KR" altLang="en-US" dirty="0"/>
              <a:t>서비스가 동시에 실행되고 서로 연결되어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위와 같은 서비스를 편하게 통합 관리하기 위해 </a:t>
            </a:r>
            <a:r>
              <a:rPr lang="en-US" altLang="ko-KR" dirty="0"/>
              <a:t>docker-compose </a:t>
            </a:r>
            <a:r>
              <a:rPr lang="ko-KR" altLang="en-US" dirty="0"/>
              <a:t>를 사용하는 것입니다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FA26-E185-4A67-967F-FA39973EAE8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6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하늘, 실외, 물, 보트이(가) 표시된 사진&#10;&#10;매우 높은 신뢰도로 생성된 설명">
            <a:extLst>
              <a:ext uri="{FF2B5EF4-FFF2-40B4-BE49-F238E27FC236}">
                <a16:creationId xmlns:a16="http://schemas.microsoft.com/office/drawing/2014/main" id="{B904BF12-8223-49E2-8F8A-4D39C7C1F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r="44005" b="26111"/>
          <a:stretch/>
        </p:blipFill>
        <p:spPr>
          <a:xfrm>
            <a:off x="-1" y="723897"/>
            <a:ext cx="8639175" cy="541972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205BC99-06E5-40EA-9F40-188F2D91EFAA}"/>
              </a:ext>
            </a:extLst>
          </p:cNvPr>
          <p:cNvGrpSpPr/>
          <p:nvPr userDrawn="1"/>
        </p:nvGrpSpPr>
        <p:grpSpPr>
          <a:xfrm>
            <a:off x="1434487" y="723896"/>
            <a:ext cx="8471513" cy="5419728"/>
            <a:chOff x="1421787" y="723896"/>
            <a:chExt cx="7708769" cy="5419728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FD823E23-7CAB-4AD4-A9F2-C54E5A9A511B}"/>
                </a:ext>
              </a:extLst>
            </p:cNvPr>
            <p:cNvSpPr/>
            <p:nvPr userDrawn="1"/>
          </p:nvSpPr>
          <p:spPr>
            <a:xfrm rot="16200000">
              <a:off x="1421787" y="723896"/>
              <a:ext cx="5418790" cy="5418790"/>
            </a:xfrm>
            <a:prstGeom prst="rtTriangle">
              <a:avLst/>
            </a:prstGeom>
            <a:solidFill>
              <a:srgbClr val="0D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97B9A1D-D922-453E-9D71-F0C40A54C29F}"/>
                </a:ext>
              </a:extLst>
            </p:cNvPr>
            <p:cNvSpPr/>
            <p:nvPr userDrawn="1"/>
          </p:nvSpPr>
          <p:spPr>
            <a:xfrm>
              <a:off x="6832600" y="723900"/>
              <a:ext cx="2297956" cy="5419724"/>
            </a:xfrm>
            <a:prstGeom prst="rect">
              <a:avLst/>
            </a:prstGeom>
            <a:solidFill>
              <a:srgbClr val="0D2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각 삼각형 10">
            <a:extLst>
              <a:ext uri="{FF2B5EF4-FFF2-40B4-BE49-F238E27FC236}">
                <a16:creationId xmlns:a16="http://schemas.microsoft.com/office/drawing/2014/main" id="{BCF4C4E8-ECE2-4EBE-91B2-F32D5EF3700A}"/>
              </a:ext>
            </a:extLst>
          </p:cNvPr>
          <p:cNvSpPr/>
          <p:nvPr userDrawn="1"/>
        </p:nvSpPr>
        <p:spPr>
          <a:xfrm rot="5400000">
            <a:off x="0" y="723899"/>
            <a:ext cx="2286000" cy="2286000"/>
          </a:xfrm>
          <a:prstGeom prst="rtTriangle">
            <a:avLst/>
          </a:prstGeom>
          <a:solidFill>
            <a:srgbClr val="0D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id="{0D9EA7FF-2F45-42C6-9478-AD61D554A78A}"/>
              </a:ext>
            </a:extLst>
          </p:cNvPr>
          <p:cNvSpPr/>
          <p:nvPr userDrawn="1"/>
        </p:nvSpPr>
        <p:spPr>
          <a:xfrm rot="2713889">
            <a:off x="9162766" y="1030588"/>
            <a:ext cx="1488421" cy="1479194"/>
          </a:xfrm>
          <a:prstGeom prst="rtTriangle">
            <a:avLst/>
          </a:prstGeom>
          <a:solidFill>
            <a:srgbClr val="309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705AC-C1EF-4C4C-98DC-ECD57DE390E7}"/>
              </a:ext>
            </a:extLst>
          </p:cNvPr>
          <p:cNvSpPr txBox="1"/>
          <p:nvPr userDrawn="1"/>
        </p:nvSpPr>
        <p:spPr>
          <a:xfrm>
            <a:off x="4842649" y="3872138"/>
            <a:ext cx="446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Open Source Consulting</a:t>
            </a:r>
            <a:endParaRPr lang="ko-KR" altLang="en-US" sz="28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CEB583D-2359-437C-9695-4636B442E081}"/>
              </a:ext>
            </a:extLst>
          </p:cNvPr>
          <p:cNvCxnSpPr>
            <a:cxnSpLocks/>
          </p:cNvCxnSpPr>
          <p:nvPr userDrawn="1"/>
        </p:nvCxnSpPr>
        <p:spPr>
          <a:xfrm>
            <a:off x="4761775" y="4501565"/>
            <a:ext cx="44157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76C83A-36EB-48C8-B916-50ACC483E84A}"/>
              </a:ext>
            </a:extLst>
          </p:cNvPr>
          <p:cNvSpPr txBox="1"/>
          <p:nvPr userDrawn="1"/>
        </p:nvSpPr>
        <p:spPr>
          <a:xfrm>
            <a:off x="4899072" y="3515484"/>
            <a:ext cx="407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 최고의 오픈소스 전문기업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CB1A5-8D00-4D4D-91DD-4497B5FB4177}"/>
              </a:ext>
            </a:extLst>
          </p:cNvPr>
          <p:cNvSpPr txBox="1"/>
          <p:nvPr userDrawn="1"/>
        </p:nvSpPr>
        <p:spPr>
          <a:xfrm>
            <a:off x="5635929" y="4677267"/>
            <a:ext cx="3770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Private/Public Cloud  l  Data Center to Cloud  l  Atlassian</a:t>
            </a:r>
            <a:endParaRPr lang="ko-KR" altLang="en-US" sz="10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2773DC-6FC1-4BAC-9A0B-5FDC4BD2B204}"/>
              </a:ext>
            </a:extLst>
          </p:cNvPr>
          <p:cNvSpPr txBox="1"/>
          <p:nvPr userDrawn="1"/>
        </p:nvSpPr>
        <p:spPr>
          <a:xfrm>
            <a:off x="5629970" y="5131183"/>
            <a:ext cx="3545472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서울특별시 강남구 </a:t>
            </a:r>
            <a:r>
              <a:rPr lang="ko-KR" altLang="en-US" sz="1000" dirty="0" err="1">
                <a:solidFill>
                  <a:schemeClr val="bg1"/>
                </a:solidFill>
                <a:latin typeface="+mj-ea"/>
                <a:ea typeface="+mj-ea"/>
              </a:rPr>
              <a:t>테헤란로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83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길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32, 5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층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삼성동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latin typeface="+mj-ea"/>
                <a:ea typeface="+mj-ea"/>
              </a:rPr>
              <a:t>나라키움삼성동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ko-KR" altLang="en-US" sz="1000" dirty="0">
                <a:solidFill>
                  <a:schemeClr val="bg1"/>
                </a:solidFill>
                <a:latin typeface="+mj-ea"/>
                <a:ea typeface="+mj-ea"/>
              </a:rPr>
              <a:t>빌딩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) </a:t>
            </a:r>
            <a:endParaRPr lang="ko-KR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AF3B5-B539-4BC8-B145-AB5290144480}"/>
              </a:ext>
            </a:extLst>
          </p:cNvPr>
          <p:cNvSpPr txBox="1"/>
          <p:nvPr userDrawn="1"/>
        </p:nvSpPr>
        <p:spPr>
          <a:xfrm>
            <a:off x="5646846" y="4913411"/>
            <a:ext cx="3253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H.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www.osci.kr   </a:t>
            </a:r>
            <a:r>
              <a:rPr lang="en-US" altLang="ko-KR" sz="1000" b="1" dirty="0">
                <a:solidFill>
                  <a:schemeClr val="bg1"/>
                </a:solidFill>
                <a:latin typeface="+mj-ea"/>
                <a:ea typeface="+mj-ea"/>
              </a:rPr>
              <a:t>T. </a:t>
            </a:r>
            <a:r>
              <a:rPr lang="en-US" altLang="ko-KR" sz="1000" dirty="0">
                <a:solidFill>
                  <a:schemeClr val="bg1"/>
                </a:solidFill>
                <a:latin typeface="+mj-ea"/>
                <a:ea typeface="+mj-ea"/>
              </a:rPr>
              <a:t>02-516-0711   F. 02-516-0722 </a:t>
            </a:r>
            <a:endParaRPr lang="ko-KR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E05C7DE-9D83-42F7-A579-5EE0FCB1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5287" r="73880" b="11969"/>
          <a:stretch/>
        </p:blipFill>
        <p:spPr>
          <a:xfrm>
            <a:off x="4851713" y="4633961"/>
            <a:ext cx="742958" cy="791306"/>
          </a:xfrm>
          <a:prstGeom prst="rect">
            <a:avLst/>
          </a:prstGeom>
        </p:spPr>
      </p:pic>
      <p:pic>
        <p:nvPicPr>
          <p:cNvPr id="21" name="그림 20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id="{834F32FD-676A-4C30-BBA2-C130C1C886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7" y="220556"/>
            <a:ext cx="1204016" cy="28432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5D6B8D-573B-4529-9264-A7A0EF715BA7}"/>
              </a:ext>
            </a:extLst>
          </p:cNvPr>
          <p:cNvSpPr/>
          <p:nvPr userDrawn="1"/>
        </p:nvSpPr>
        <p:spPr>
          <a:xfrm>
            <a:off x="156775" y="6383790"/>
            <a:ext cx="4084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rgbClr val="8888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Copyright © 2018 Open Source Consulting, Inc. All rights reserved.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id="{C5F57C24-E135-4E96-9B85-AEB43FA31328}"/>
              </a:ext>
            </a:extLst>
          </p:cNvPr>
          <p:cNvSpPr/>
          <p:nvPr userDrawn="1"/>
        </p:nvSpPr>
        <p:spPr>
          <a:xfrm rot="13465460" flipV="1">
            <a:off x="6560309" y="-643298"/>
            <a:ext cx="2788870" cy="2730556"/>
          </a:xfrm>
          <a:prstGeom prst="rtTriangle">
            <a:avLst/>
          </a:prstGeom>
          <a:solidFill>
            <a:srgbClr val="909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38A101BE-8C50-4770-BD94-995FE4056EF7}"/>
              </a:ext>
            </a:extLst>
          </p:cNvPr>
          <p:cNvSpPr/>
          <p:nvPr userDrawn="1"/>
        </p:nvSpPr>
        <p:spPr>
          <a:xfrm flipV="1">
            <a:off x="7827113" y="720970"/>
            <a:ext cx="2078143" cy="1057030"/>
          </a:xfrm>
          <a:prstGeom prst="triangle">
            <a:avLst>
              <a:gd name="adj" fmla="val 50412"/>
            </a:avLst>
          </a:prstGeom>
          <a:solidFill>
            <a:srgbClr val="55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5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C6A355C-2616-46E4-AE55-4FD2C101A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25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제목 2">
            <a:extLst>
              <a:ext uri="{FF2B5EF4-FFF2-40B4-BE49-F238E27FC236}">
                <a16:creationId xmlns:a16="http://schemas.microsoft.com/office/drawing/2014/main" id="{E8569E3E-BA9F-4270-842E-631CB46154F5}"/>
              </a:ext>
            </a:extLst>
          </p:cNvPr>
          <p:cNvSpPr txBox="1">
            <a:spLocks/>
          </p:cNvSpPr>
          <p:nvPr userDrawn="1"/>
        </p:nvSpPr>
        <p:spPr>
          <a:xfrm>
            <a:off x="1438222" y="2747049"/>
            <a:ext cx="6625111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72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Thank you.</a:t>
            </a:r>
            <a:endParaRPr lang="ko-KR" altLang="en-US" sz="72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4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7F4F59-4597-4D43-B418-A6D60F3A9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7723" cy="6857999"/>
          </a:xfrm>
          <a:prstGeom prst="rect">
            <a:avLst/>
          </a:prstGeom>
        </p:spPr>
      </p:pic>
      <p:pic>
        <p:nvPicPr>
          <p:cNvPr id="8" name="그림 7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id="{1D336A54-9964-4815-85F1-7E451540D6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9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F5C3EA3-8DA4-442D-A448-8C093FEBBB55}"/>
              </a:ext>
            </a:extLst>
          </p:cNvPr>
          <p:cNvGrpSpPr/>
          <p:nvPr userDrawn="1"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845BA14-DC89-4136-844D-3F81A8E20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38909E1-CF2D-4A37-93C4-045D3865267A}"/>
                </a:ext>
              </a:extLst>
            </p:cNvPr>
            <p:cNvSpPr/>
            <p:nvPr userDrawn="1"/>
          </p:nvSpPr>
          <p:spPr>
            <a:xfrm>
              <a:off x="347296" y="1283677"/>
              <a:ext cx="1789235" cy="527538"/>
            </a:xfrm>
            <a:prstGeom prst="rect">
              <a:avLst/>
            </a:prstGeom>
            <a:solidFill>
              <a:srgbClr val="0E3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9F9B28-DF56-453A-AB2D-39B79CCD2835}"/>
              </a:ext>
            </a:extLst>
          </p:cNvPr>
          <p:cNvSpPr txBox="1"/>
          <p:nvPr userDrawn="1"/>
        </p:nvSpPr>
        <p:spPr>
          <a:xfrm>
            <a:off x="303334" y="1272642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Contents</a:t>
            </a:r>
            <a:endParaRPr lang="ko-KR" altLang="en-US" sz="3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76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B488C6-A62C-4DFA-9BAE-37068586B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" b="51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그림 8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id="{610E95AC-B59C-4621-8964-D775634A6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AD8E5A4-67EB-4827-B0E6-908E5E788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7723" cy="6880193"/>
          </a:xfrm>
          <a:prstGeom prst="rect">
            <a:avLst/>
          </a:prstGeom>
        </p:spPr>
      </p:pic>
      <p:pic>
        <p:nvPicPr>
          <p:cNvPr id="11" name="그림 10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id="{CBB6A8C8-F284-4665-8E15-95CA24A4C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687496F-966C-46E1-A2C5-67F075306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/>
          <a:stretch/>
        </p:blipFill>
        <p:spPr>
          <a:xfrm>
            <a:off x="0" y="-1"/>
            <a:ext cx="9906000" cy="6884377"/>
          </a:xfrm>
          <a:prstGeom prst="rect">
            <a:avLst/>
          </a:prstGeom>
        </p:spPr>
      </p:pic>
      <p:pic>
        <p:nvPicPr>
          <p:cNvPr id="8" name="그림 7" descr="개체, 물건, 시계이(가) 표시된 사진&#10;&#10;매우 높은 신뢰도로 생성된 설명">
            <a:extLst>
              <a:ext uri="{FF2B5EF4-FFF2-40B4-BE49-F238E27FC236}">
                <a16:creationId xmlns:a16="http://schemas.microsoft.com/office/drawing/2014/main" id="{41631532-E8F1-4A14-A584-B5A0E1F75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54" y="175847"/>
            <a:ext cx="1024786" cy="2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261DD8-CFE5-492D-AE5C-2388D087A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FC783E-F50F-4336-B232-C5B936884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33" y="202536"/>
            <a:ext cx="1167228" cy="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9A68B2D-E11F-4488-A9B6-B88C86FD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7150" y="6554851"/>
            <a:ext cx="222885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B5543AA6-DE8B-4794-A931-64CF654E7E6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BEEE218-CB65-4BCA-9AB0-63DFD11009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33" y="202536"/>
            <a:ext cx="1167228" cy="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71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B21EE5D-4F1F-453B-9800-7DF48F36D3EB}"/>
              </a:ext>
            </a:extLst>
          </p:cNvPr>
          <p:cNvSpPr/>
          <p:nvPr userDrawn="1"/>
        </p:nvSpPr>
        <p:spPr>
          <a:xfrm>
            <a:off x="0" y="0"/>
            <a:ext cx="9906000" cy="35169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FAF438F-7800-45DE-9BF9-35BADC4FF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5" y="34917"/>
            <a:ext cx="889264" cy="2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221E-9333-4A27-88A6-2F174FE99926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3AA6-DE8B-4794-A931-64CF654E7E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2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docker.io/han0495/hello-world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ocker.com/engine/reference/builder/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redhat.com/documentation/ko-kr/red_hat_enterprise_linux/6/html/resource_management_guide/ch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docker.com/" TargetMode="External"/><Relationship Id="rId4" Type="http://schemas.openxmlformats.org/officeDocument/2006/relationships/hyperlink" Target="https://access.redhat.com/documentation/en-us/red_hat_enterprise_linux_atomic_host/7/html/overview_of_containers_in_red_hat_systems/introduction_to_linux_container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-JwAM6XF8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7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1.3 Docker Engine Installation 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424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Docker</a:t>
            </a:r>
            <a:r>
              <a:rPr lang="ko-KR" altLang="en-US" sz="1200" b="1" dirty="0">
                <a:latin typeface="+mn-ea"/>
              </a:rPr>
              <a:t> 설치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6554A4F-9E68-42F1-956A-B9B2FBE8C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45052"/>
              </p:ext>
            </p:extLst>
          </p:nvPr>
        </p:nvGraphicFramePr>
        <p:xfrm>
          <a:off x="628079" y="1311383"/>
          <a:ext cx="8623713" cy="7351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# Test Information</a:t>
                      </a:r>
                    </a:p>
                    <a:p>
                      <a:pPr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</a:rPr>
                        <a:t># Test OS Information : </a:t>
                      </a:r>
                      <a:r>
                        <a:rPr lang="en-US" altLang="ko-KR" sz="1200" dirty="0"/>
                        <a:t>CentOS Linux release 7.5.1804 (Core) </a:t>
                      </a:r>
                    </a:p>
                    <a:p>
                      <a:pPr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</a:rPr>
                        <a:t># Docker Version : </a:t>
                      </a:r>
                      <a:r>
                        <a:rPr lang="en-US" altLang="ko-KR" sz="1200" dirty="0"/>
                        <a:t>docker-ce-18.06.1.ce-3.el7 </a:t>
                      </a:r>
                      <a:endParaRPr lang="ko-KR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8" name="내용 개체 틀 4">
            <a:extLst>
              <a:ext uri="{FF2B5EF4-FFF2-40B4-BE49-F238E27FC236}">
                <a16:creationId xmlns:a16="http://schemas.microsoft.com/office/drawing/2014/main" id="{A0295ACD-18DA-4BD4-A552-CD32D8B716C3}"/>
              </a:ext>
            </a:extLst>
          </p:cNvPr>
          <p:cNvSpPr txBox="1">
            <a:spLocks/>
          </p:cNvSpPr>
          <p:nvPr/>
        </p:nvSpPr>
        <p:spPr>
          <a:xfrm>
            <a:off x="512408" y="2364440"/>
            <a:ext cx="8739385" cy="648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Install Docker Repository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  <a:ea typeface="+mj-ea"/>
              </a:rPr>
              <a:t>    docker-</a:t>
            </a:r>
            <a:r>
              <a:rPr lang="en-US" altLang="ko-KR" sz="1200" dirty="0" err="1">
                <a:latin typeface="+mj-ea"/>
                <a:ea typeface="+mj-ea"/>
              </a:rPr>
              <a:t>ce</a:t>
            </a:r>
            <a:r>
              <a:rPr lang="en-US" altLang="ko-KR" sz="1200" dirty="0">
                <a:latin typeface="+mj-ea"/>
                <a:ea typeface="+mj-ea"/>
              </a:rPr>
              <a:t> Yum Repository</a:t>
            </a:r>
            <a:r>
              <a:rPr lang="ko-KR" altLang="en-US" sz="1200" dirty="0">
                <a:latin typeface="+mj-ea"/>
                <a:ea typeface="+mj-ea"/>
              </a:rPr>
              <a:t>를 등록합니다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DB6048A-6669-4634-A553-059E1CB54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29371"/>
              </p:ext>
            </p:extLst>
          </p:nvPr>
        </p:nvGraphicFramePr>
        <p:xfrm>
          <a:off x="628079" y="3138024"/>
          <a:ext cx="8623713" cy="7351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# 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wget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 https://download.docker.com/linux/centos/docker-ce.repo -O /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yum.repos.d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/docker-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ce.repo</a:t>
                      </a:r>
                      <a:endParaRPr lang="en-US" altLang="ko-KR" sz="1200" b="1" dirty="0">
                        <a:solidFill>
                          <a:schemeClr val="bg1"/>
                        </a:solidFill>
                      </a:endParaRPr>
                    </a:p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# yum 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repolist</a:t>
                      </a:r>
                      <a:endParaRPr lang="ko-KR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11" name="내용 개체 틀 4">
            <a:extLst>
              <a:ext uri="{FF2B5EF4-FFF2-40B4-BE49-F238E27FC236}">
                <a16:creationId xmlns:a16="http://schemas.microsoft.com/office/drawing/2014/main" id="{DB6F2481-1507-436E-8592-60464C5D2592}"/>
              </a:ext>
            </a:extLst>
          </p:cNvPr>
          <p:cNvSpPr txBox="1">
            <a:spLocks/>
          </p:cNvSpPr>
          <p:nvPr/>
        </p:nvSpPr>
        <p:spPr>
          <a:xfrm>
            <a:off x="512408" y="4254200"/>
            <a:ext cx="8739385" cy="648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Install docker-</a:t>
            </a:r>
            <a:r>
              <a:rPr lang="en-US" altLang="ko-KR" sz="1200" b="1" dirty="0" err="1">
                <a:latin typeface="+mn-ea"/>
              </a:rPr>
              <a:t>ce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j-ea"/>
                <a:ea typeface="+mj-ea"/>
              </a:rPr>
              <a:t>    docker-</a:t>
            </a:r>
            <a:r>
              <a:rPr lang="en-US" altLang="ko-KR" sz="1200" dirty="0" err="1">
                <a:latin typeface="+mj-ea"/>
                <a:ea typeface="+mj-ea"/>
              </a:rPr>
              <a:t>ce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를 설치합니다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>
              <a:buFont typeface="Wingdings" panose="05000000000000000000" pitchFamily="2" charset="2"/>
              <a:buChar char="v"/>
            </a:pP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09928C0-FBEA-4E73-980C-A3D531C48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12454"/>
              </p:ext>
            </p:extLst>
          </p:nvPr>
        </p:nvGraphicFramePr>
        <p:xfrm>
          <a:off x="628079" y="5027784"/>
          <a:ext cx="8623713" cy="7351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effectLst/>
                        </a:rPr>
                        <a:t># yum install docker-</a:t>
                      </a:r>
                      <a:r>
                        <a:rPr lang="en-US" altLang="ko-KR" sz="1200" dirty="0" err="1">
                          <a:effectLst/>
                        </a:rPr>
                        <a:t>ce</a:t>
                      </a:r>
                      <a:r>
                        <a:rPr lang="en-US" altLang="ko-KR" sz="1200" dirty="0">
                          <a:effectLst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E2E147AD-FF04-4640-B0B0-172A9CA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83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1.3 Docker Engine Installation 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693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Docker</a:t>
            </a:r>
            <a:r>
              <a:rPr lang="ko-KR" altLang="en-US" sz="1200" b="1" dirty="0">
                <a:latin typeface="+mn-ea"/>
              </a:rPr>
              <a:t> 서비스 확인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r>
              <a:rPr lang="ko-KR" altLang="en-US" sz="1200" dirty="0">
                <a:latin typeface="+mj-ea"/>
              </a:rPr>
              <a:t> </a:t>
            </a:r>
            <a:r>
              <a:rPr lang="en-US" altLang="ko-KR" sz="1200" dirty="0">
                <a:latin typeface="+mj-ea"/>
              </a:rPr>
              <a:t>docker </a:t>
            </a:r>
            <a:r>
              <a:rPr lang="ko-KR" altLang="en-US" sz="1200" dirty="0">
                <a:latin typeface="+mj-ea"/>
              </a:rPr>
              <a:t>가 정상적으로 설치가 되고 문제없이 사용이 가능한지 확인합니다</a:t>
            </a:r>
            <a:r>
              <a:rPr lang="en-US" altLang="ko-KR" sz="1200" dirty="0">
                <a:latin typeface="+mj-ea"/>
              </a:rPr>
              <a:t>.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020"/>
              </p:ext>
            </p:extLst>
          </p:nvPr>
        </p:nvGraphicFramePr>
        <p:xfrm>
          <a:off x="628079" y="1588714"/>
          <a:ext cx="8623713" cy="7351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r>
                        <a:rPr lang="sv-SE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컨테이너 확인 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effectLst/>
                        </a:rPr>
                        <a:t># </a:t>
                      </a:r>
                      <a:r>
                        <a:rPr lang="sv-SE" altLang="ko-KR" sz="1200" dirty="0">
                          <a:effectLst/>
                        </a:rPr>
                        <a:t>docker ps -a</a:t>
                      </a:r>
                    </a:p>
                    <a:p>
                      <a:r>
                        <a:rPr lang="sv-SE" altLang="ko-KR" sz="1200" dirty="0">
                          <a:effectLst/>
                        </a:rPr>
                        <a:t>CONTAINER ID        IMAGE               COMMAND             CREATED             STATUS              PORTS               NAMES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F24542E5-3462-47BB-9BF0-EAAE4587CBF4}"/>
              </a:ext>
            </a:extLst>
          </p:cNvPr>
          <p:cNvSpPr txBox="1">
            <a:spLocks/>
          </p:cNvSpPr>
          <p:nvPr/>
        </p:nvSpPr>
        <p:spPr>
          <a:xfrm>
            <a:off x="512408" y="2488514"/>
            <a:ext cx="8739385" cy="524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Docker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Daemon </a:t>
            </a:r>
            <a:r>
              <a:rPr lang="ko-KR" altLang="en-US" sz="1200" b="1" dirty="0">
                <a:latin typeface="+mn-ea"/>
              </a:rPr>
              <a:t>정보 확인</a:t>
            </a:r>
            <a:endParaRPr lang="en-US" altLang="ko-KR" sz="12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4C257B0-ECAD-488F-BC7D-510A14DF6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40429"/>
              </p:ext>
            </p:extLst>
          </p:nvPr>
        </p:nvGraphicFramePr>
        <p:xfrm>
          <a:off x="628079" y="2808679"/>
          <a:ext cx="8623713" cy="374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info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Containers: 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Running: 0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Paused: 0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Stopped: 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Images: 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Server Version: </a:t>
                      </a:r>
                      <a:r>
                        <a:rPr lang="en-US" altLang="ko-KR" sz="1200" dirty="0">
                          <a:solidFill>
                            <a:srgbClr val="FFFF00"/>
                          </a:solidFill>
                          <a:effectLst/>
                        </a:rPr>
                        <a:t>18.06.1-ce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Storage Driver: overlay2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FF0000"/>
                          </a:solidFill>
                          <a:effectLst/>
                        </a:rPr>
                        <a:t>&lt; ......</a:t>
                      </a:r>
                    </a:p>
                    <a:p>
                      <a:r>
                        <a:rPr lang="ko-KR" altLang="en-US" sz="1200" dirty="0">
                          <a:solidFill>
                            <a:srgbClr val="FF0000"/>
                          </a:solidFill>
                          <a:effectLst/>
                        </a:rPr>
                        <a:t>             중략</a:t>
                      </a:r>
                      <a:endParaRPr lang="en-US" altLang="ko-K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FF0000"/>
                          </a:solidFill>
                          <a:effectLst/>
                        </a:rPr>
                        <a:t>                        ...... &gt; 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Docker Root Dir: /var/lib/docker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Debug Mode (client): false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Debug Mode (server): false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Registry: https://index.docker.io/v1/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Labels: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Experimental: false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Insecure Registries: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127.0.0.0/8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Live Restore Enabled: false</a:t>
                      </a:r>
                      <a:endParaRPr lang="sv-SE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281A1DE-6C54-4459-BABA-BFF01084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95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1.3 Docker Engine Installation 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693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n-ea"/>
              </a:rPr>
              <a:t>Docker</a:t>
            </a:r>
            <a:r>
              <a:rPr lang="ko-KR" altLang="en-US" sz="1200" b="1" dirty="0">
                <a:latin typeface="+mn-ea"/>
              </a:rPr>
              <a:t> 기능 테스트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r>
              <a:rPr lang="ko-KR" altLang="en-US" sz="1200" dirty="0">
                <a:latin typeface="+mj-ea"/>
              </a:rPr>
              <a:t> </a:t>
            </a:r>
            <a:r>
              <a:rPr lang="en-US" altLang="ko-KR" sz="1200" dirty="0">
                <a:latin typeface="+mj-ea"/>
              </a:rPr>
              <a:t>docker </a:t>
            </a:r>
            <a:r>
              <a:rPr lang="ko-KR" altLang="en-US" sz="1200" dirty="0">
                <a:latin typeface="+mj-ea"/>
              </a:rPr>
              <a:t>가 정상적으로 설치가 되고 문제없이 사용이 가능한지 확인합니다</a:t>
            </a:r>
            <a:r>
              <a:rPr lang="en-US" altLang="ko-KR" sz="1200" dirty="0">
                <a:latin typeface="+mj-ea"/>
              </a:rPr>
              <a:t>.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4C257B0-ECAD-488F-BC7D-510A14DF6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23832"/>
              </p:ext>
            </p:extLst>
          </p:nvPr>
        </p:nvGraphicFramePr>
        <p:xfrm>
          <a:off x="628079" y="1536465"/>
          <a:ext cx="8623713" cy="5029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735119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run hello-world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Unable to find image '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hello-world:latest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' locally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latest: Pulling from library/hello-world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9db2ca6ccae0: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Digest: sha256:4b8ff392a12ed9ea17784bd3c9a8b1fa3299cac44aca35a85c90c5e3c7afacdc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Status: Downloaded newer image for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hello-world:latest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Hello from Docker!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This message shows that your installation appears to be working correctly.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To generate this message, Docker took the following steps: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1. The Docker client contacted the Docker daemon.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2. The Docker daemon pulled the "hello-world" image from the Docker Hub.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(amd64)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3. The Docker daemon created a new container from that image which runs the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executable that produces the output you are currently reading.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4. The Docker daemon streamed that output to the Docker client, which sent it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to your terminal.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To try something more ambitious, you can run an Ubuntu container with: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$ docker run -it ubuntu bash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Share images, automate workflows, and more with a free Docker ID: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https://hub.docker.com/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For more examples and ideas, visit: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https://docs.docker.com/engine/userguide/</a:t>
                      </a:r>
                      <a:endParaRPr lang="sv-SE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B449AAC-99AB-45D1-87DF-33B99745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45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1762147" y="3105835"/>
            <a:ext cx="552826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2. Docker Engine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2.1 Docker Architecture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F63AB6E-6CE0-4C81-95E3-1A4B8411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1" y="1195852"/>
            <a:ext cx="9659698" cy="5058481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F7AF240-59A6-4344-8093-3DD8AB08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16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List Containers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현재 활성화되거나 중지된 컨테이너 목록을 보는 명령어입니다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컨테이너의 상태 및 가동 시간 등을 보여줍니다</a:t>
            </a:r>
            <a:r>
              <a:rPr lang="en-US" altLang="ko-KR" sz="1200" dirty="0">
                <a:latin typeface="+mj-ea"/>
              </a:rPr>
              <a:t>. </a:t>
            </a:r>
          </a:p>
          <a:p>
            <a:pPr marL="457200" lvl="1" indent="0">
              <a:buNone/>
            </a:pPr>
            <a:r>
              <a:rPr lang="en-US" altLang="ko-KR" sz="1200" b="1" dirty="0">
                <a:latin typeface="+mn-ea"/>
              </a:rPr>
              <a:t># docker </a:t>
            </a:r>
            <a:r>
              <a:rPr lang="en-US" altLang="ko-KR" sz="1200" b="1" dirty="0" err="1">
                <a:latin typeface="+mn-ea"/>
              </a:rPr>
              <a:t>ps</a:t>
            </a:r>
            <a:r>
              <a:rPr lang="en-US" altLang="ko-KR" sz="1200" b="1" dirty="0">
                <a:latin typeface="+mn-ea"/>
              </a:rPr>
              <a:t>       </a:t>
            </a:r>
            <a:r>
              <a:rPr lang="en-US" altLang="ko-KR" sz="1200" dirty="0">
                <a:latin typeface="+mn-ea"/>
              </a:rPr>
              <a:t>//</a:t>
            </a:r>
            <a:r>
              <a:rPr lang="ko-KR" altLang="en-US" sz="1200" dirty="0">
                <a:latin typeface="+mn-ea"/>
              </a:rPr>
              <a:t>현재 실행 중인 컨테이너 목록</a:t>
            </a:r>
            <a:r>
              <a:rPr lang="ko-KR" altLang="en-US" sz="1200" b="1" dirty="0">
                <a:latin typeface="+mn-ea"/>
              </a:rPr>
              <a:t> </a:t>
            </a:r>
          </a:p>
          <a:p>
            <a:pPr marL="457200" lvl="1" indent="0">
              <a:buNone/>
            </a:pPr>
            <a:r>
              <a:rPr lang="en-US" altLang="ko-KR" sz="1200" b="1" dirty="0">
                <a:latin typeface="+mn-ea"/>
              </a:rPr>
              <a:t># docker </a:t>
            </a:r>
            <a:r>
              <a:rPr lang="en-US" altLang="ko-KR" sz="1200" b="1" dirty="0" err="1">
                <a:latin typeface="+mn-ea"/>
              </a:rPr>
              <a:t>ps</a:t>
            </a:r>
            <a:r>
              <a:rPr lang="en-US" altLang="ko-KR" sz="1200" b="1" dirty="0">
                <a:latin typeface="+mn-ea"/>
              </a:rPr>
              <a:t> –a   </a:t>
            </a:r>
            <a:r>
              <a:rPr lang="en-US" altLang="ko-KR" sz="1200" dirty="0">
                <a:latin typeface="+mn-ea"/>
              </a:rPr>
              <a:t>//</a:t>
            </a:r>
            <a:r>
              <a:rPr lang="ko-KR" altLang="en-US" sz="1200" dirty="0" err="1">
                <a:latin typeface="+mn-ea"/>
              </a:rPr>
              <a:t>도커</a:t>
            </a:r>
            <a:r>
              <a:rPr lang="ko-KR" altLang="en-US" sz="1200" dirty="0">
                <a:latin typeface="+mn-ea"/>
              </a:rPr>
              <a:t> 호스트에 있는 컨테이너 모든 목록 확인 </a:t>
            </a:r>
            <a:r>
              <a:rPr lang="en-US" altLang="ko-KR" sz="1200" dirty="0">
                <a:latin typeface="+mn-ea"/>
              </a:rPr>
              <a:t>( start, exit, error, dead </a:t>
            </a:r>
            <a:r>
              <a:rPr lang="ko-KR" altLang="en-US" sz="1200" dirty="0">
                <a:latin typeface="+mn-ea"/>
              </a:rPr>
              <a:t>등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 marL="0" indent="0">
              <a:buNone/>
            </a:pP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60203"/>
              </p:ext>
            </p:extLst>
          </p:nvPr>
        </p:nvGraphicFramePr>
        <p:xfrm>
          <a:off x="628079" y="2503113"/>
          <a:ext cx="8623713" cy="12764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1276402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-a</a:t>
                      </a:r>
                    </a:p>
                    <a:p>
                      <a:endParaRPr lang="en-US" altLang="ko-KR" sz="1200" dirty="0">
                        <a:effectLst/>
                      </a:endParaRPr>
                    </a:p>
                    <a:p>
                      <a:r>
                        <a:rPr lang="en-US" altLang="ko-KR" sz="1200" dirty="0">
                          <a:effectLst/>
                        </a:rPr>
                        <a:t>CONTAINER ID        IMAGE               COMMAND             CREATED             STATUS                   PORTS               NAMES</a:t>
                      </a:r>
                    </a:p>
                    <a:p>
                      <a:endParaRPr lang="en-US" altLang="ko-KR" sz="1200" dirty="0">
                        <a:effectLst/>
                      </a:endParaRPr>
                    </a:p>
                    <a:p>
                      <a:r>
                        <a:rPr lang="en-US" altLang="ko-KR" sz="1200" dirty="0">
                          <a:effectLst/>
                        </a:rPr>
                        <a:t>032759e31d4c        hello-world         "/hello"            10 days ago         Exited (0) 10 days ago                       </a:t>
                      </a:r>
                      <a:r>
                        <a:rPr lang="en-US" altLang="ko-KR" sz="1200" dirty="0" err="1">
                          <a:effectLst/>
                        </a:rPr>
                        <a:t>jovial_lovelace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5AAA5B16-C1C8-4344-92DC-9E84E61244AD}"/>
              </a:ext>
            </a:extLst>
          </p:cNvPr>
          <p:cNvSpPr/>
          <p:nvPr/>
        </p:nvSpPr>
        <p:spPr>
          <a:xfrm>
            <a:off x="628079" y="3991776"/>
            <a:ext cx="7240258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j-ea"/>
                <a:ea typeface="+mj-ea"/>
              </a:rPr>
              <a:t>CONTAINER ID : </a:t>
            </a:r>
            <a:r>
              <a:rPr lang="ko-KR" altLang="en-US" sz="1200" dirty="0">
                <a:latin typeface="+mj-ea"/>
                <a:ea typeface="+mj-ea"/>
              </a:rPr>
              <a:t>컨테이너 생성시 지정되는 임의의 컨테이너 </a:t>
            </a:r>
            <a:r>
              <a:rPr lang="en-US" altLang="ko-KR" sz="1200" dirty="0">
                <a:latin typeface="+mj-ea"/>
                <a:ea typeface="+mj-ea"/>
              </a:rPr>
              <a:t>ID (</a:t>
            </a:r>
            <a:r>
              <a:rPr lang="ko-KR" altLang="en-US" sz="1200" dirty="0">
                <a:latin typeface="+mj-ea"/>
                <a:ea typeface="+mj-ea"/>
              </a:rPr>
              <a:t>앞의 </a:t>
            </a:r>
            <a:r>
              <a:rPr lang="en-US" altLang="ko-KR" sz="1200" dirty="0">
                <a:latin typeface="+mj-ea"/>
                <a:ea typeface="+mj-ea"/>
              </a:rPr>
              <a:t>12</a:t>
            </a:r>
            <a:r>
              <a:rPr lang="ko-KR" altLang="en-US" sz="1200" dirty="0">
                <a:latin typeface="+mj-ea"/>
                <a:ea typeface="+mj-ea"/>
              </a:rPr>
              <a:t>자리만 출력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IMAGE : 컨테이너 생성시 사용된 이미지 이름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COMMAND : 컨테이너 시작되면 실행될 명령어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CREATED : 컨테이너가 생성된 기간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STATUS : 컨테이너 상태 (UP : </a:t>
            </a:r>
            <a:r>
              <a:rPr lang="ko-KR" altLang="en-US" sz="1200" dirty="0" err="1">
                <a:latin typeface="+mj-ea"/>
                <a:ea typeface="+mj-ea"/>
              </a:rPr>
              <a:t>실행중</a:t>
            </a:r>
            <a:r>
              <a:rPr lang="ko-KR" altLang="en-US" sz="1200" dirty="0">
                <a:latin typeface="+mj-ea"/>
                <a:ea typeface="+mj-ea"/>
              </a:rPr>
              <a:t>, </a:t>
            </a:r>
            <a:r>
              <a:rPr lang="ko-KR" altLang="en-US" sz="1200" dirty="0" err="1">
                <a:latin typeface="+mj-ea"/>
                <a:ea typeface="+mj-ea"/>
              </a:rPr>
              <a:t>Exited</a:t>
            </a:r>
            <a:r>
              <a:rPr lang="ko-KR" altLang="en-US" sz="1200" dirty="0">
                <a:latin typeface="+mj-ea"/>
                <a:ea typeface="+mj-ea"/>
              </a:rPr>
              <a:t> : 중지됨, </a:t>
            </a:r>
            <a:r>
              <a:rPr lang="ko-KR" altLang="en-US" sz="1200" dirty="0" err="1">
                <a:latin typeface="+mj-ea"/>
                <a:ea typeface="+mj-ea"/>
              </a:rPr>
              <a:t>Pause</a:t>
            </a:r>
            <a:r>
              <a:rPr lang="ko-KR" altLang="en-US" sz="1200" dirty="0">
                <a:latin typeface="+mj-ea"/>
                <a:ea typeface="+mj-ea"/>
              </a:rPr>
              <a:t> : 일시중지)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PORTS : 컨테이너가 오픈한 포트와 호스트에 연결 상태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j-ea"/>
                <a:ea typeface="+mj-ea"/>
              </a:rPr>
              <a:t>NAMES : 컨테이너 고유 이름, 중복 불가능, 변경가능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AEF766C-E3D8-4AFB-B224-395A0C6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36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List Images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로컬 저장소에 </a:t>
            </a:r>
            <a:r>
              <a:rPr lang="en-US" altLang="ko-KR" sz="1200" dirty="0">
                <a:latin typeface="+mj-ea"/>
              </a:rPr>
              <a:t>pull </a:t>
            </a:r>
            <a:r>
              <a:rPr lang="ko-KR" altLang="en-US" sz="1200" dirty="0">
                <a:latin typeface="+mj-ea"/>
              </a:rPr>
              <a:t>받은 </a:t>
            </a:r>
            <a:r>
              <a:rPr lang="en-US" altLang="ko-KR" sz="1200" dirty="0">
                <a:latin typeface="+mj-ea"/>
              </a:rPr>
              <a:t>Image </a:t>
            </a:r>
            <a:r>
              <a:rPr lang="ko-KR" altLang="en-US" sz="1200" dirty="0">
                <a:latin typeface="+mj-ea"/>
              </a:rPr>
              <a:t>목록을 보여줍니다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457200" lvl="1" indent="0">
              <a:buNone/>
            </a:pPr>
            <a:r>
              <a:rPr lang="en-US" altLang="ko-KR" sz="1200" b="1" dirty="0">
                <a:latin typeface="+mn-ea"/>
              </a:rPr>
              <a:t># docker images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63109"/>
              </p:ext>
            </p:extLst>
          </p:nvPr>
        </p:nvGraphicFramePr>
        <p:xfrm>
          <a:off x="628079" y="1908197"/>
          <a:ext cx="8623713" cy="9580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958027">
                <a:tc>
                  <a:txBody>
                    <a:bodyPr/>
                    <a:lstStyle/>
                    <a:p>
                      <a:r>
                        <a:rPr lang="en-US" altLang="ko-KR" sz="1200" b="1" i="0" dirty="0">
                          <a:solidFill>
                            <a:srgbClr val="0AF653"/>
                          </a:solidFill>
                          <a:effectLst/>
                        </a:rPr>
                        <a:t># docker images 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REPOSITORY          TAG                 IMAGE ID            CREATED             SIZE 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hello-world         latest              2cb0d9787c4d        2 months ago        1.85kB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0E494B-4A97-4017-955F-CDD2211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21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Pull Images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</a:t>
            </a:r>
            <a:r>
              <a:rPr lang="en-US" altLang="ko-KR" sz="1200" dirty="0">
                <a:latin typeface="+mj-ea"/>
              </a:rPr>
              <a:t> Public Repository </a:t>
            </a:r>
            <a:r>
              <a:rPr lang="ko-KR" altLang="en-US" sz="1200" dirty="0">
                <a:latin typeface="+mj-ea"/>
              </a:rPr>
              <a:t>혹은 </a:t>
            </a:r>
            <a:r>
              <a:rPr lang="en-US" altLang="ko-KR" sz="1200" dirty="0">
                <a:latin typeface="+mj-ea"/>
              </a:rPr>
              <a:t>Private Repository</a:t>
            </a:r>
            <a:r>
              <a:rPr lang="ko-KR" altLang="en-US" sz="1200" dirty="0">
                <a:latin typeface="+mj-ea"/>
              </a:rPr>
              <a:t>에 있는 </a:t>
            </a:r>
            <a:r>
              <a:rPr lang="en-US" altLang="ko-KR" sz="1200" dirty="0">
                <a:latin typeface="+mj-ea"/>
              </a:rPr>
              <a:t>container image </a:t>
            </a:r>
            <a:r>
              <a:rPr lang="ko-KR" altLang="en-US" sz="1200" dirty="0">
                <a:latin typeface="+mj-ea"/>
              </a:rPr>
              <a:t>를  </a:t>
            </a:r>
            <a:r>
              <a:rPr lang="en-US" altLang="ko-KR" sz="1200" dirty="0">
                <a:latin typeface="+mj-ea"/>
              </a:rPr>
              <a:t>Local </a:t>
            </a:r>
            <a:r>
              <a:rPr lang="ko-KR" altLang="en-US" sz="1200" dirty="0">
                <a:latin typeface="+mj-ea"/>
              </a:rPr>
              <a:t>로 </a:t>
            </a:r>
            <a:r>
              <a:rPr lang="en-US" altLang="ko-KR" sz="1200" dirty="0">
                <a:latin typeface="+mj-ea"/>
              </a:rPr>
              <a:t>pull </a:t>
            </a:r>
            <a:r>
              <a:rPr lang="ko-KR" altLang="en-US" sz="1200" dirty="0">
                <a:latin typeface="+mj-ea"/>
              </a:rPr>
              <a:t>합니다</a:t>
            </a:r>
            <a:r>
              <a:rPr lang="en-US" altLang="ko-KR" sz="1200" dirty="0">
                <a:latin typeface="+mj-ea"/>
              </a:rPr>
              <a:t>. ( </a:t>
            </a:r>
            <a:r>
              <a:rPr lang="ko-KR" altLang="en-US" sz="1200" dirty="0">
                <a:latin typeface="+mj-ea"/>
              </a:rPr>
              <a:t>일종의 다운로드 </a:t>
            </a:r>
            <a:r>
              <a:rPr lang="en-US" altLang="ko-KR" sz="1200" dirty="0">
                <a:latin typeface="+mj-ea"/>
              </a:rPr>
              <a:t>) </a:t>
            </a:r>
          </a:p>
          <a:p>
            <a:pPr marL="457200" lvl="1" indent="0">
              <a:buNone/>
            </a:pPr>
            <a:r>
              <a:rPr lang="en-US" altLang="ko-KR" sz="1200" b="1" dirty="0">
                <a:latin typeface="+mn-ea"/>
              </a:rPr>
              <a:t> # docker pull [OPTIONS] NAME[:TAG|@DIGEST]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32887"/>
              </p:ext>
            </p:extLst>
          </p:nvPr>
        </p:nvGraphicFramePr>
        <p:xfrm>
          <a:off x="628079" y="1908196"/>
          <a:ext cx="8623713" cy="36652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665289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pull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                                           //</a:t>
                      </a:r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Pull http image</a:t>
                      </a:r>
                      <a:endParaRPr lang="en-US" altLang="ko-KR" sz="1200" dirty="0">
                        <a:solidFill>
                          <a:srgbClr val="0AF653"/>
                        </a:solidFill>
                      </a:endParaRPr>
                    </a:p>
                    <a:p>
                      <a:r>
                        <a:rPr lang="en-US" altLang="ko-KR" sz="1200" dirty="0"/>
                        <a:t>Using default tag: latest </a:t>
                      </a:r>
                    </a:p>
                    <a:p>
                      <a:r>
                        <a:rPr lang="en-US" altLang="ko-KR" sz="1200" dirty="0"/>
                        <a:t>latest: Pulling from library/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r>
                        <a:rPr lang="en-US" altLang="ko-KR" sz="1200" dirty="0"/>
                        <a:t>f189db1b88b3: Pull complete </a:t>
                      </a:r>
                    </a:p>
                    <a:p>
                      <a:r>
                        <a:rPr lang="en-US" altLang="ko-KR" sz="1200" dirty="0"/>
                        <a:t>ba2d31d4e2e7: Pull complete </a:t>
                      </a:r>
                    </a:p>
                    <a:p>
                      <a:r>
                        <a:rPr lang="en-US" altLang="ko-KR" sz="1200" dirty="0"/>
                        <a:t>23a65f5e3746: Pull complete </a:t>
                      </a:r>
                    </a:p>
                    <a:p>
                      <a:r>
                        <a:rPr lang="en-US" altLang="ko-KR" sz="1200" dirty="0"/>
                        <a:t>5e8eccbd4bc6: Pull complete </a:t>
                      </a:r>
                    </a:p>
                    <a:p>
                      <a:r>
                        <a:rPr lang="en-US" altLang="ko-KR" sz="1200" dirty="0"/>
                        <a:t>4c145eec18d8: Pull complete </a:t>
                      </a:r>
                    </a:p>
                    <a:p>
                      <a:r>
                        <a:rPr lang="en-US" altLang="ko-KR" sz="1200" dirty="0"/>
                        <a:t>1c74ffd6a8a2: Pull complete </a:t>
                      </a:r>
                    </a:p>
                    <a:p>
                      <a:r>
                        <a:rPr lang="en-US" altLang="ko-KR" sz="1200" dirty="0"/>
                        <a:t>1421f0320e1b: Pull complete </a:t>
                      </a:r>
                    </a:p>
                    <a:p>
                      <a:r>
                        <a:rPr lang="en-US" altLang="ko-KR" sz="1200" dirty="0"/>
                        <a:t>Digest: sha256:8631904c6e92918b6c7dd82b72512714e7fbc3f1a1ace2de17cb2746c401b8fb </a:t>
                      </a:r>
                    </a:p>
                    <a:p>
                      <a:r>
                        <a:rPr lang="en-US" altLang="ko-KR" sz="1200" dirty="0"/>
                        <a:t>Status: Downloaded newer image for </a:t>
                      </a:r>
                      <a:r>
                        <a:rPr lang="en-US" altLang="ko-KR" sz="1200" dirty="0" err="1"/>
                        <a:t>httpd:latest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images </a:t>
                      </a:r>
                    </a:p>
                    <a:p>
                      <a:r>
                        <a:rPr lang="en-US" altLang="ko-KR" sz="1200" dirty="0"/>
                        <a:t>REPOSITORY            TAG                 IMAGE ID            CREATED             SIZE </a:t>
                      </a:r>
                    </a:p>
                    <a:p>
                      <a:r>
                        <a:rPr lang="en-US" altLang="ko-KR" sz="1200" b="1" dirty="0" err="1">
                          <a:solidFill>
                            <a:srgbClr val="0AF653"/>
                          </a:solidFill>
                        </a:rPr>
                        <a:t>httpd</a:t>
                      </a:r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                 latest              d595a4011ae3        5 days ago          178MB </a:t>
                      </a:r>
                      <a:endParaRPr lang="en-US" altLang="ko-KR" sz="1200" dirty="0">
                        <a:solidFill>
                          <a:srgbClr val="0AF653"/>
                        </a:solidFill>
                      </a:endParaRPr>
                    </a:p>
                    <a:p>
                      <a:r>
                        <a:rPr lang="en-US" altLang="ko-KR" sz="1200" dirty="0"/>
                        <a:t>han0495/hello-world   latest              2cb0d9787c4d        2 months ago        1.85kB </a:t>
                      </a:r>
                    </a:p>
                    <a:p>
                      <a:r>
                        <a:rPr lang="en-US" altLang="ko-KR" sz="1200" dirty="0"/>
                        <a:t>hello-world           latest              2cb0d9787c4d        2 months ago        1.85kB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572BB09-7A96-475D-BC35-C3A39984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93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 Container Images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</a:t>
            </a:r>
            <a:r>
              <a:rPr lang="en-US" altLang="ko-KR" sz="1200" dirty="0">
                <a:latin typeface="+mj-ea"/>
              </a:rPr>
              <a:t> Docker Container Image </a:t>
            </a:r>
            <a:r>
              <a:rPr lang="ko-KR" altLang="en-US" sz="1200" dirty="0">
                <a:latin typeface="+mj-ea"/>
              </a:rPr>
              <a:t>는 일종의 일반적인 가상화 시스템의 </a:t>
            </a:r>
            <a:r>
              <a:rPr lang="en-US" altLang="ko-KR" sz="1200" dirty="0">
                <a:latin typeface="+mj-ea"/>
              </a:rPr>
              <a:t>Templates </a:t>
            </a:r>
            <a:r>
              <a:rPr lang="ko-KR" altLang="en-US" sz="1200" dirty="0">
                <a:latin typeface="+mj-ea"/>
              </a:rPr>
              <a:t>와 같습니다</a:t>
            </a:r>
            <a:r>
              <a:rPr lang="en-US" altLang="ko-KR" sz="1200" dirty="0">
                <a:latin typeface="+mj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E1FA58-2462-489B-986C-3A6DF654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74" y="3753667"/>
            <a:ext cx="1676400" cy="704850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DB8B07D-1EDE-40EF-8C80-99CF6589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90899"/>
              </p:ext>
            </p:extLst>
          </p:nvPr>
        </p:nvGraphicFramePr>
        <p:xfrm>
          <a:off x="628079" y="1646937"/>
          <a:ext cx="8623713" cy="11049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1104972">
                <a:tc>
                  <a:txBody>
                    <a:bodyPr/>
                    <a:lstStyle/>
                    <a:p>
                      <a:r>
                        <a:rPr lang="en-US" altLang="ko-KR" sz="1200" b="1" i="0" dirty="0">
                          <a:solidFill>
                            <a:srgbClr val="0AF653"/>
                          </a:solidFill>
                          <a:effectLst/>
                        </a:rPr>
                        <a:t># docker images 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REPOSITORY          TAG                 IMAGE ID            CREATED             SIZE 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hello-world         latest              2cb0d9787c4d        2 months ago        1.85kB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han0495/hello-world   latest              2cb0d9787c4d        2 months ago        1.85kB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9F971464-261C-404D-89E2-36934FC0DC7B}"/>
              </a:ext>
            </a:extLst>
          </p:cNvPr>
          <p:cNvSpPr/>
          <p:nvPr/>
        </p:nvSpPr>
        <p:spPr>
          <a:xfrm>
            <a:off x="2307949" y="3844482"/>
            <a:ext cx="5290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latin typeface="+mj-ea"/>
                <a:ea typeface="+mj-ea"/>
              </a:rPr>
              <a:t>han0495 / hello-world : latest</a:t>
            </a:r>
            <a:endParaRPr lang="ko-KR" altLang="en-US" sz="2800" b="1" dirty="0">
              <a:latin typeface="+mj-ea"/>
              <a:ea typeface="+mj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0F0A4F-6842-4E3A-9074-6A09AF75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14" y="3753667"/>
            <a:ext cx="1062092" cy="7048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3C4949A-FFA4-41F5-BF34-275EF523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11" y="3753667"/>
            <a:ext cx="2011326" cy="70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6E974-8761-441E-9BB2-82BC654361C2}"/>
              </a:ext>
            </a:extLst>
          </p:cNvPr>
          <p:cNvSpPr txBox="1"/>
          <p:nvPr/>
        </p:nvSpPr>
        <p:spPr>
          <a:xfrm>
            <a:off x="1290306" y="5051244"/>
            <a:ext cx="215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Docker Registry </a:t>
            </a:r>
            <a:r>
              <a:rPr lang="ko-KR" altLang="en-US" dirty="0"/>
              <a:t>이름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5B7FE-E92D-4A49-9ED1-CD22D0A1D0DA}"/>
              </a:ext>
            </a:extLst>
          </p:cNvPr>
          <p:cNvSpPr txBox="1"/>
          <p:nvPr/>
        </p:nvSpPr>
        <p:spPr>
          <a:xfrm>
            <a:off x="3927449" y="5036532"/>
            <a:ext cx="22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Container Image </a:t>
            </a:r>
            <a:r>
              <a:rPr lang="ko-KR" altLang="en-US" dirty="0"/>
              <a:t>이름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4F972-3B9A-486F-8256-5296103F5444}"/>
              </a:ext>
            </a:extLst>
          </p:cNvPr>
          <p:cNvSpPr txBox="1"/>
          <p:nvPr/>
        </p:nvSpPr>
        <p:spPr>
          <a:xfrm>
            <a:off x="6816299" y="4992879"/>
            <a:ext cx="156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Image Version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95254DA-69D8-41C9-9E64-EAC279177CE1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2367652" y="4458517"/>
            <a:ext cx="726422" cy="5927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C133BE9-D18C-40FF-92F0-B6AA0F7B077A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051090" y="4458517"/>
            <a:ext cx="178584" cy="5780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F03D118-9330-404D-B00A-C9F6D57A3AEA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>
            <a:off x="6993160" y="4458517"/>
            <a:ext cx="604892" cy="5343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BA5EE23A-B928-413C-A48A-A0564FF5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76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Remove Container Images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   Local </a:t>
            </a:r>
            <a:r>
              <a:rPr lang="ko-KR" altLang="en-US" sz="1200" dirty="0">
                <a:latin typeface="+mj-ea"/>
              </a:rPr>
              <a:t>에 저장된 </a:t>
            </a:r>
            <a:r>
              <a:rPr lang="en-US" altLang="ko-KR" sz="1200" dirty="0">
                <a:latin typeface="+mj-ea"/>
              </a:rPr>
              <a:t>Container Image </a:t>
            </a:r>
            <a:r>
              <a:rPr lang="ko-KR" altLang="en-US" sz="1200" dirty="0">
                <a:latin typeface="+mj-ea"/>
              </a:rPr>
              <a:t>를 삭제합니다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j-ea"/>
              </a:rPr>
              <a:t>         # docker </a:t>
            </a:r>
            <a:r>
              <a:rPr lang="en-US" altLang="ko-KR" sz="1200" b="1" dirty="0" err="1">
                <a:latin typeface="+mj-ea"/>
              </a:rPr>
              <a:t>rmi</a:t>
            </a:r>
            <a:r>
              <a:rPr lang="en-US" altLang="ko-KR" sz="1200" b="1" dirty="0">
                <a:latin typeface="+mj-ea"/>
              </a:rPr>
              <a:t> [OPTIONS] IMAGE [IMAGE...] 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DB8B07D-1EDE-40EF-8C80-99CF6589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63780"/>
              </p:ext>
            </p:extLst>
          </p:nvPr>
        </p:nvGraphicFramePr>
        <p:xfrm>
          <a:off x="628079" y="2048051"/>
          <a:ext cx="8623713" cy="28722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872292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images </a:t>
                      </a:r>
                    </a:p>
                    <a:p>
                      <a:r>
                        <a:rPr lang="en-US" altLang="ko-KR" sz="1200" dirty="0"/>
                        <a:t>REPOSITORY            TAG                 IMAGE ID            CREATED             SIZE </a:t>
                      </a:r>
                    </a:p>
                    <a:p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                 latest              d595a4011ae3        5 days ago          178MB </a:t>
                      </a:r>
                    </a:p>
                    <a:p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hello-world</a:t>
                      </a:r>
                      <a:r>
                        <a:rPr lang="en-US" altLang="ko-KR" sz="1200" b="1" dirty="0"/>
                        <a:t>           latest              2cb0d9787c4d        2 months ago        1.85kB </a:t>
                      </a:r>
                      <a:endParaRPr lang="en-US" altLang="ko-KR" sz="1200" dirty="0"/>
                    </a:p>
                    <a:p>
                      <a:r>
                        <a:rPr lang="en-US" altLang="ko-KR" sz="1200" dirty="0"/>
                        <a:t>han0495/hello-world   latest              2cb0d9787c4d        2 months ago        1.85kB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# docker </a:t>
                      </a:r>
                      <a:r>
                        <a:rPr lang="en-US" altLang="ko-KR" sz="1200" b="1" dirty="0" err="1">
                          <a:solidFill>
                            <a:srgbClr val="0AF653"/>
                          </a:solidFill>
                        </a:rPr>
                        <a:t>rmi</a:t>
                      </a:r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 hello-world </a:t>
                      </a:r>
                      <a:endParaRPr lang="en-US" altLang="ko-KR" sz="1200" dirty="0">
                        <a:solidFill>
                          <a:srgbClr val="0AF653"/>
                        </a:solidFill>
                      </a:endParaRPr>
                    </a:p>
                    <a:p>
                      <a:r>
                        <a:rPr lang="en-US" altLang="ko-KR" sz="1200" dirty="0"/>
                        <a:t>Untagged: </a:t>
                      </a:r>
                      <a:r>
                        <a:rPr lang="en-US" altLang="ko-KR" sz="1200" dirty="0" err="1"/>
                        <a:t>hello-world:latest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r>
                        <a:rPr lang="en-US" altLang="ko-KR" sz="1200" dirty="0"/>
                        <a:t>Untagged: hello-world@sha256:4b8ff392a12ed9ea17784bd3c9a8b1fa3299cac44aca35a85c90c5e3c7afacdc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images </a:t>
                      </a:r>
                    </a:p>
                    <a:p>
                      <a:r>
                        <a:rPr lang="en-US" altLang="ko-KR" sz="1200" dirty="0"/>
                        <a:t>REPOSITORY            TAG                 IMAGE ID            CREATED             SIZE </a:t>
                      </a:r>
                    </a:p>
                    <a:p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                 latest              d595a4011ae3        5 days ago          178MB </a:t>
                      </a:r>
                    </a:p>
                    <a:p>
                      <a:r>
                        <a:rPr lang="en-US" altLang="ko-KR" sz="1200" dirty="0"/>
                        <a:t>han0495/hello-world   latest              2cb0d9787c4d        2 months ago        1.85kB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31D3B0F-1731-4675-9A1C-3D7951B0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52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F9432F69-DAEE-412E-8AE4-C1D7C7D5E2B2}"/>
              </a:ext>
            </a:extLst>
          </p:cNvPr>
          <p:cNvSpPr txBox="1">
            <a:spLocks/>
          </p:cNvSpPr>
          <p:nvPr/>
        </p:nvSpPr>
        <p:spPr>
          <a:xfrm>
            <a:off x="901624" y="3368185"/>
            <a:ext cx="684122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한철희 과장 </a:t>
            </a:r>
            <a:r>
              <a:rPr lang="en-US" altLang="ko-KR" sz="3200" dirty="0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/</a:t>
            </a:r>
            <a:r>
              <a:rPr lang="ko-KR" altLang="en-US" sz="3200" dirty="0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 오픈소스컨설팅</a:t>
            </a:r>
          </a:p>
        </p:txBody>
      </p:sp>
      <p:sp>
        <p:nvSpPr>
          <p:cNvPr id="5" name="제목 2">
            <a:extLst>
              <a:ext uri="{FF2B5EF4-FFF2-40B4-BE49-F238E27FC236}">
                <a16:creationId xmlns:a16="http://schemas.microsoft.com/office/drawing/2014/main" id="{BE89483A-48E6-40C0-A72F-8A1E26DB411C}"/>
              </a:ext>
            </a:extLst>
          </p:cNvPr>
          <p:cNvSpPr txBox="1">
            <a:spLocks/>
          </p:cNvSpPr>
          <p:nvPr/>
        </p:nvSpPr>
        <p:spPr>
          <a:xfrm>
            <a:off x="909114" y="2391974"/>
            <a:ext cx="6625111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Learning Docker</a:t>
            </a:r>
            <a:endParaRPr lang="ko-KR" altLang="en-US" sz="48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3BABDB6E-B198-4936-9E5A-1A80331B94BF}"/>
              </a:ext>
            </a:extLst>
          </p:cNvPr>
          <p:cNvSpPr txBox="1">
            <a:spLocks/>
          </p:cNvSpPr>
          <p:nvPr/>
        </p:nvSpPr>
        <p:spPr>
          <a:xfrm>
            <a:off x="922405" y="4197241"/>
            <a:ext cx="684122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  <a:latin typeface="+mn-ea"/>
                <a:cs typeface="Circular Pro Book" panose="020B0604020101020102" pitchFamily="34" charset="0"/>
              </a:rPr>
              <a:t>2018.10.15</a:t>
            </a:r>
            <a:endParaRPr lang="ko-KR" altLang="en-US" sz="2000" dirty="0">
              <a:solidFill>
                <a:schemeClr val="bg1"/>
              </a:solidFill>
              <a:latin typeface="+mn-ea"/>
              <a:cs typeface="Circular Pro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Push images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  Local </a:t>
            </a:r>
            <a:r>
              <a:rPr lang="ko-KR" altLang="en-US" sz="1200" dirty="0">
                <a:latin typeface="+mj-ea"/>
              </a:rPr>
              <a:t>에 있는 </a:t>
            </a:r>
            <a:r>
              <a:rPr lang="en-US" altLang="ko-KR" sz="1200" dirty="0">
                <a:latin typeface="+mj-ea"/>
              </a:rPr>
              <a:t>container image </a:t>
            </a:r>
            <a:r>
              <a:rPr lang="ko-KR" altLang="en-US" sz="1200" dirty="0">
                <a:latin typeface="+mj-ea"/>
              </a:rPr>
              <a:t>를 </a:t>
            </a:r>
            <a:r>
              <a:rPr lang="en-US" altLang="ko-KR" sz="1200" dirty="0">
                <a:latin typeface="+mj-ea"/>
              </a:rPr>
              <a:t>Public Repository </a:t>
            </a:r>
            <a:r>
              <a:rPr lang="ko-KR" altLang="en-US" sz="1200" dirty="0">
                <a:latin typeface="+mj-ea"/>
              </a:rPr>
              <a:t>혹은 </a:t>
            </a:r>
            <a:r>
              <a:rPr lang="en-US" altLang="ko-KR" sz="1200" dirty="0">
                <a:latin typeface="+mj-ea"/>
              </a:rPr>
              <a:t>Private Repository </a:t>
            </a:r>
            <a:r>
              <a:rPr lang="ko-KR" altLang="en-US" sz="1200" dirty="0">
                <a:latin typeface="+mj-ea"/>
              </a:rPr>
              <a:t>로 </a:t>
            </a:r>
            <a:r>
              <a:rPr lang="en-US" altLang="ko-KR" sz="1200" dirty="0">
                <a:latin typeface="+mj-ea"/>
              </a:rPr>
              <a:t>push </a:t>
            </a:r>
            <a:r>
              <a:rPr lang="ko-KR" altLang="en-US" sz="1200" dirty="0">
                <a:latin typeface="+mj-ea"/>
              </a:rPr>
              <a:t>합니다</a:t>
            </a:r>
            <a:r>
              <a:rPr lang="en-US" altLang="ko-KR" sz="1200" dirty="0">
                <a:latin typeface="+mj-ea"/>
              </a:rPr>
              <a:t>. ( </a:t>
            </a:r>
            <a:r>
              <a:rPr lang="ko-KR" altLang="en-US" sz="1200" dirty="0">
                <a:latin typeface="+mj-ea"/>
              </a:rPr>
              <a:t>일종의 업로드 </a:t>
            </a:r>
            <a:r>
              <a:rPr lang="en-US" altLang="ko-KR" sz="1200" dirty="0">
                <a:latin typeface="+mj-ea"/>
              </a:rPr>
              <a:t>)</a:t>
            </a:r>
            <a:r>
              <a:rPr lang="ko-KR" altLang="en-US" sz="1200" dirty="0">
                <a:latin typeface="+mj-ea"/>
              </a:rPr>
              <a:t> </a:t>
            </a:r>
            <a:endParaRPr lang="en-US" altLang="ko-KR" sz="1200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   # docker push [OPTIONS] NAME[:TAG]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22553"/>
              </p:ext>
            </p:extLst>
          </p:nvPr>
        </p:nvGraphicFramePr>
        <p:xfrm>
          <a:off x="628079" y="1908197"/>
          <a:ext cx="8623713" cy="1949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194970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push han0495/hello-world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The push refers to repository [ </a:t>
                      </a:r>
                      <a:r>
                        <a:rPr lang="en-US" altLang="ko-KR" sz="1200" dirty="0">
                          <a:hlinkClick r:id="rId2"/>
                        </a:rPr>
                        <a:t>docker.io/han0495/hello-world </a:t>
                      </a:r>
                      <a:r>
                        <a:rPr lang="en-US" altLang="ko-KR" sz="1200" dirty="0"/>
                        <a:t>]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ee83fc5847cb: Mounted from library/hello-world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latest: digest: sha256:aca41a608e5eb015f1ec6755f490f3be26b48010b178e78c00eac21ffbe246f1 size: 524 </a:t>
                      </a:r>
                    </a:p>
                    <a:p>
                      <a:br>
                        <a:rPr lang="en-US" altLang="ko-KR" sz="1200" dirty="0"/>
                      </a:br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images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REPOSITORY            TAG                 IMAGE ID            CREATED             SIZE </a:t>
                      </a:r>
                      <a:br>
                        <a:rPr lang="en-US" altLang="ko-KR" sz="1200" dirty="0"/>
                      </a:br>
                      <a:r>
                        <a:rPr lang="en-US" altLang="ko-KR" sz="1200" b="1" dirty="0"/>
                        <a:t>han0495/hello-world   latest              2cb0d9787c4d        2 months ago        1.85kB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hello-world           latest              2cb0d9787c4d        2 months ago        1.85kB </a:t>
                      </a:r>
                      <a:endParaRPr lang="en-US" altLang="ko-KR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EE7E3CB0-692C-4AB8-A30D-9D473F140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103350"/>
            <a:ext cx="6704538" cy="2385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A4F106A2-920B-47C0-A5E8-D4286DF73FBF}"/>
              </a:ext>
            </a:extLst>
          </p:cNvPr>
          <p:cNvSpPr/>
          <p:nvPr/>
        </p:nvSpPr>
        <p:spPr>
          <a:xfrm>
            <a:off x="2272937" y="5207726"/>
            <a:ext cx="4990012" cy="644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5537AE-4272-4E2E-9B54-35E1358B9CDA}"/>
              </a:ext>
            </a:extLst>
          </p:cNvPr>
          <p:cNvSpPr/>
          <p:nvPr/>
        </p:nvSpPr>
        <p:spPr>
          <a:xfrm>
            <a:off x="2368174" y="6016425"/>
            <a:ext cx="7477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+mj-ea"/>
                <a:ea typeface="+mj-ea"/>
              </a:rPr>
              <a:t> 위와 같이 </a:t>
            </a:r>
            <a:r>
              <a:rPr lang="en-US" altLang="ko-KR" sz="1400" dirty="0">
                <a:latin typeface="+mj-ea"/>
                <a:ea typeface="+mj-ea"/>
              </a:rPr>
              <a:t>docker hub </a:t>
            </a:r>
            <a:r>
              <a:rPr lang="ko-KR" altLang="en-US" sz="1400" dirty="0">
                <a:latin typeface="+mj-ea"/>
                <a:ea typeface="+mj-ea"/>
              </a:rPr>
              <a:t>의 </a:t>
            </a:r>
            <a:r>
              <a:rPr lang="en-US" altLang="ko-KR" sz="1400" dirty="0">
                <a:latin typeface="+mj-ea"/>
                <a:ea typeface="+mj-ea"/>
              </a:rPr>
              <a:t>Public Repository </a:t>
            </a:r>
            <a:r>
              <a:rPr lang="ko-KR" altLang="en-US" sz="1400" dirty="0">
                <a:latin typeface="+mj-ea"/>
                <a:ea typeface="+mj-ea"/>
              </a:rPr>
              <a:t>로 </a:t>
            </a:r>
            <a:r>
              <a:rPr lang="en-US" altLang="ko-KR" sz="1400" dirty="0">
                <a:latin typeface="+mj-ea"/>
                <a:ea typeface="+mj-ea"/>
              </a:rPr>
              <a:t>push </a:t>
            </a:r>
            <a:r>
              <a:rPr lang="ko-KR" altLang="en-US" sz="1400" dirty="0">
                <a:latin typeface="+mj-ea"/>
                <a:ea typeface="+mj-ea"/>
              </a:rPr>
              <a:t>된 것을 확인 할 수 있습니다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965B4A10-6568-45B0-BB0C-AB528C14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75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Run Containers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</a:t>
            </a:r>
            <a:r>
              <a:rPr lang="en-US" altLang="ko-KR" sz="1200" dirty="0">
                <a:latin typeface="+mj-ea"/>
              </a:rPr>
              <a:t> Container </a:t>
            </a:r>
            <a:r>
              <a:rPr lang="ko-KR" altLang="en-US" sz="1200" dirty="0">
                <a:latin typeface="+mj-ea"/>
              </a:rPr>
              <a:t>를 실행 하는 명령 입니다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j-ea"/>
              </a:rPr>
              <a:t>       # docker run [OPTIONS] IMAGE [COMMAND] [ARG...]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774189"/>
              </p:ext>
            </p:extLst>
          </p:nvPr>
        </p:nvGraphicFramePr>
        <p:xfrm>
          <a:off x="628079" y="1998005"/>
          <a:ext cx="8623713" cy="207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077596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run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dirty="0"/>
                        <a:t>AH00558: 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: Could not reliably determine the server's fully qualified domain name, using 172.17.0.2. Set the '</a:t>
                      </a:r>
                      <a:r>
                        <a:rPr lang="en-US" altLang="ko-KR" sz="1200" dirty="0" err="1"/>
                        <a:t>ServerName</a:t>
                      </a:r>
                      <a:r>
                        <a:rPr lang="en-US" altLang="ko-KR" sz="1200" dirty="0"/>
                        <a:t>' directive globally to suppress this message </a:t>
                      </a:r>
                    </a:p>
                    <a:p>
                      <a:r>
                        <a:rPr lang="en-US" altLang="ko-KR" sz="1200" dirty="0"/>
                        <a:t>AH00558: 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: Could not reliably determine the server's fully qualified domain name, using 172.17.0.2. Set the '</a:t>
                      </a:r>
                      <a:r>
                        <a:rPr lang="en-US" altLang="ko-KR" sz="1200" dirty="0" err="1"/>
                        <a:t>ServerName</a:t>
                      </a:r>
                      <a:r>
                        <a:rPr lang="en-US" altLang="ko-KR" sz="1200" dirty="0"/>
                        <a:t>' directive globally to suppress this message </a:t>
                      </a:r>
                    </a:p>
                    <a:p>
                      <a:r>
                        <a:rPr lang="en-US" altLang="ko-KR" sz="1200" dirty="0"/>
                        <a:t>[Mon Sep 10 06:43:19.002515 2018] [</a:t>
                      </a:r>
                      <a:r>
                        <a:rPr lang="en-US" altLang="ko-KR" sz="1200" dirty="0" err="1"/>
                        <a:t>mpm_event:notice</a:t>
                      </a:r>
                      <a:r>
                        <a:rPr lang="en-US" altLang="ko-KR" sz="1200" dirty="0"/>
                        <a:t>] [</a:t>
                      </a:r>
                      <a:r>
                        <a:rPr lang="en-US" altLang="ko-KR" sz="1200" dirty="0" err="1"/>
                        <a:t>pid</a:t>
                      </a:r>
                      <a:r>
                        <a:rPr lang="en-US" altLang="ko-KR" sz="1200" dirty="0"/>
                        <a:t> 1:tid 140466418673536] AH00489: Apache/2.4.34 (Unix) configured -- resuming normal operations </a:t>
                      </a:r>
                    </a:p>
                    <a:p>
                      <a:r>
                        <a:rPr lang="en-US" altLang="ko-KR" sz="1200" dirty="0"/>
                        <a:t>[Mon Sep 10 06:43:19.002612 2018] [</a:t>
                      </a:r>
                      <a:r>
                        <a:rPr lang="en-US" altLang="ko-KR" sz="1200" dirty="0" err="1"/>
                        <a:t>core:notice</a:t>
                      </a:r>
                      <a:r>
                        <a:rPr lang="en-US" altLang="ko-KR" sz="1200" dirty="0"/>
                        <a:t>] [</a:t>
                      </a:r>
                      <a:r>
                        <a:rPr lang="en-US" altLang="ko-KR" sz="1200" dirty="0" err="1"/>
                        <a:t>pid</a:t>
                      </a:r>
                      <a:r>
                        <a:rPr lang="en-US" altLang="ko-KR" sz="1200" dirty="0"/>
                        <a:t> 1:tid 140466418673536] AH00094: Command line: '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 -D FOREGROUND'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EF1B18-2A39-4899-A7AF-9A185393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76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Remove Containers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 현재 실행 중이거나 실행이 종료된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제거하는 명령 입니다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 현재 실행 중인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강제로 제거 하기 위해서는 </a:t>
            </a:r>
            <a:r>
              <a:rPr lang="en-US" altLang="ko-KR" sz="1200" dirty="0">
                <a:latin typeface="+mj-ea"/>
              </a:rPr>
              <a:t>-f </a:t>
            </a:r>
            <a:r>
              <a:rPr lang="ko-KR" altLang="en-US" sz="1200" dirty="0">
                <a:latin typeface="+mj-ea"/>
              </a:rPr>
              <a:t>옵션을 사용합니다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j-ea"/>
              </a:rPr>
              <a:t>         # docker rm [OPTIONS] CONTAINER [CONTAINER...] 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65284"/>
              </p:ext>
            </p:extLst>
          </p:nvPr>
        </p:nvGraphicFramePr>
        <p:xfrm>
          <a:off x="628079" y="2285388"/>
          <a:ext cx="8623713" cy="2260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260486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 -a </a:t>
                      </a:r>
                    </a:p>
                    <a:p>
                      <a:r>
                        <a:rPr lang="en-US" altLang="ko-KR" sz="1200" dirty="0"/>
                        <a:t>CONTAINER ID        IMAGE               COMMAND              CREATED             STATUS                     PORTS               NAMES </a:t>
                      </a:r>
                    </a:p>
                    <a:p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c89632a2eede </a:t>
                      </a:r>
                      <a:r>
                        <a:rPr lang="en-US" altLang="ko-KR" sz="1200" b="1" dirty="0"/>
                        <a:t> 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               "</a:t>
                      </a:r>
                      <a:r>
                        <a:rPr lang="en-US" altLang="ko-KR" sz="1200" dirty="0" err="1"/>
                        <a:t>httpd</a:t>
                      </a:r>
                      <a:r>
                        <a:rPr lang="en-US" altLang="ko-KR" sz="1200" dirty="0"/>
                        <a:t>-foreground"   2 minutes ago       Exited (0) 2 minutes ago                       </a:t>
                      </a:r>
                      <a:r>
                        <a:rPr lang="en-US" altLang="ko-KR" sz="1200" dirty="0" err="1"/>
                        <a:t>fervent_wiles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r>
                        <a:rPr lang="en-US" altLang="ko-KR" sz="1200" dirty="0"/>
                        <a:t>032759e31d4c        hello-world         "/hello"             10 days ago         Exited (0) 10 days ago                         </a:t>
                      </a:r>
                      <a:r>
                        <a:rPr lang="en-US" altLang="ko-KR" sz="1200" dirty="0" err="1"/>
                        <a:t>jovial_lovelace</a:t>
                      </a:r>
                      <a:r>
                        <a:rPr lang="en-US" altLang="ko-KR" sz="1200" dirty="0"/>
                        <a:t>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b="1" dirty="0">
                          <a:solidFill>
                            <a:srgbClr val="0AF653"/>
                          </a:solidFill>
                        </a:rPr>
                        <a:t># docker rm c89632a2eede </a:t>
                      </a:r>
                      <a:endParaRPr lang="en-US" altLang="ko-KR" sz="1200" dirty="0">
                        <a:solidFill>
                          <a:srgbClr val="0AF653"/>
                        </a:solidFill>
                      </a:endParaRPr>
                    </a:p>
                    <a:p>
                      <a:r>
                        <a:rPr lang="en-US" altLang="ko-KR" sz="1200" dirty="0"/>
                        <a:t>c89632a2eede </a:t>
                      </a:r>
                    </a:p>
                    <a:p>
                      <a:endParaRPr lang="en-US" altLang="ko-KR" sz="1200" dirty="0"/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</a:rPr>
                        <a:t> -a </a:t>
                      </a:r>
                    </a:p>
                    <a:p>
                      <a:r>
                        <a:rPr lang="en-US" altLang="ko-KR" sz="1200" dirty="0"/>
                        <a:t>CONTAINER ID        IMAGE               COMMAND             CREATED             STATUS                   PORTS               NAMES </a:t>
                      </a:r>
                    </a:p>
                    <a:p>
                      <a:r>
                        <a:rPr lang="en-US" altLang="ko-KR" sz="1200" dirty="0"/>
                        <a:t>032759e31d4c        hello-world         "/hello"            10 days ago         Exited (0) 10 days ago                       </a:t>
                      </a:r>
                      <a:r>
                        <a:rPr lang="en-US" altLang="ko-KR" sz="1200" dirty="0" err="1"/>
                        <a:t>jovial_lovelace</a:t>
                      </a:r>
                      <a:r>
                        <a:rPr lang="en-US" altLang="ko-KR" sz="1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5A50A3C-C5AA-4F60-B00B-BFBB114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96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앞서 배운 </a:t>
            </a:r>
            <a:r>
              <a:rPr lang="en-US" altLang="ko-KR" sz="1200" dirty="0">
                <a:latin typeface="+mj-ea"/>
              </a:rPr>
              <a:t>docker run </a:t>
            </a:r>
            <a:r>
              <a:rPr lang="ko-KR" altLang="en-US" sz="1200" dirty="0">
                <a:latin typeface="+mj-ea"/>
              </a:rPr>
              <a:t>명령을 통해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시작하고 </a:t>
            </a:r>
            <a:r>
              <a:rPr lang="en-US" altLang="ko-KR" sz="1200" dirty="0">
                <a:latin typeface="+mj-ea"/>
              </a:rPr>
              <a:t>Web </a:t>
            </a:r>
            <a:r>
              <a:rPr lang="ko-KR" altLang="en-US" sz="1200" dirty="0">
                <a:latin typeface="+mj-ea"/>
              </a:rPr>
              <a:t>서비스를 구성 할 수 있습니다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1) Docker </a:t>
            </a:r>
            <a:r>
              <a:rPr lang="ko-KR" altLang="en-US" sz="1200" b="1" dirty="0">
                <a:latin typeface="+mn-ea"/>
              </a:rPr>
              <a:t>이미지 </a:t>
            </a:r>
            <a:r>
              <a:rPr lang="en-US" altLang="ko-KR" sz="1200" b="1" dirty="0">
                <a:latin typeface="+mn-ea"/>
              </a:rPr>
              <a:t>Pull </a:t>
            </a:r>
            <a:r>
              <a:rPr lang="ko-KR" altLang="en-US" sz="1200" b="1" dirty="0">
                <a:latin typeface="+mn-ea"/>
              </a:rPr>
              <a:t>진행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09673"/>
              </p:ext>
            </p:extLst>
          </p:nvPr>
        </p:nvGraphicFramePr>
        <p:xfrm>
          <a:off x="628079" y="2214797"/>
          <a:ext cx="8623713" cy="2138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13845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pull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httpd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effectLst/>
                        </a:rPr>
                        <a:t>Using default tag: latest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latest: Pulling from library/</a:t>
                      </a:r>
                      <a:r>
                        <a:rPr lang="en-US" altLang="ko-KR" sz="1200" dirty="0" err="1">
                          <a:effectLst/>
                        </a:rPr>
                        <a:t>httpd</a:t>
                      </a:r>
                      <a:endParaRPr lang="en-US" altLang="ko-KR" sz="1200" dirty="0">
                        <a:effectLst/>
                      </a:endParaRPr>
                    </a:p>
                    <a:p>
                      <a:r>
                        <a:rPr lang="en-US" altLang="ko-KR" sz="1200" dirty="0">
                          <a:effectLst/>
                        </a:rPr>
                        <a:t>Digest: sha256:8631904c6e92918b6c7dd82b72512714e7fbc3f1a1ace2de17cb2746c401b8fb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Status: Image is up to date for </a:t>
                      </a:r>
                      <a:r>
                        <a:rPr lang="en-US" altLang="ko-KR" sz="1200" dirty="0" err="1">
                          <a:effectLst/>
                        </a:rPr>
                        <a:t>httpd:latest</a:t>
                      </a:r>
                      <a:endParaRPr lang="en-US" altLang="ko-KR" sz="1200" dirty="0">
                        <a:effectLst/>
                      </a:endParaRPr>
                    </a:p>
                    <a:p>
                      <a:endParaRPr lang="en-US" altLang="ko-KR" sz="1200" dirty="0"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images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REPOSITORY            TAG                 IMAGE ID            CREATED             SIZE</a:t>
                      </a:r>
                    </a:p>
                    <a:p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          latest              d595a4011ae3        5 days ago          178MB</a:t>
                      </a:r>
                    </a:p>
                    <a:p>
                      <a:r>
                        <a:rPr lang="en-US" altLang="ko-KR" sz="1200" dirty="0">
                          <a:effectLst/>
                        </a:rPr>
                        <a:t>han0495/hello-world   latest              2cb0d9787c4d        2 months ago        1.85kB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CAD9B9-CAC7-4F37-A434-441627BE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84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앞서 배운 </a:t>
            </a:r>
            <a:r>
              <a:rPr lang="en-US" altLang="ko-KR" sz="1200" dirty="0">
                <a:latin typeface="+mj-ea"/>
              </a:rPr>
              <a:t>docker run </a:t>
            </a:r>
            <a:r>
              <a:rPr lang="ko-KR" altLang="en-US" sz="1200" dirty="0">
                <a:latin typeface="+mj-ea"/>
              </a:rPr>
              <a:t>명령을 통해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시작하고 </a:t>
            </a:r>
            <a:r>
              <a:rPr lang="en-US" altLang="ko-KR" sz="1200" dirty="0">
                <a:latin typeface="+mj-ea"/>
              </a:rPr>
              <a:t>Web </a:t>
            </a:r>
            <a:r>
              <a:rPr lang="ko-KR" altLang="en-US" sz="1200" dirty="0">
                <a:latin typeface="+mj-ea"/>
              </a:rPr>
              <a:t>서비스를 구성 할 수 있습니다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2) Docker Container </a:t>
            </a:r>
            <a:r>
              <a:rPr lang="ko-KR" altLang="en-US" sz="1200" b="1" dirty="0">
                <a:latin typeface="+mn-ea"/>
              </a:rPr>
              <a:t>구동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C3976B1-BA58-4CB0-9FBC-5F7A2064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16BFF9-8A70-437F-9049-15521039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8" y="2214797"/>
            <a:ext cx="8971226" cy="287809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E0EFDC6-3F1B-4AAB-BD0F-7730085681E6}"/>
              </a:ext>
            </a:extLst>
          </p:cNvPr>
          <p:cNvSpPr/>
          <p:nvPr/>
        </p:nvSpPr>
        <p:spPr>
          <a:xfrm>
            <a:off x="498074" y="5252332"/>
            <a:ext cx="8985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Container </a:t>
            </a:r>
            <a:r>
              <a:rPr lang="ko-KR" altLang="en-US" sz="1200" dirty="0">
                <a:latin typeface="+mj-ea"/>
                <a:ea typeface="+mj-ea"/>
              </a:rPr>
              <a:t>가 </a:t>
            </a:r>
            <a:r>
              <a:rPr lang="en-US" altLang="ko-KR" sz="1200" dirty="0">
                <a:latin typeface="+mj-ea"/>
                <a:ea typeface="+mj-ea"/>
              </a:rPr>
              <a:t>Foreground </a:t>
            </a:r>
            <a:r>
              <a:rPr lang="ko-KR" altLang="en-US" sz="1200" dirty="0">
                <a:latin typeface="+mj-ea"/>
                <a:ea typeface="+mj-ea"/>
              </a:rPr>
              <a:t>로 작동하면서 </a:t>
            </a:r>
            <a:r>
              <a:rPr lang="en-US" altLang="ko-KR" sz="1200" dirty="0">
                <a:latin typeface="+mj-ea"/>
                <a:ea typeface="+mj-ea"/>
              </a:rPr>
              <a:t>Shell </a:t>
            </a:r>
            <a:r>
              <a:rPr lang="ko-KR" altLang="en-US" sz="1200" dirty="0">
                <a:latin typeface="+mj-ea"/>
                <a:ea typeface="+mj-ea"/>
              </a:rPr>
              <a:t>을 사용을 못할 뿐더러</a:t>
            </a:r>
            <a:r>
              <a:rPr lang="en-US" altLang="ko-KR" sz="1200" dirty="0">
                <a:latin typeface="+mj-ea"/>
                <a:ea typeface="+mj-ea"/>
              </a:rPr>
              <a:t>, Shell </a:t>
            </a:r>
            <a:r>
              <a:rPr lang="ko-KR" altLang="en-US" sz="1200" dirty="0">
                <a:latin typeface="+mj-ea"/>
                <a:ea typeface="+mj-ea"/>
              </a:rPr>
              <a:t>이 종료가 되면 </a:t>
            </a:r>
            <a:r>
              <a:rPr lang="en-US" altLang="ko-KR" sz="1200" dirty="0" err="1">
                <a:latin typeface="+mj-ea"/>
                <a:ea typeface="+mj-ea"/>
              </a:rPr>
              <a:t>httpd</a:t>
            </a:r>
            <a:r>
              <a:rPr lang="en-US" altLang="ko-KR" sz="1200" dirty="0">
                <a:latin typeface="+mj-ea"/>
                <a:ea typeface="+mj-ea"/>
              </a:rPr>
              <a:t> Container </a:t>
            </a:r>
            <a:r>
              <a:rPr lang="ko-KR" altLang="en-US" sz="1200" dirty="0">
                <a:latin typeface="+mj-ea"/>
                <a:ea typeface="+mj-ea"/>
              </a:rPr>
              <a:t>도 중지가 됩니다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r>
              <a:rPr lang="ko-KR" altLang="en-US" sz="1200" dirty="0">
                <a:latin typeface="+mj-ea"/>
                <a:ea typeface="+mj-ea"/>
              </a:rPr>
              <a:t>위와 같이 되면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전혀 서비스에 적용 할 수가 없습니다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  <a:p>
            <a:endParaRPr lang="en-US" altLang="ko-KR" sz="1200" dirty="0">
              <a:latin typeface="+mj-ea"/>
              <a:ea typeface="+mj-ea"/>
            </a:endParaRPr>
          </a:p>
          <a:p>
            <a:r>
              <a:rPr lang="ko-KR" altLang="en-US" sz="1200" dirty="0">
                <a:latin typeface="+mj-ea"/>
                <a:ea typeface="+mj-ea"/>
              </a:rPr>
              <a:t>그리하여 아래와 같이 </a:t>
            </a:r>
            <a:r>
              <a:rPr lang="en-US" altLang="ko-KR" sz="1200" dirty="0">
                <a:latin typeface="+mj-ea"/>
                <a:ea typeface="+mj-ea"/>
              </a:rPr>
              <a:t>background </a:t>
            </a:r>
            <a:r>
              <a:rPr lang="ko-KR" altLang="en-US" sz="1200" dirty="0">
                <a:latin typeface="+mj-ea"/>
                <a:ea typeface="+mj-ea"/>
              </a:rPr>
              <a:t>로 </a:t>
            </a:r>
            <a:r>
              <a:rPr lang="en-US" altLang="ko-KR" sz="1200" dirty="0">
                <a:latin typeface="+mj-ea"/>
                <a:ea typeface="+mj-ea"/>
              </a:rPr>
              <a:t>container </a:t>
            </a:r>
            <a:r>
              <a:rPr lang="ko-KR" altLang="en-US" sz="1200" dirty="0">
                <a:latin typeface="+mj-ea"/>
                <a:ea typeface="+mj-ea"/>
              </a:rPr>
              <a:t>를 실행하면 됩니다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1242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앞서 배운 </a:t>
            </a:r>
            <a:r>
              <a:rPr lang="en-US" altLang="ko-KR" sz="1200" dirty="0">
                <a:latin typeface="+mj-ea"/>
              </a:rPr>
              <a:t>docker run </a:t>
            </a:r>
            <a:r>
              <a:rPr lang="ko-KR" altLang="en-US" sz="1200" dirty="0">
                <a:latin typeface="+mj-ea"/>
              </a:rPr>
              <a:t>명령을 통해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시작하고 </a:t>
            </a:r>
            <a:r>
              <a:rPr lang="en-US" altLang="ko-KR" sz="1200" dirty="0">
                <a:latin typeface="+mj-ea"/>
              </a:rPr>
              <a:t>Web </a:t>
            </a:r>
            <a:r>
              <a:rPr lang="ko-KR" altLang="en-US" sz="1200" dirty="0">
                <a:latin typeface="+mj-ea"/>
              </a:rPr>
              <a:t>서비스를 구성 할 수 있습니다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3) Run Background Docker Container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67141"/>
              </p:ext>
            </p:extLst>
          </p:nvPr>
        </p:nvGraphicFramePr>
        <p:xfrm>
          <a:off x="628079" y="2342604"/>
          <a:ext cx="8623713" cy="16633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1663337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run -d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httpd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3c9764e9b79a058b0dedda07312679d6cafc0779c3e66ae04d9d1034a2b29ee1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CREATED             STATUS              PORTS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11 seconds ago      Up 10 seconds       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stupefied_rama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0F9908-C02D-489A-B4A8-A47375BD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3662F2C-CB31-4578-9629-DC26A36C233E}"/>
              </a:ext>
            </a:extLst>
          </p:cNvPr>
          <p:cNvSpPr/>
          <p:nvPr/>
        </p:nvSpPr>
        <p:spPr>
          <a:xfrm>
            <a:off x="498074" y="4302042"/>
            <a:ext cx="8985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위와 같이 </a:t>
            </a:r>
            <a:r>
              <a:rPr lang="en-US" altLang="ko-KR" sz="1200" dirty="0"/>
              <a:t>Shell </a:t>
            </a:r>
            <a:r>
              <a:rPr lang="ko-KR" altLang="en-US" sz="1200" dirty="0"/>
              <a:t>에서 다른 명령도 가능하고 서비스가 계속 실행되는 것을 확인 할 수 있습니다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</a:t>
            </a:r>
          </a:p>
          <a:p>
            <a:r>
              <a:rPr lang="ko-KR" altLang="en-US" sz="1200" dirty="0"/>
              <a:t>그럼 실제로 서비스가 작동하는지 확인해 보겠습니다</a:t>
            </a:r>
            <a:r>
              <a:rPr lang="en-US" altLang="ko-KR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45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dirty="0">
                <a:latin typeface="+mj-ea"/>
              </a:rPr>
              <a:t>     앞서 배운 </a:t>
            </a:r>
            <a:r>
              <a:rPr lang="en-US" altLang="ko-KR" sz="1200" dirty="0">
                <a:latin typeface="+mj-ea"/>
              </a:rPr>
              <a:t>docker run </a:t>
            </a:r>
            <a:r>
              <a:rPr lang="ko-KR" altLang="en-US" sz="1200" dirty="0">
                <a:latin typeface="+mj-ea"/>
              </a:rPr>
              <a:t>명령을 통해 </a:t>
            </a:r>
            <a:r>
              <a:rPr lang="en-US" altLang="ko-KR" sz="1200" dirty="0">
                <a:latin typeface="+mj-ea"/>
              </a:rPr>
              <a:t>Container </a:t>
            </a:r>
            <a:r>
              <a:rPr lang="ko-KR" altLang="en-US" sz="1200" dirty="0">
                <a:latin typeface="+mj-ea"/>
              </a:rPr>
              <a:t>를 시작하고 </a:t>
            </a:r>
            <a:r>
              <a:rPr lang="en-US" altLang="ko-KR" sz="1200" dirty="0">
                <a:latin typeface="+mj-ea"/>
              </a:rPr>
              <a:t>Web </a:t>
            </a:r>
            <a:r>
              <a:rPr lang="ko-KR" altLang="en-US" sz="1200" dirty="0">
                <a:latin typeface="+mj-ea"/>
              </a:rPr>
              <a:t>서비스를 구성 할 수 있습니다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4) </a:t>
            </a:r>
            <a:r>
              <a:rPr lang="ko-KR" altLang="en-US" sz="1200" b="1" dirty="0">
                <a:latin typeface="+mn-ea"/>
              </a:rPr>
              <a:t>서비스 확인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50666"/>
              </p:ext>
            </p:extLst>
          </p:nvPr>
        </p:nvGraphicFramePr>
        <p:xfrm>
          <a:off x="628079" y="2214797"/>
          <a:ext cx="8623713" cy="6764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676449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curl http://127.0.0.1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curl: (7) Failed connect to 127.0.0.1;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effectLst/>
                        </a:rPr>
                        <a:t>연결이 거부됨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0F4781F-C6A7-4F78-BFDD-2172FBCA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7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Docker Network </a:t>
            </a:r>
            <a:r>
              <a:rPr lang="ko-KR" altLang="en-US" sz="1200" dirty="0">
                <a:latin typeface="+mn-ea"/>
              </a:rPr>
              <a:t>구조</a:t>
            </a:r>
            <a:endParaRPr lang="en-US" altLang="ko-KR" sz="1200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591E20-00CD-4856-B38D-50F2D41F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1CE951-364C-43BC-9237-99BA49B14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54" y="1742063"/>
            <a:ext cx="51720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Docker Network </a:t>
            </a:r>
            <a:r>
              <a:rPr lang="ko-KR" altLang="en-US" sz="1200" dirty="0">
                <a:latin typeface="+mn-ea"/>
              </a:rPr>
              <a:t>구조</a:t>
            </a:r>
            <a:endParaRPr lang="en-US" altLang="ko-KR" sz="1200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591E20-00CD-4856-B38D-50F2D41F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90A1294-0856-434E-8AB9-9FA319247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767840"/>
            <a:ext cx="50673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40137"/>
              </p:ext>
            </p:extLst>
          </p:nvPr>
        </p:nvGraphicFramePr>
        <p:xfrm>
          <a:off x="628079" y="1371748"/>
          <a:ext cx="8623713" cy="33411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341126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stop 3c9764e9b79a        //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기존에 </a:t>
                      </a:r>
                      <a:r>
                        <a:rPr lang="ko-KR" altLang="en-US" sz="1200" dirty="0" err="1">
                          <a:solidFill>
                            <a:srgbClr val="0AF653"/>
                          </a:solidFill>
                          <a:effectLst/>
                        </a:rPr>
                        <a:t>실행중이던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docker container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중지 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–a                                  // docker container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중지 확인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CREATED             STATUS                     PORTS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“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-foreground”   18 minutes ago      Exited (0) 3 seconds ago               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stupefied_raman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run –d –p 80:80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// add option port mapping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dee5fb60c083564d6095b1b9811b3e634c017caf9788f5fce57a0dcb309e4e76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CREATED             STATUS                      PORTS 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dee5fb60c083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3 seconds ago       Up 2 seconds                0.0.0.0:80-&gt;80/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goofy_sammet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19 minutes ago      Exited (0) 18 seconds ago                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stupefied_raman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curl http://127.0.0.1                   //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서비스 확인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&lt;html&gt;&lt;body&gt;&lt;h1&gt;It works!&lt;/h1&gt;&lt;/body&gt;&lt;/html&gt;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E84D28-9229-43EA-87C9-618F38DB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31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E86BB285-006B-40B6-818C-BD1341560771}"/>
              </a:ext>
            </a:extLst>
          </p:cNvPr>
          <p:cNvSpPr txBox="1">
            <a:spLocks/>
          </p:cNvSpPr>
          <p:nvPr/>
        </p:nvSpPr>
        <p:spPr>
          <a:xfrm>
            <a:off x="3440249" y="1112236"/>
            <a:ext cx="5520871" cy="4861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srgbClr val="0B1C3B"/>
                </a:solidFill>
              </a:rPr>
              <a:t>Container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>
                <a:solidFill>
                  <a:srgbClr val="0B1C3B"/>
                </a:solidFill>
              </a:rPr>
              <a:t>Container </a:t>
            </a:r>
            <a:r>
              <a:rPr lang="ko-KR" altLang="en-US" sz="2000" dirty="0">
                <a:solidFill>
                  <a:srgbClr val="0B1C3B"/>
                </a:solidFill>
              </a:rPr>
              <a:t>란</a:t>
            </a:r>
            <a:r>
              <a:rPr lang="en-US" altLang="ko-KR" sz="2000" dirty="0">
                <a:solidFill>
                  <a:srgbClr val="0B1C3B"/>
                </a:solidFill>
              </a:rPr>
              <a:t>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>
                <a:solidFill>
                  <a:srgbClr val="0B1C3B"/>
                </a:solidFill>
              </a:rPr>
              <a:t>Docker </a:t>
            </a:r>
            <a:r>
              <a:rPr lang="ko-KR" altLang="en-US" sz="2000" dirty="0">
                <a:solidFill>
                  <a:srgbClr val="0B1C3B"/>
                </a:solidFill>
              </a:rPr>
              <a:t>란</a:t>
            </a:r>
            <a:r>
              <a:rPr lang="en-US" altLang="ko-KR" sz="2000" dirty="0">
                <a:solidFill>
                  <a:srgbClr val="0B1C3B"/>
                </a:solidFill>
              </a:rPr>
              <a:t>?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>
                <a:solidFill>
                  <a:srgbClr val="0B1C3B"/>
                </a:solidFill>
              </a:rPr>
              <a:t>Docker Engine Installation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400" b="1" dirty="0">
                <a:solidFill>
                  <a:srgbClr val="0B1C3B"/>
                </a:solidFill>
              </a:rPr>
              <a:t>Docker</a:t>
            </a:r>
            <a:r>
              <a:rPr lang="ko-KR" altLang="en-US" sz="2400" b="1" dirty="0">
                <a:solidFill>
                  <a:srgbClr val="0B1C3B"/>
                </a:solidFill>
              </a:rPr>
              <a:t> </a:t>
            </a:r>
            <a:r>
              <a:rPr lang="en-US" altLang="ko-KR" sz="2400" b="1" dirty="0">
                <a:solidFill>
                  <a:srgbClr val="0B1C3B"/>
                </a:solidFill>
              </a:rPr>
              <a:t>Engine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/>
              <a:t>Docker Architecture</a:t>
            </a:r>
            <a:endParaRPr lang="en-US" altLang="ko-KR" sz="2000" dirty="0">
              <a:solidFill>
                <a:srgbClr val="0B1C3B"/>
              </a:solidFill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>
                <a:solidFill>
                  <a:srgbClr val="0B1C3B"/>
                </a:solidFill>
              </a:rPr>
              <a:t>Docker Container Operations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 err="1">
                <a:solidFill>
                  <a:srgbClr val="0B1C3B"/>
                </a:solidFill>
              </a:rPr>
              <a:t>DockerFile</a:t>
            </a:r>
            <a:r>
              <a:rPr lang="en-US" altLang="ko-KR" sz="2000" dirty="0">
                <a:solidFill>
                  <a:srgbClr val="0B1C3B"/>
                </a:solidFill>
              </a:rPr>
              <a:t>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arenR"/>
            </a:pPr>
            <a:r>
              <a:rPr lang="en-US" altLang="ko-KR" sz="2000" dirty="0">
                <a:solidFill>
                  <a:srgbClr val="0B1C3B"/>
                </a:solidFill>
              </a:rPr>
              <a:t>Docker-compose</a:t>
            </a:r>
          </a:p>
        </p:txBody>
      </p:sp>
    </p:spTree>
    <p:extLst>
      <p:ext uri="{BB962C8B-B14F-4D97-AF65-F5344CB8AC3E}">
        <p14:creationId xmlns:p14="http://schemas.microsoft.com/office/powerpoint/2010/main" val="300999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E84D28-9229-43EA-87C9-618F38DB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0A5209B-F8C6-4BE9-A0A4-CBFC1821F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11" y="1382001"/>
            <a:ext cx="8310978" cy="4394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3654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Index.html </a:t>
            </a:r>
            <a:r>
              <a:rPr lang="ko-KR" altLang="en-US" sz="1200" dirty="0">
                <a:latin typeface="+mn-ea"/>
              </a:rPr>
              <a:t>수정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90374"/>
              </p:ext>
            </p:extLst>
          </p:nvPr>
        </p:nvGraphicFramePr>
        <p:xfrm>
          <a:off x="628079" y="1576596"/>
          <a:ext cx="8623713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13845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CREATED             STATUS                      PORTS 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dee5fb60c083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3 seconds ago       Up 2 seconds                0.0.0.0:80-&gt;80/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goofy_sammet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3c9764e9b79a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19 minutes ago      Exited (0) 18 seconds ago                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stupefied_raman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exec -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ti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dee5fb60c083 /bin/bash       "container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내부로 들어가서 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http index.html </a:t>
                      </a:r>
                      <a:r>
                        <a:rPr lang="ko-KR" altLang="en-US" sz="1200" dirty="0">
                          <a:solidFill>
                            <a:srgbClr val="0AF653"/>
                          </a:solidFill>
                          <a:effectLst/>
                        </a:rPr>
                        <a:t>을 수정합니다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."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/local/apache2#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/local/apache2# ls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bin  build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cgi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-bin  conf  error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icons  include  logs    modules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/local/apache2# cd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ls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index.html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cat index.html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&lt;html&gt;&lt;body&gt;&lt;h1&gt;It works!&lt;/h1&gt;&lt;/body&gt;&lt;/html&gt;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echo "&lt;html&gt;&lt;body&gt;&lt;h1&gt;Docker Test Page&lt;/h1&gt;&lt;/body&gt;&lt;/html&gt;" &gt; index.html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cat index.html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FFFF00"/>
                          </a:solidFill>
                          <a:effectLst/>
                        </a:rPr>
                        <a:t>&lt;html&gt;&lt;body&gt;&lt;h1&gt;Docker Test Page&lt;/h1&gt;&lt;/body&gt;&lt;/html&gt;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root@dee5fb60c083:/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exit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Exit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curl http://192.168.13.131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&lt;html&gt;&lt;body&gt;&lt;h1&gt;Docker Test Page&lt;/h1&gt;&lt;/body&gt;&lt;/html&gt;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E27328-0A94-4466-9188-A4B7355B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852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2.2 Docker Container Operations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Docker</a:t>
            </a:r>
            <a:r>
              <a:rPr lang="ko-KR" altLang="en-US" sz="1400" b="1" dirty="0">
                <a:latin typeface="+mn-ea"/>
              </a:rPr>
              <a:t>를 이용해서 </a:t>
            </a:r>
            <a:r>
              <a:rPr lang="en-US" altLang="ko-KR" sz="1400" b="1" dirty="0">
                <a:latin typeface="+mn-ea"/>
              </a:rPr>
              <a:t>Web </a:t>
            </a:r>
            <a:r>
              <a:rPr lang="ko-KR" altLang="en-US" sz="1400" b="1" dirty="0">
                <a:latin typeface="+mn-ea"/>
              </a:rPr>
              <a:t>서비스 구성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E27328-0A94-4466-9188-A4B7355B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32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F2F5BC-75B9-4D42-BAD6-857D9F6F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2" y="1295554"/>
            <a:ext cx="8556036" cy="4891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6139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2.3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DockerFile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err="1">
                <a:latin typeface="+mn-ea"/>
              </a:rPr>
              <a:t>DockerFile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이란</a:t>
            </a:r>
            <a:r>
              <a:rPr lang="en-US" altLang="ko-KR" sz="1400" b="1" dirty="0">
                <a:latin typeface="+mn-ea"/>
              </a:rPr>
              <a:t>?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r>
              <a:rPr lang="en-US" altLang="ko-KR" sz="1200" dirty="0" err="1">
                <a:latin typeface="+mj-ea"/>
              </a:rPr>
              <a:t>DockerFile</a:t>
            </a:r>
            <a:r>
              <a:rPr lang="en-US" altLang="ko-KR" sz="1200" dirty="0">
                <a:latin typeface="+mj-ea"/>
              </a:rPr>
              <a:t> </a:t>
            </a:r>
            <a:r>
              <a:rPr lang="ko-KR" altLang="en-US" sz="1200" dirty="0">
                <a:latin typeface="+mj-ea"/>
              </a:rPr>
              <a:t>이란</a:t>
            </a:r>
            <a:r>
              <a:rPr lang="en-US" altLang="ko-KR" sz="1200" dirty="0">
                <a:latin typeface="+mj-ea"/>
              </a:rPr>
              <a:t>, </a:t>
            </a:r>
            <a:r>
              <a:rPr lang="ko-KR" altLang="en-US" sz="1200" dirty="0">
                <a:latin typeface="+mj-ea"/>
              </a:rPr>
              <a:t>나만의 </a:t>
            </a:r>
            <a:r>
              <a:rPr lang="en-US" altLang="ko-KR" sz="1200" dirty="0">
                <a:latin typeface="+mj-ea"/>
              </a:rPr>
              <a:t>Container image</a:t>
            </a:r>
            <a:r>
              <a:rPr lang="ko-KR" altLang="en-US" sz="1200" dirty="0">
                <a:latin typeface="+mj-ea"/>
              </a:rPr>
              <a:t>를 </a:t>
            </a:r>
            <a:r>
              <a:rPr lang="en-US" altLang="ko-KR" sz="1200" dirty="0">
                <a:latin typeface="+mj-ea"/>
              </a:rPr>
              <a:t>Build </a:t>
            </a:r>
            <a:r>
              <a:rPr lang="ko-KR" altLang="en-US" sz="1200" dirty="0">
                <a:latin typeface="+mj-ea"/>
              </a:rPr>
              <a:t>할 수 있게 해주는 </a:t>
            </a:r>
            <a:r>
              <a:rPr lang="en-US" altLang="ko-KR" sz="1200" dirty="0">
                <a:latin typeface="+mj-ea"/>
              </a:rPr>
              <a:t>Docker image </a:t>
            </a:r>
            <a:r>
              <a:rPr lang="ko-KR" altLang="en-US" sz="1200" dirty="0">
                <a:latin typeface="+mj-ea"/>
              </a:rPr>
              <a:t>파일 입니다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Docker Hub </a:t>
            </a:r>
            <a:r>
              <a:rPr lang="ko-KR" altLang="en-US" sz="1200" dirty="0">
                <a:latin typeface="+mj-ea"/>
              </a:rPr>
              <a:t>에 없는 이미지도 </a:t>
            </a:r>
            <a:r>
              <a:rPr lang="en-US" altLang="ko-KR" sz="1200" dirty="0" err="1">
                <a:latin typeface="+mj-ea"/>
              </a:rPr>
              <a:t>DockerFile</a:t>
            </a:r>
            <a:r>
              <a:rPr lang="en-US" altLang="ko-KR" sz="1200" dirty="0">
                <a:latin typeface="+mj-ea"/>
              </a:rPr>
              <a:t> </a:t>
            </a:r>
            <a:r>
              <a:rPr lang="ko-KR" altLang="en-US" sz="1200" dirty="0">
                <a:latin typeface="+mj-ea"/>
              </a:rPr>
              <a:t>을 이용하면 특별한 </a:t>
            </a:r>
            <a:r>
              <a:rPr lang="en-US" altLang="ko-KR" sz="1200" dirty="0">
                <a:latin typeface="+mj-ea"/>
              </a:rPr>
              <a:t>image </a:t>
            </a:r>
            <a:r>
              <a:rPr lang="ko-KR" altLang="en-US" sz="1200" dirty="0">
                <a:latin typeface="+mj-ea"/>
              </a:rPr>
              <a:t>도 생성 할 수 있습니다</a:t>
            </a:r>
            <a:r>
              <a:rPr lang="en-US" altLang="ko-KR" sz="1200" dirty="0">
                <a:latin typeface="+mj-ea"/>
              </a:rPr>
              <a:t>. </a:t>
            </a: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r>
              <a:rPr lang="en-US" altLang="ko-KR" sz="1200" b="1" dirty="0" err="1">
                <a:latin typeface="+mj-ea"/>
              </a:rPr>
              <a:t>DockerFile</a:t>
            </a:r>
            <a:endParaRPr lang="en-US" altLang="ko-KR" sz="1200" b="1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CD7A9EF-A85D-499D-B872-3932DE9BB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80174"/>
              </p:ext>
            </p:extLst>
          </p:nvPr>
        </p:nvGraphicFramePr>
        <p:xfrm>
          <a:off x="628079" y="2472740"/>
          <a:ext cx="8623713" cy="2138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13845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cat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dockerfile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FROM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MAINTAINER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chhan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&lt;chhan@osci.kr&gt;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RUN echo "&lt;html&gt;&lt;body&gt;&lt;h1&gt;Docker File Test Page&lt;/h1&gt;&lt;/body&gt;&lt;/html&gt;" &gt; 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/index.html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EXPOSE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2.3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DockerFile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err="1">
                <a:latin typeface="+mn-ea"/>
              </a:rPr>
              <a:t>DockerFile</a:t>
            </a:r>
            <a:r>
              <a:rPr lang="en-US" altLang="ko-KR" sz="1400" b="1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9728"/>
              </p:ext>
            </p:extLst>
          </p:nvPr>
        </p:nvGraphicFramePr>
        <p:xfrm>
          <a:off x="628079" y="1290550"/>
          <a:ext cx="8623713" cy="2138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13845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cat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dockerfile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FROM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MAINTAINER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chhan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&lt;chhan@osci.kr&gt;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RUN echo "&lt;html&gt;&lt;body&gt;&lt;h1&gt;Docker File Test Page&lt;/h1&gt;&lt;/body&gt;&lt;/html&gt;" &gt; 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/index.html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EXPOSE 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CFD367DF-49AF-459C-9FF6-E5F6EA19F485}"/>
              </a:ext>
            </a:extLst>
          </p:cNvPr>
          <p:cNvSpPr/>
          <p:nvPr/>
        </p:nvSpPr>
        <p:spPr>
          <a:xfrm>
            <a:off x="628079" y="3502413"/>
            <a:ext cx="9715500" cy="311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 FROM 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Docker Hub </a:t>
            </a:r>
            <a:r>
              <a:rPr lang="ko-KR" altLang="en-US" sz="1200" dirty="0"/>
              <a:t>에서 어떤 이미지를 가지고 와서 작업할지 선언합니다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작성법은 </a:t>
            </a:r>
            <a:r>
              <a:rPr lang="en-US" altLang="ko-KR" sz="1200" dirty="0"/>
              <a:t>&lt;</a:t>
            </a:r>
            <a:r>
              <a:rPr lang="ko-KR" altLang="en-US" sz="1200" dirty="0"/>
              <a:t>이미지명</a:t>
            </a:r>
            <a:r>
              <a:rPr lang="en-US" altLang="ko-KR" sz="1200" dirty="0"/>
              <a:t>&gt;:&lt;</a:t>
            </a:r>
            <a:r>
              <a:rPr lang="ko-KR" altLang="en-US" sz="1200" dirty="0"/>
              <a:t>태그</a:t>
            </a:r>
            <a:r>
              <a:rPr lang="en-US" altLang="ko-KR" sz="1200" dirty="0"/>
              <a:t>&gt; </a:t>
            </a:r>
            <a:r>
              <a:rPr lang="ko-KR" altLang="en-US" sz="1200" dirty="0"/>
              <a:t>로 작성합니다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 MAINTAINER 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en-US" altLang="ko-KR" sz="1200" dirty="0" err="1"/>
              <a:t>DockerFile</a:t>
            </a:r>
            <a:r>
              <a:rPr lang="en-US" altLang="ko-KR" sz="1200" dirty="0"/>
              <a:t> </a:t>
            </a:r>
            <a:r>
              <a:rPr lang="ko-KR" altLang="en-US" sz="1200" dirty="0"/>
              <a:t>제작한 사람의 정보를 기입합니다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 RUN 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docker image </a:t>
            </a:r>
            <a:r>
              <a:rPr lang="ko-KR" altLang="en-US" sz="1200" dirty="0"/>
              <a:t>가 실행되고 </a:t>
            </a:r>
            <a:r>
              <a:rPr lang="en-US" altLang="ko-KR" sz="1200" dirty="0"/>
              <a:t>container </a:t>
            </a:r>
            <a:r>
              <a:rPr lang="ko-KR" altLang="en-US" sz="1200" dirty="0"/>
              <a:t>내에서 실행될 명령어입니다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해당 내용은 적으면 적을수록 </a:t>
            </a:r>
            <a:r>
              <a:rPr lang="en-US" altLang="ko-KR" sz="1200" dirty="0"/>
              <a:t>container label </a:t>
            </a:r>
            <a:r>
              <a:rPr lang="ko-KR" altLang="en-US" sz="1200" dirty="0"/>
              <a:t>이 적게 생성되어 </a:t>
            </a:r>
            <a:r>
              <a:rPr lang="en-US" altLang="ko-KR" sz="1200" dirty="0"/>
              <a:t>image </a:t>
            </a:r>
            <a:r>
              <a:rPr lang="ko-KR" altLang="en-US" sz="1200" dirty="0"/>
              <a:t>를 </a:t>
            </a:r>
            <a:r>
              <a:rPr lang="en-US" altLang="ko-KR" sz="1200" dirty="0"/>
              <a:t>compact </a:t>
            </a:r>
            <a:r>
              <a:rPr lang="ko-KR" altLang="en-US" sz="1200" dirty="0"/>
              <a:t>하게 생성 할 수 있습니다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 EXPOSE </a:t>
            </a:r>
            <a:endParaRPr lang="ko-KR" altLang="en-US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Host </a:t>
            </a:r>
            <a:r>
              <a:rPr lang="ko-KR" altLang="en-US" sz="1200" dirty="0"/>
              <a:t>에 연결될 </a:t>
            </a:r>
            <a:r>
              <a:rPr lang="en-US" altLang="ko-KR" sz="1200" dirty="0"/>
              <a:t>Port</a:t>
            </a:r>
            <a:r>
              <a:rPr lang="ko-KR" altLang="en-US" sz="1200" dirty="0"/>
              <a:t>를 지정합니다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위와 같은 </a:t>
            </a:r>
            <a:r>
              <a:rPr lang="en-US" altLang="ko-KR" sz="1200" dirty="0" err="1"/>
              <a:t>DockerFile</a:t>
            </a:r>
            <a:r>
              <a:rPr lang="en-US" altLang="ko-KR" sz="1200" dirty="0"/>
              <a:t> </a:t>
            </a:r>
            <a:r>
              <a:rPr lang="ko-KR" altLang="en-US" sz="1200" dirty="0"/>
              <a:t>구문을 자세히 확인하려면 아래 문서를 참고하시면 됩니다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( </a:t>
            </a:r>
            <a:r>
              <a:rPr lang="en-US" altLang="ko-KR" sz="1200" dirty="0">
                <a:hlinkClick r:id="rId2"/>
              </a:rPr>
              <a:t>https://docs.docker.com/engine/reference/builder/ </a:t>
            </a:r>
            <a:r>
              <a:rPr lang="en-US" altLang="ko-KR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07975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2.3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DockerFile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7"/>
            <a:ext cx="8739385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err="1">
                <a:latin typeface="+mn-ea"/>
              </a:rPr>
              <a:t>DockerFile</a:t>
            </a:r>
            <a:r>
              <a:rPr lang="en-US" altLang="ko-KR" sz="1400" b="1" dirty="0">
                <a:latin typeface="+mn-ea"/>
              </a:rPr>
              <a:t> Build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35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69278"/>
              </p:ext>
            </p:extLst>
          </p:nvPr>
        </p:nvGraphicFramePr>
        <p:xfrm>
          <a:off x="628079" y="1334095"/>
          <a:ext cx="8623713" cy="47183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4718364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pwd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/root/http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ls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dockerfile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build -t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myhttpd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.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Sending build context to Docker daemon  2.048kB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Step 1/4 : FROM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d595a4011ae3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Step 2/4 : MAINTAINER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chhan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&lt;chhan@osci.kr&gt;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Running in 176d94e63272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Removing intermediate container 176d94e63272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282d30eba8fe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Step 3/4 : RUN echo "&lt;html&gt;&lt;body&gt;&lt;h1&gt;Docker File Test Page&lt;/h1&gt;&lt;/body&gt;&lt;/html&gt;" &gt; 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/local/apache2/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htdocs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/index.html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Running in 2f16f1ef9d1c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Removing intermediate container 2f16f1ef9d1c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df135d6e6dbd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Step 4/4 : EXPOSE 80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Running in 12cdc41b8546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Removing intermediate container 12cdc41b8546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---&gt; 52c07f2bfb38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Successfully built 52c07f2bfb38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Successfully tagged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myhttpd:latest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2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2.3 </a:t>
            </a:r>
            <a:r>
              <a:rPr lang="en-US" altLang="ko-KR" sz="2400" dirty="0" err="1">
                <a:solidFill>
                  <a:schemeClr val="bg1"/>
                </a:solidFill>
                <a:latin typeface="+mn-ea"/>
                <a:ea typeface="+mn-ea"/>
              </a:rPr>
              <a:t>DockerFile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7"/>
            <a:ext cx="8739385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err="1">
                <a:latin typeface="+mn-ea"/>
              </a:rPr>
              <a:t>DockerFile</a:t>
            </a:r>
            <a:r>
              <a:rPr lang="en-US" altLang="ko-KR" sz="1400" b="1" dirty="0">
                <a:latin typeface="+mn-ea"/>
              </a:rPr>
              <a:t> Build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  <a:p>
            <a:pPr marL="0" indent="0">
              <a:buNone/>
            </a:pP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36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58187"/>
              </p:ext>
            </p:extLst>
          </p:nvPr>
        </p:nvGraphicFramePr>
        <p:xfrm>
          <a:off x="628079" y="1576250"/>
          <a:ext cx="8623713" cy="32657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265715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images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REPOSITORY            TAG                 IMAGE ID            CREATED             SIZE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latest              52c07f2bfb38        3 seconds ago       178MB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latest              d595a4011ae3        5 days ago          178MB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han0495/hello-world   latest              2cb0d9787c4d        2 months ago        1.85kB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run -d -p 80:80 --name=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myweb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myhttpd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1afd260265923828f88eeae9bc7083985b66eef2d9c588d35ee08e05198470a0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CREATED             STATUS              PORTS 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1afd26026592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-foreground"   5 seconds ago       Up 5 seconds        0.0.0.0:80-&gt;80/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myweb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curl http://192.168.13.131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&lt;html&gt;&lt;body&gt;&lt;h1&gt;Docker File Test Page&lt;/h1&gt;&lt;/body&gt;&lt;/html&gt;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4AF4C482-03F1-46AF-A562-97EBC8E3861F}"/>
              </a:ext>
            </a:extLst>
          </p:cNvPr>
          <p:cNvSpPr/>
          <p:nvPr/>
        </p:nvSpPr>
        <p:spPr>
          <a:xfrm>
            <a:off x="555953" y="5055086"/>
            <a:ext cx="8739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+mj-ea"/>
                <a:ea typeface="+mj-ea"/>
              </a:rPr>
              <a:t>이처럼 </a:t>
            </a:r>
            <a:r>
              <a:rPr lang="en-US" altLang="ko-KR" sz="1200" dirty="0" err="1">
                <a:latin typeface="+mj-ea"/>
                <a:ea typeface="+mj-ea"/>
              </a:rPr>
              <a:t>DockerFile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을 통해 작성한 </a:t>
            </a:r>
            <a:r>
              <a:rPr lang="en-US" altLang="ko-KR" sz="1200" dirty="0">
                <a:latin typeface="+mj-ea"/>
                <a:ea typeface="+mj-ea"/>
              </a:rPr>
              <a:t>container image </a:t>
            </a:r>
            <a:r>
              <a:rPr lang="ko-KR" altLang="en-US" sz="1200" dirty="0">
                <a:latin typeface="+mj-ea"/>
                <a:ea typeface="+mj-ea"/>
              </a:rPr>
              <a:t>를 통해 매번 </a:t>
            </a:r>
            <a:r>
              <a:rPr lang="en-US" altLang="ko-KR" sz="1200" dirty="0">
                <a:latin typeface="+mj-ea"/>
                <a:ea typeface="+mj-ea"/>
              </a:rPr>
              <a:t>index File </a:t>
            </a:r>
            <a:r>
              <a:rPr lang="ko-KR" altLang="en-US" sz="1200" dirty="0">
                <a:latin typeface="+mj-ea"/>
                <a:ea typeface="+mj-ea"/>
              </a:rPr>
              <a:t>이 수정된 </a:t>
            </a:r>
            <a:r>
              <a:rPr lang="en-US" altLang="ko-KR" sz="1200" dirty="0">
                <a:latin typeface="+mj-ea"/>
                <a:ea typeface="+mj-ea"/>
              </a:rPr>
              <a:t>Web </a:t>
            </a:r>
            <a:r>
              <a:rPr lang="ko-KR" altLang="en-US" sz="1200" dirty="0">
                <a:latin typeface="+mj-ea"/>
                <a:ea typeface="+mj-ea"/>
              </a:rPr>
              <a:t>서비스를 실행 할 수 있습니다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0866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docker-compose </a:t>
            </a:r>
            <a:r>
              <a:rPr lang="ko-KR" altLang="en-US" sz="1200" dirty="0">
                <a:latin typeface="+mn-ea"/>
              </a:rPr>
              <a:t>란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한번에 여러 </a:t>
            </a:r>
            <a:r>
              <a:rPr lang="en-US" altLang="ko-KR" sz="1200" dirty="0">
                <a:latin typeface="+mn-ea"/>
              </a:rPr>
              <a:t>container </a:t>
            </a:r>
            <a:r>
              <a:rPr lang="ko-KR" altLang="en-US" sz="1200" dirty="0">
                <a:latin typeface="+mn-ea"/>
              </a:rPr>
              <a:t>을 통합 관리 할 수 있게 하는 툴입니다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1200" b="1" dirty="0">
                <a:latin typeface="+mj-ea"/>
              </a:rPr>
              <a:t>docker-compose </a:t>
            </a:r>
            <a:r>
              <a:rPr lang="ko-KR" altLang="en-US" sz="1200" b="1" dirty="0">
                <a:latin typeface="+mj-ea"/>
              </a:rPr>
              <a:t>설치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37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95569"/>
              </p:ext>
            </p:extLst>
          </p:nvPr>
        </p:nvGraphicFramePr>
        <p:xfrm>
          <a:off x="628079" y="2246373"/>
          <a:ext cx="8623713" cy="28869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886942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curl -L "https://github.com/docker/compose/releases/download/1.22.0/docker-compose-$(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uname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-s)-$(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uname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-m)" -o /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/local/bin/docker-compose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% Total    % Received %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Xferd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Average Speed   Time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Current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Dload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Upload   Total   Spent    Left  Speed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100   617    0   617    0     0    558      0 --:--:--  0:00:01 --:--:--   559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100 11.2M  100 11.2M    0     0  2186k      0  0:00:05  0:00:05 --:--:-- 3668k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chmod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+x /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/local/bin/docker-compose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ls -l /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/local/bin/docker-compose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rwxr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xr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-x 1 root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root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11750136  9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effectLst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10 17:26 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usr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/local/bin/docker-compose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docker-compose --version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docker-compose version 1.22.0, build f46880fe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860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  <a:ea typeface="+mj-ea"/>
              </a:rPr>
              <a:t>docker-</a:t>
            </a:r>
            <a:r>
              <a:rPr lang="en-US" altLang="ko-KR" sz="1200" dirty="0" err="1">
                <a:latin typeface="+mj-ea"/>
                <a:ea typeface="+mj-ea"/>
              </a:rPr>
              <a:t>compose.yml</a:t>
            </a:r>
            <a:r>
              <a:rPr lang="en-US" altLang="ko-KR" sz="1200" dirty="0">
                <a:latin typeface="+mj-ea"/>
                <a:ea typeface="+mj-ea"/>
              </a:rPr>
              <a:t> </a:t>
            </a:r>
            <a:r>
              <a:rPr lang="ko-KR" altLang="en-US" sz="1200" dirty="0">
                <a:latin typeface="+mj-ea"/>
                <a:ea typeface="+mj-ea"/>
              </a:rPr>
              <a:t>작성</a:t>
            </a:r>
            <a:endParaRPr lang="en-US" altLang="ko-KR" sz="12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38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42253"/>
              </p:ext>
            </p:extLst>
          </p:nvPr>
        </p:nvGraphicFramePr>
        <p:xfrm>
          <a:off x="628079" y="1716857"/>
          <a:ext cx="8623713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886942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version: '3.3'</a:t>
                      </a: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services: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db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image: mysql:5.7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volumes: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- /var/lib/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mysql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:/var/lib/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mysql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restart: always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environment: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MYSQL_ROOT_PASSWORD: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passwordpress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MYSQL_DATABASE: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MYSQL_USER: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MYSQL_PASSWORD: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depends_on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-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db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image: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wordpress:latest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ports: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- "8000:80"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restart: always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environment: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WORDPRESS_DB_HOST: db:3306</a:t>
                      </a: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WORDPRESS_DB_USER: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      WORDPRESS_DB_PASSWORD: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058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 docker-</a:t>
            </a:r>
            <a:r>
              <a:rPr lang="en-US" altLang="ko-KR" sz="1200" dirty="0" err="1">
                <a:latin typeface="+mn-ea"/>
              </a:rPr>
              <a:t>compose.yml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을 실행</a:t>
            </a:r>
            <a:r>
              <a:rPr lang="en-US" altLang="ko-KR" sz="12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ko-KR" sz="1200" dirty="0"/>
              <a:t>                                                                     (-f [File] , -d background </a:t>
            </a:r>
            <a:r>
              <a:rPr lang="ko-KR" altLang="en-US" sz="1200" dirty="0"/>
              <a:t>실행</a:t>
            </a:r>
            <a:r>
              <a:rPr lang="en-US" altLang="ko-KR" sz="1200" dirty="0"/>
              <a:t>) </a:t>
            </a:r>
            <a:endParaRPr lang="en-US" altLang="ko-KR" sz="1200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39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65841"/>
              </p:ext>
            </p:extLst>
          </p:nvPr>
        </p:nvGraphicFramePr>
        <p:xfrm>
          <a:off x="628079" y="2032234"/>
          <a:ext cx="8623713" cy="3651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docker-compose -f 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compose.yml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up -d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4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1762147" y="3105835"/>
            <a:ext cx="552826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1. Container</a:t>
            </a:r>
            <a:endParaRPr lang="ko-KR" altLang="en-US" sz="4000" dirty="0">
              <a:solidFill>
                <a:schemeClr val="bg1"/>
              </a:solidFill>
              <a:latin typeface="+mn-ea"/>
              <a:ea typeface="+mn-ea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22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 docker-</a:t>
            </a:r>
            <a:r>
              <a:rPr lang="en-US" altLang="ko-KR" sz="1200" dirty="0" err="1">
                <a:latin typeface="+mn-ea"/>
              </a:rPr>
              <a:t>compose.yml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을 실행</a:t>
            </a:r>
            <a:r>
              <a:rPr lang="en-US" altLang="ko-KR" sz="12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40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89271"/>
              </p:ext>
            </p:extLst>
          </p:nvPr>
        </p:nvGraphicFramePr>
        <p:xfrm>
          <a:off x="628079" y="1661041"/>
          <a:ext cx="8623713" cy="39249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924947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ls -la /root/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compose.yml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rw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-r--r-- 1 root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root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537  9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effectLst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10 17:35 /root/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/docker-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compose.yml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docker-compose -f docker-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compose.yml</a:t>
                      </a:r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 up -d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Creating network "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wordpress_default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" with the default driver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Pulling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db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(mysql:5.7)...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5.7: Pulling from library/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mysql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802b00ed6f79: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30f19a05b898: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3e43303be5e9: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94b281824ae2: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51eb397095b1: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54567da6fdf0: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bc57ddb85cce: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c7c0a9c25d8a: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cce6c47ac3fc: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499b9c7376c8: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6c5e08e005ea: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Digest: sha256:1d8f471c7e2929ee1e2bfbc1d16fc8afccd2e070afed24805487e726ce601a6d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Status: Downloaded newer image for mysql:5.7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63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 docker-</a:t>
            </a:r>
            <a:r>
              <a:rPr lang="en-US" altLang="ko-KR" sz="1200" dirty="0" err="1">
                <a:latin typeface="+mn-ea"/>
              </a:rPr>
              <a:t>compose.yml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을 실행</a:t>
            </a:r>
            <a:r>
              <a:rPr lang="en-US" altLang="ko-KR" sz="1200" dirty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41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61626"/>
              </p:ext>
            </p:extLst>
          </p:nvPr>
        </p:nvGraphicFramePr>
        <p:xfrm>
          <a:off x="628079" y="1661041"/>
          <a:ext cx="8623713" cy="484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3924947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Pulling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wordpress:latest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)...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latest: Pulling from library/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802b00ed6f79: Already exists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59f5a5a895f8: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6898b2dbcfeb: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8e0903aaa47e: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2961af1e196a: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71f7016f79a0: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5e1a48e5719c: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7ae5291984f3: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725b65166f31: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3823a607a5d4: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1bcfa4198e39: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f1c79da21110: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18903f439956: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5eda25fffde3: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3800dac98824: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951fbb644962: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5b91123e33c5: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71250bb070e7: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0363e75875b5: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3bcb3cbf244a: Pull complete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Digest: sha256:e30aed2d17b33758544f0eaebee763a452b41ff5bc926d723566338b0137dd81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Status: Downloaded newer image for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wordpress:latest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Creating wordpress_db_1 ... done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Creating wordpress_wordpress_1 ...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77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# docker-compose </a:t>
            </a:r>
            <a:r>
              <a:rPr lang="en-US" altLang="ko-KR" sz="1200" dirty="0" err="1">
                <a:latin typeface="+mn-ea"/>
              </a:rPr>
              <a:t>ps</a:t>
            </a:r>
            <a:r>
              <a:rPr lang="en-US" altLang="ko-KR" sz="1200" dirty="0">
                <a:latin typeface="+mn-ea"/>
              </a:rPr>
              <a:t>      // docker-compose</a:t>
            </a:r>
            <a:r>
              <a:rPr lang="ko-KR" altLang="en-US" sz="1200" dirty="0">
                <a:latin typeface="+mn-ea"/>
              </a:rPr>
              <a:t>로 작동 중인 </a:t>
            </a:r>
            <a:r>
              <a:rPr lang="en-US" altLang="ko-KR" sz="1200" dirty="0">
                <a:latin typeface="+mn-ea"/>
              </a:rPr>
              <a:t>Container </a:t>
            </a:r>
            <a:r>
              <a:rPr lang="ko-KR" altLang="en-US" sz="1200" dirty="0">
                <a:latin typeface="+mn-ea"/>
              </a:rPr>
              <a:t>현황</a:t>
            </a:r>
            <a:endParaRPr lang="en-US" altLang="ko-KR" sz="1200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# docker-compose top    // docker-compose </a:t>
            </a:r>
            <a:r>
              <a:rPr lang="ko-KR" altLang="en-US" sz="1200" dirty="0">
                <a:latin typeface="+mn-ea"/>
              </a:rPr>
              <a:t>가 관리중인 </a:t>
            </a:r>
            <a:r>
              <a:rPr lang="en-US" altLang="ko-KR" sz="1200" dirty="0">
                <a:latin typeface="+mn-ea"/>
              </a:rPr>
              <a:t>Container Process </a:t>
            </a:r>
            <a:r>
              <a:rPr lang="ko-KR" altLang="en-US" sz="1200" dirty="0">
                <a:latin typeface="+mn-ea"/>
              </a:rPr>
              <a:t>정보</a:t>
            </a:r>
            <a:endParaRPr lang="en-US" altLang="ko-KR" sz="1200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42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04595"/>
              </p:ext>
            </p:extLst>
          </p:nvPr>
        </p:nvGraphicFramePr>
        <p:xfrm>
          <a:off x="628079" y="1968858"/>
          <a:ext cx="8623713" cy="40788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4078856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docker-compose </a:t>
                      </a:r>
                      <a:r>
                        <a:rPr lang="en-US" altLang="ko-KR" sz="1200" dirty="0" err="1">
                          <a:solidFill>
                            <a:srgbClr val="0AF653"/>
                          </a:solidFill>
                          <a:effectLst/>
                        </a:rPr>
                        <a:t>ps</a:t>
                      </a:r>
                      <a:endParaRPr lang="en-US" altLang="ko-KR" sz="1200" dirty="0">
                        <a:solidFill>
                          <a:srgbClr val="0AF653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Name                       Command               State          Ports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-------------------------------------------------------------------------------------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wordpress_db_1          docker-entrypoint.sh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mysqld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Up      3306/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, 33060/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wordpress_wordpress_1   docker-entrypoint.sh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apach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...   Up      0.0.0.0:8000-&gt;80/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rgbClr val="0AF653"/>
                          </a:solidFill>
                          <a:effectLst/>
                        </a:rPr>
                        <a:t># docker-compose top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wordpress_db_1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UID      PID    PPID    C   STIME   TTY     TIME      CMD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-------------------------------------------------------------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polkitd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10737   10716   0   17:41   ?     00:00:00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mysqld</a:t>
                      </a:r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wordpress_wordpress_1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UID     PID    PPID    C   STIME   TTY     TIME             CMD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------------------------------------------------------------------------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root   10997   10977   0   17:41   ?     00:00:00   apache2 -DFOREGROUND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33     14530   10997   0   17:41   ?     00:00:00   apache2 -DFOREGROUND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33     14531   10997   0   17:41   ?     00:00:00   apache2 -DFOREGROUND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33     14533   10997   0   17:41   ?     00:00:00   apache2 -DFOREGROUND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33     14534   10997   0   17:41   ?     00:00:00   apache2 -DFOREGROUND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33     14535   10997   0   17:41   ?     00:00:00   apache2 -DFOREGROUND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69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43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AD3F7CA-EB87-40B1-92D8-499B55C3E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84" y="1348967"/>
            <a:ext cx="6687033" cy="5074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1457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</a:t>
            </a: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44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40635"/>
              </p:ext>
            </p:extLst>
          </p:nvPr>
        </p:nvGraphicFramePr>
        <p:xfrm>
          <a:off x="628079" y="1406832"/>
          <a:ext cx="8623713" cy="29779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977991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    CREATED             STATUS              PORTS   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25c5e75bb07d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wordpress:latest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"docker-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entrypoint.s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…"   4 minutes ago       Up 4 minutes        0.0.0.0:8000-&gt;80/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wordpress_wordpress_1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f52a5d2495e4        mysql:5.7           "docker-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entrypoint.s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…"   4 minutes ago       Up 4 minutes        3306/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, 33060/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wordpress_db_1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images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REPOSITORY            TAG                 IMAGE ID            CREATED             SIZE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latest              52c07f2bfb38        About an hour ago   178MB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latest              63b422244491        2 days ago          409MB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mysql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5.7                 563a026a1511        5 days ago          372MB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latest              d595a4011ae3        5 days ago          178MB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han0495/hello-world   latest              2cb0d9787c4d        2 months ago        1.85k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106E8B8-237E-4119-824B-28255C24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9" y="4623014"/>
            <a:ext cx="9906000" cy="14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에 없던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image를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자동으로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Download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했습니다.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docker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container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실행했습니다.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mysql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영구적 볼륨으로 할당하였습니다.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docker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내부 포트를 외부 포트와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Mapping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하였습니다.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container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순서대로 실행했습니다 </a:t>
            </a:r>
          </a:p>
        </p:txBody>
      </p:sp>
    </p:spTree>
    <p:extLst>
      <p:ext uri="{BB962C8B-B14F-4D97-AF65-F5344CB8AC3E}">
        <p14:creationId xmlns:p14="http://schemas.microsoft.com/office/powerpoint/2010/main" val="1129630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2.4 Docker-compose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127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/>
              <a:t>docker-compose 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Container </a:t>
            </a:r>
            <a:r>
              <a:rPr lang="ko-KR" altLang="en-US" sz="1400" b="1" dirty="0"/>
              <a:t>통합 관리 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</a:t>
            </a: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45</a:t>
            </a:fld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14C7233-68F7-4C85-AB6E-AFE359A96C61}"/>
              </a:ext>
            </a:extLst>
          </p:cNvPr>
          <p:cNvGraphicFramePr>
            <a:graphicFrameLocks noGrp="1"/>
          </p:cNvGraphicFramePr>
          <p:nvPr/>
        </p:nvGraphicFramePr>
        <p:xfrm>
          <a:off x="628079" y="1406832"/>
          <a:ext cx="8623713" cy="29779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23713">
                  <a:extLst>
                    <a:ext uri="{9D8B030D-6E8A-4147-A177-3AD203B41FA5}">
                      <a16:colId xmlns:a16="http://schemas.microsoft.com/office/drawing/2014/main" val="205797464"/>
                    </a:ext>
                  </a:extLst>
                </a:gridCol>
              </a:tblGrid>
              <a:tr h="2977991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ps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-a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CONTAINER ID        IMAGE               COMMAND                  CREATED             STATUS              PORTS                  NAMES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25c5e75bb07d        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wordpress:latest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"docker-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entrypoint.s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…"   4 minutes ago       Up 4 minutes        0.0.0.0:8000-&gt;80/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wordpress_wordpress_1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f52a5d2495e4        mysql:5.7           "docker-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entrypoint.s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…"   4 minutes ago       Up 4 minutes        3306/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, 33060/</a:t>
                      </a:r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tcp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wordpress_db_1</a:t>
                      </a:r>
                    </a:p>
                    <a:p>
                      <a:endParaRPr lang="en-US" altLang="ko-K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# docker images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REPOSITORY            TAG                 IMAGE ID            CREATED             SIZE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latest              52c07f2bfb38        About an hour ago   178MB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wordpress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latest              63b422244491        2 days ago          409MB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mysql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5.7                 563a026a1511        5 days ago          372MB</a:t>
                      </a:r>
                    </a:p>
                    <a:p>
                      <a:r>
                        <a:rPr lang="en-US" altLang="ko-KR" sz="1200" dirty="0" err="1">
                          <a:solidFill>
                            <a:schemeClr val="bg1"/>
                          </a:solidFill>
                          <a:effectLst/>
                        </a:rPr>
                        <a:t>httpd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                 latest              d595a4011ae3        5 days ago          178MB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bg1"/>
                          </a:solidFill>
                          <a:effectLst/>
                        </a:rPr>
                        <a:t>han0495/hello-world   latest              2cb0d9787c4d        2 months ago        1.85k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570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106E8B8-237E-4119-824B-28255C24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9" y="4623014"/>
            <a:ext cx="9906000" cy="14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에 없던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image를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자동으로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Download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했습니다.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docker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container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실행했습니다.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lib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mysql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영구적 볼륨으로 할당하였습니다.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docker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내부 포트를 외부 포트와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Mapping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하였습니다.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ko-KR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container</a:t>
            </a: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를 순서대로 실행했습니다 </a:t>
            </a:r>
          </a:p>
        </p:txBody>
      </p:sp>
    </p:spTree>
    <p:extLst>
      <p:ext uri="{BB962C8B-B14F-4D97-AF65-F5344CB8AC3E}">
        <p14:creationId xmlns:p14="http://schemas.microsoft.com/office/powerpoint/2010/main" val="1180423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>
            <a:extLst>
              <a:ext uri="{FF2B5EF4-FFF2-40B4-BE49-F238E27FC236}">
                <a16:creationId xmlns:a16="http://schemas.microsoft.com/office/drawing/2014/main" id="{7738A086-FD7D-4270-8EEC-B7BA77003710}"/>
              </a:ext>
            </a:extLst>
          </p:cNvPr>
          <p:cNvSpPr txBox="1">
            <a:spLocks/>
          </p:cNvSpPr>
          <p:nvPr/>
        </p:nvSpPr>
        <p:spPr>
          <a:xfrm>
            <a:off x="1762147" y="3105835"/>
            <a:ext cx="552826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3. </a:t>
            </a:r>
            <a:r>
              <a:rPr lang="ko-KR" altLang="en-US" sz="4000" dirty="0">
                <a:solidFill>
                  <a:schemeClr val="bg1"/>
                </a:solidFill>
                <a:latin typeface="+mn-ea"/>
                <a:ea typeface="+mn-ea"/>
                <a:cs typeface="Circular Pro Bold" panose="020B0804020101010102" pitchFamily="34" charset="0"/>
              </a:rPr>
              <a:t>참고 자료</a:t>
            </a:r>
          </a:p>
        </p:txBody>
      </p:sp>
    </p:spTree>
    <p:extLst>
      <p:ext uri="{BB962C8B-B14F-4D97-AF65-F5344CB8AC3E}">
        <p14:creationId xmlns:p14="http://schemas.microsoft.com/office/powerpoint/2010/main" val="1047081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참고 자료</a:t>
            </a:r>
            <a:endParaRPr lang="en-US" altLang="ko-KR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38396"/>
            <a:ext cx="8739385" cy="299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/>
              <a:t>참고 자료 </a:t>
            </a:r>
          </a:p>
          <a:p>
            <a:r>
              <a:rPr lang="en-US" altLang="ko-KR" sz="1400" dirty="0" err="1"/>
              <a:t>Cgroup</a:t>
            </a:r>
            <a:r>
              <a:rPr lang="en-US" altLang="ko-KR" sz="1400" dirty="0"/>
              <a:t> : </a:t>
            </a:r>
            <a:r>
              <a:rPr lang="en-US" altLang="ko-KR" sz="1400" dirty="0">
                <a:hlinkClick r:id="rId3"/>
              </a:rPr>
              <a:t>https://access.redhat.com/documentation/ko</a:t>
            </a:r>
            <a:r>
              <a:rPr lang="en-US" altLang="ko-KR" sz="1400" dirty="0">
                <a:hlinkClick r:id="rId3"/>
              </a:rPr>
              <a:t>-</a:t>
            </a:r>
            <a:r>
              <a:rPr lang="en-US" altLang="ko-KR" sz="1400" dirty="0">
                <a:hlinkClick r:id="rId3"/>
              </a:rPr>
              <a:t>kr/red_hat_enterprise_linux/6/html/resource_management_guide/ch01 </a:t>
            </a:r>
            <a:endParaRPr lang="en-US" altLang="ko-KR" sz="1400" dirty="0"/>
          </a:p>
          <a:p>
            <a:r>
              <a:rPr lang="en-US" altLang="ko-KR" sz="1400" dirty="0"/>
              <a:t>namespace : </a:t>
            </a:r>
            <a:r>
              <a:rPr lang="en-US" altLang="ko-KR" sz="1400" dirty="0">
                <a:hlinkClick r:id="rId4"/>
              </a:rPr>
              <a:t>https://access.redhat.com/documentation/en-us/red_hat_enterprise_linux_atomic_host/7/html/overview_of_containers_in_red_hat_systems/introduction_to_linux_containers </a:t>
            </a:r>
            <a:endParaRPr lang="en-US" altLang="ko-KR" sz="1400" dirty="0"/>
          </a:p>
          <a:p>
            <a:r>
              <a:rPr lang="en-US" altLang="ko-KR" sz="1400" dirty="0"/>
              <a:t>docker : </a:t>
            </a:r>
            <a:r>
              <a:rPr lang="en-US" altLang="ko-KR" sz="1400" dirty="0">
                <a:hlinkClick r:id="rId5"/>
              </a:rPr>
              <a:t>https://docs.docker.com/ </a:t>
            </a:r>
            <a:endParaRPr lang="en-US" altLang="ko-KR" sz="1400" dirty="0"/>
          </a:p>
          <a:p>
            <a:r>
              <a:rPr lang="en-US" altLang="ko-KR" sz="1400" dirty="0" err="1"/>
              <a:t>Sideshare</a:t>
            </a:r>
            <a:endParaRPr lang="en-US" altLang="ko-KR" sz="1400" dirty="0"/>
          </a:p>
          <a:p>
            <a:r>
              <a:rPr lang="en-US" altLang="ko-KR" sz="1400" dirty="0"/>
              <a:t>Google Image Search</a:t>
            </a:r>
          </a:p>
          <a:p>
            <a:pPr marL="0" indent="0">
              <a:buNone/>
            </a:pPr>
            <a:r>
              <a:rPr lang="en-US" altLang="ko-KR" sz="1200" dirty="0">
                <a:latin typeface="+mn-ea"/>
              </a:rPr>
              <a:t>     </a:t>
            </a:r>
            <a:r>
              <a:rPr lang="en-US" altLang="ko-KR" sz="1200" dirty="0">
                <a:latin typeface="+mj-ea"/>
              </a:rPr>
              <a:t>    </a:t>
            </a:r>
            <a:endParaRPr lang="en-US" altLang="ko-KR" sz="1200" b="1" dirty="0">
              <a:latin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3969397-EBEB-4D14-92C8-38F16A7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067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65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1.1 Container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?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9" y="4468609"/>
            <a:ext cx="6045146" cy="1029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dirty="0">
                <a:latin typeface="+mn-ea"/>
              </a:rPr>
              <a:t>위 사진을 보면 해외 수출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수입을 위해 많은 컨테이너를 적재한 모습입니다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ko-KR" altLang="en-US" sz="1200" dirty="0">
                <a:latin typeface="+mn-ea"/>
              </a:rPr>
              <a:t>위키백과에서는 컨테이너를 이렇게 정의 하고 있습니다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CC3EA1-41A8-4C92-A72D-36FAC7F8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7" y="939969"/>
            <a:ext cx="6730637" cy="3365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CB7D799-64B0-4DB7-8C33-C47B2C7B8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67" y="5114108"/>
            <a:ext cx="6650990" cy="1304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B79354-8920-45A6-B9DA-A188E188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69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1.1 Container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?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1099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00" dirty="0">
                <a:latin typeface="+mn-ea"/>
              </a:rPr>
              <a:t>컨테이너란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어플리케이션이 동작하기 위해서 필요한 요소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실행 파일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어플리케이션 </a:t>
            </a:r>
            <a:r>
              <a:rPr lang="ko-KR" altLang="en-US" sz="1200" dirty="0" err="1">
                <a:latin typeface="+mn-ea"/>
              </a:rPr>
              <a:t>엔진등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을 패키지화하고 격리 하는 기술을 말합니다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dirty="0">
                <a:latin typeface="+mn-ea"/>
              </a:rPr>
              <a:t>이를 통해 전체 인프라를 쉽고 빠르게 관리 할 수 있게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dirty="0">
                <a:latin typeface="+mn-ea"/>
              </a:rPr>
              <a:t>아래 동영상은 컨테이너에 대해 쉽게 설명된 동영상입니다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00000"/>
              </a:lnSpc>
            </a:pPr>
            <a:endParaRPr lang="en-US" altLang="ko-KR" sz="1200" dirty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ko-KR" altLang="en-US" sz="1000" dirty="0">
              <a:latin typeface="+mn-ea"/>
            </a:endParaRPr>
          </a:p>
        </p:txBody>
      </p:sp>
      <p:pic>
        <p:nvPicPr>
          <p:cNvPr id="2" name="온라인 미디어 1" title="Why containers?">
            <a:hlinkClick r:id="" action="ppaction://media"/>
            <a:extLst>
              <a:ext uri="{FF2B5EF4-FFF2-40B4-BE49-F238E27FC236}">
                <a16:creationId xmlns:a16="http://schemas.microsoft.com/office/drawing/2014/main" id="{AA3F368C-8DAC-4142-86BB-D45406E208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5494" y="2326000"/>
            <a:ext cx="6895012" cy="3878444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0A1B526-AFF3-4F53-B893-2464CB92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C04E737-7290-4D58-929D-F020065EF267}"/>
              </a:ext>
            </a:extLst>
          </p:cNvPr>
          <p:cNvSpPr/>
          <p:nvPr/>
        </p:nvSpPr>
        <p:spPr>
          <a:xfrm>
            <a:off x="1505494" y="6231603"/>
            <a:ext cx="3718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/>
              <a:t>출처</a:t>
            </a:r>
            <a:r>
              <a:rPr lang="en-US" altLang="ko-KR" sz="1200" b="1" dirty="0"/>
              <a:t> - </a:t>
            </a:r>
            <a:r>
              <a:rPr lang="en-US" altLang="ko-KR" sz="1200" b="1" dirty="0" err="1"/>
              <a:t>Redhat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Youtube</a:t>
            </a:r>
            <a:r>
              <a:rPr lang="en-US" altLang="ko-KR" sz="1200" b="1" dirty="0"/>
              <a:t> </a:t>
            </a:r>
            <a:r>
              <a:rPr lang="en-US" altLang="ko-KR" sz="1200" dirty="0"/>
              <a:t>(h</a:t>
            </a:r>
            <a:r>
              <a:rPr lang="ko-KR" altLang="en-US" sz="1200" dirty="0"/>
              <a:t>ttps://youtu.be/n-JwAM6XF88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507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87A533-AB8F-4B3A-9BD1-A9DC53C77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7" y="3691204"/>
            <a:ext cx="5352505" cy="2841453"/>
          </a:xfrm>
          <a:prstGeom prst="rect">
            <a:avLst/>
          </a:prstGeom>
        </p:spPr>
      </p:pic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1.2 Docker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?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416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err="1">
                <a:latin typeface="+mn-ea"/>
              </a:rPr>
              <a:t>도커</a:t>
            </a:r>
            <a:r>
              <a:rPr lang="en-US" altLang="ko-KR" sz="1400" b="1" dirty="0">
                <a:latin typeface="+mn-ea"/>
              </a:rPr>
              <a:t>(Docker)</a:t>
            </a:r>
            <a:endParaRPr lang="ko-KR" altLang="en-US" sz="1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2013</a:t>
            </a:r>
            <a:r>
              <a:rPr lang="ko-KR" altLang="en-US" sz="1200" dirty="0">
                <a:latin typeface="+mn-ea"/>
              </a:rPr>
              <a:t>년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 err="1">
                <a:latin typeface="+mn-ea"/>
              </a:rPr>
              <a:t>dotCloud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창업자인 </a:t>
            </a:r>
            <a:r>
              <a:rPr lang="ko-KR" altLang="en-US" sz="1200" b="1" i="1" dirty="0">
                <a:latin typeface="+mn-ea"/>
              </a:rPr>
              <a:t>솔로몬 </a:t>
            </a:r>
            <a:r>
              <a:rPr lang="ko-KR" altLang="en-US" sz="1200" b="1" i="1" dirty="0" err="1">
                <a:latin typeface="+mn-ea"/>
              </a:rPr>
              <a:t>하이크스</a:t>
            </a:r>
            <a:r>
              <a:rPr lang="ko-KR" altLang="en-US" sz="1200" b="1" i="1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가 </a:t>
            </a:r>
            <a:r>
              <a:rPr lang="en-US" altLang="ko-KR" sz="1200" dirty="0" err="1">
                <a:latin typeface="+mn-ea"/>
              </a:rPr>
              <a:t>PyCon</a:t>
            </a:r>
            <a:r>
              <a:rPr lang="en-US" altLang="ko-KR" sz="1200" dirty="0">
                <a:latin typeface="+mn-ea"/>
              </a:rPr>
              <a:t> Conference </a:t>
            </a:r>
            <a:r>
              <a:rPr lang="ko-KR" altLang="en-US" sz="1200" dirty="0">
                <a:latin typeface="+mn-ea"/>
              </a:rPr>
              <a:t>에서 발표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기존에 리눅스에 있는 리눅스 컨테이너 기술을 좀 더 활용한 기술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애플리케이션을 컨테이너로 좀더 쉽게 사용할 수 있게 만든 오픈소스 프로젝트</a:t>
            </a:r>
            <a:endParaRPr lang="en-US" altLang="ko-KR" sz="12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Go </a:t>
            </a:r>
            <a:r>
              <a:rPr lang="ko-KR" altLang="en-US" sz="1200" dirty="0">
                <a:latin typeface="+mn-ea"/>
              </a:rPr>
              <a:t>언어로 작성 됨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가상 </a:t>
            </a:r>
            <a:r>
              <a:rPr lang="ko-KR" altLang="en-US" sz="1200" dirty="0" err="1">
                <a:latin typeface="+mn-ea"/>
              </a:rPr>
              <a:t>머신과</a:t>
            </a:r>
            <a:r>
              <a:rPr lang="ko-KR" altLang="en-US" sz="1200" dirty="0">
                <a:latin typeface="+mn-ea"/>
              </a:rPr>
              <a:t> 비교하여 향상된 성능을 보여줌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dirty="0" err="1">
                <a:latin typeface="+mn-ea"/>
              </a:rPr>
              <a:t>도커</a:t>
            </a:r>
            <a:r>
              <a:rPr lang="ko-KR" altLang="en-US" sz="1400" b="1" dirty="0">
                <a:latin typeface="+mn-ea"/>
              </a:rPr>
              <a:t> 프로젝트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Docker-compose , Docker Machine , Registry </a:t>
            </a:r>
            <a:r>
              <a:rPr lang="ko-KR" altLang="en-US" sz="1200" dirty="0">
                <a:latin typeface="+mn-ea"/>
              </a:rPr>
              <a:t>등 다양한 프로젝트 존재 </a:t>
            </a:r>
          </a:p>
          <a:p>
            <a:pPr lvl="1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일반적으로 </a:t>
            </a:r>
            <a:r>
              <a:rPr lang="en-US" altLang="ko-KR" sz="1200" dirty="0">
                <a:latin typeface="+mn-ea"/>
              </a:rPr>
              <a:t>Docker </a:t>
            </a:r>
            <a:r>
              <a:rPr lang="ko-KR" altLang="en-US" sz="1200" dirty="0">
                <a:latin typeface="+mn-ea"/>
              </a:rPr>
              <a:t>라고 하는 것은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+mn-ea"/>
              </a:rPr>
              <a:t>     Docker Engine </a:t>
            </a:r>
            <a:r>
              <a:rPr lang="ko-KR" altLang="en-US" sz="1200" dirty="0">
                <a:latin typeface="+mn-ea"/>
              </a:rPr>
              <a:t>을 말한다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1200" dirty="0" err="1">
                <a:latin typeface="+mn-ea"/>
              </a:rPr>
              <a:t>도커</a:t>
            </a:r>
            <a:r>
              <a:rPr lang="ko-KR" altLang="en-US" sz="1200" dirty="0">
                <a:latin typeface="+mn-ea"/>
              </a:rPr>
              <a:t> 프로젝트는 </a:t>
            </a:r>
            <a:r>
              <a:rPr lang="en-US" altLang="ko-KR" sz="1200" dirty="0">
                <a:latin typeface="+mn-ea"/>
              </a:rPr>
              <a:t>Docker Engine </a:t>
            </a:r>
            <a:r>
              <a:rPr lang="ko-KR" altLang="en-US" sz="1200" dirty="0">
                <a:latin typeface="+mn-ea"/>
              </a:rPr>
              <a:t>을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1200" dirty="0">
                <a:latin typeface="+mn-ea"/>
              </a:rPr>
              <a:t>     효율적으로 사용하기 위한 도구들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99A610-2F59-4317-8736-A7F4E64D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76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8AD888-35E4-4695-996D-29B9DFE0F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1" b="25126"/>
          <a:stretch/>
        </p:blipFill>
        <p:spPr>
          <a:xfrm>
            <a:off x="3735978" y="4982845"/>
            <a:ext cx="6047772" cy="1583418"/>
          </a:xfrm>
          <a:prstGeom prst="rect">
            <a:avLst/>
          </a:prstGeom>
        </p:spPr>
      </p:pic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1.2 Docker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?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416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+mn-ea"/>
              </a:rPr>
              <a:t>Docker </a:t>
            </a:r>
            <a:r>
              <a:rPr lang="ko-KR" altLang="en-US" sz="2000" b="1" dirty="0">
                <a:latin typeface="+mn-ea"/>
              </a:rPr>
              <a:t>가 주목 받는 이유는 무엇일까</a:t>
            </a:r>
            <a:r>
              <a:rPr lang="en-US" altLang="ko-KR" sz="2000" b="1" dirty="0">
                <a:latin typeface="+mn-ea"/>
              </a:rPr>
              <a:t>?</a:t>
            </a:r>
            <a:endParaRPr lang="ko-KR" altLang="en-US" sz="2000" b="1" dirty="0">
              <a:latin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가상 </a:t>
            </a:r>
            <a:r>
              <a:rPr lang="ko-KR" altLang="en-US" sz="2000" b="1" i="1" dirty="0" err="1">
                <a:solidFill>
                  <a:srgbClr val="C00000"/>
                </a:solidFill>
                <a:latin typeface="+mn-ea"/>
              </a:rPr>
              <a:t>머신보다</a:t>
            </a: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 가벼운 컨테이너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                                ☞ 효율적인 리소스 활용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sz="2000" b="1" i="1" dirty="0">
              <a:solidFill>
                <a:srgbClr val="C00000"/>
              </a:solidFill>
              <a:latin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이미지 빌드</a:t>
            </a:r>
            <a:r>
              <a:rPr lang="en-US" altLang="ko-KR" sz="2000" b="1" i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이미지 배포</a:t>
            </a:r>
            <a:r>
              <a:rPr lang="en-US" altLang="ko-KR" sz="2000" b="1" i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이미지 롤백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                                ☞ 서비스의 상태를 관리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sz="2000" b="1" i="1" dirty="0">
              <a:solidFill>
                <a:srgbClr val="C00000"/>
              </a:solidFill>
              <a:latin typeface="+mn-ea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단순한 빌드</a:t>
            </a:r>
            <a:r>
              <a:rPr lang="en-US" altLang="ko-KR" sz="2000" b="1" i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2000" b="1" i="1" dirty="0">
                <a:solidFill>
                  <a:srgbClr val="C00000"/>
                </a:solidFill>
                <a:latin typeface="+mn-ea"/>
              </a:rPr>
              <a:t>단순한 배포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ko-KR" altLang="en-US" sz="1200" dirty="0">
              <a:latin typeface="+mn-ea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7705CB0-2D3B-496B-AC82-AC23B451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93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>
            <a:extLst>
              <a:ext uri="{FF2B5EF4-FFF2-40B4-BE49-F238E27FC236}">
                <a16:creationId xmlns:a16="http://schemas.microsoft.com/office/drawing/2014/main" id="{42C08237-FCA8-4993-B8D2-011BC78F68CA}"/>
              </a:ext>
            </a:extLst>
          </p:cNvPr>
          <p:cNvSpPr txBox="1">
            <a:spLocks/>
          </p:cNvSpPr>
          <p:nvPr/>
        </p:nvSpPr>
        <p:spPr>
          <a:xfrm>
            <a:off x="498074" y="182063"/>
            <a:ext cx="589384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1.2 Docker </a:t>
            </a:r>
            <a:r>
              <a:rPr lang="ko-KR" altLang="en-US" sz="2400" dirty="0">
                <a:solidFill>
                  <a:schemeClr val="bg1"/>
                </a:solidFill>
                <a:latin typeface="+mn-ea"/>
                <a:ea typeface="+mn-ea"/>
              </a:rPr>
              <a:t>란</a:t>
            </a:r>
            <a:r>
              <a:rPr lang="en-US" altLang="ko-KR" sz="2400" dirty="0">
                <a:solidFill>
                  <a:schemeClr val="bg1"/>
                </a:solidFill>
                <a:latin typeface="+mn-ea"/>
                <a:ea typeface="+mn-ea"/>
              </a:rPr>
              <a:t>?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7FCF7DD4-CFB0-4164-A59C-450618E632F7}"/>
              </a:ext>
            </a:extLst>
          </p:cNvPr>
          <p:cNvSpPr txBox="1">
            <a:spLocks/>
          </p:cNvSpPr>
          <p:nvPr/>
        </p:nvSpPr>
        <p:spPr>
          <a:xfrm>
            <a:off x="512408" y="947106"/>
            <a:ext cx="8739385" cy="4164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dirty="0">
                <a:latin typeface="+mn-ea"/>
              </a:rPr>
              <a:t>Containers VS VMs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ko-KR" altLang="en-US" sz="1400" b="1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1EC4EE9-EEFC-4B03-BC5A-BCBFEA92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1" y="1741147"/>
            <a:ext cx="3842929" cy="434668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FF7BA90-EF7C-4A02-AE25-00F9DD41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07" y="3315782"/>
            <a:ext cx="4905373" cy="289791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25632D1-C598-4600-9299-C861E4E19EAB}"/>
              </a:ext>
            </a:extLst>
          </p:cNvPr>
          <p:cNvSpPr/>
          <p:nvPr/>
        </p:nvSpPr>
        <p:spPr>
          <a:xfrm>
            <a:off x="809897" y="3622759"/>
            <a:ext cx="3536523" cy="1698848"/>
          </a:xfrm>
          <a:prstGeom prst="rect">
            <a:avLst/>
          </a:prstGeom>
          <a:solidFill>
            <a:srgbClr val="FFFF00">
              <a:alpha val="3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OVERHEAD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37575BDF-703A-4E52-944A-69187311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AA6-DE8B-4794-A931-64CF654E7E6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73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4224</Words>
  <Application>Microsoft Office PowerPoint</Application>
  <PresentationFormat>A4 용지(210x297mm)</PresentationFormat>
  <Paragraphs>680</Paragraphs>
  <Slides>48</Slides>
  <Notes>10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7" baseType="lpstr">
      <vt:lpstr>Circular Pro Bold</vt:lpstr>
      <vt:lpstr>Circular Pro Book</vt:lpstr>
      <vt:lpstr>나눔바른고딕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이희재</dc:creator>
  <cp:lastModifiedBy>한 철희</cp:lastModifiedBy>
  <cp:revision>58</cp:revision>
  <dcterms:created xsi:type="dcterms:W3CDTF">2017-07-20T07:02:16Z</dcterms:created>
  <dcterms:modified xsi:type="dcterms:W3CDTF">2018-10-15T08:10:43Z</dcterms:modified>
</cp:coreProperties>
</file>